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57" r:id="rId4"/>
    <p:sldId id="258" r:id="rId5"/>
    <p:sldId id="273" r:id="rId6"/>
    <p:sldId id="274" r:id="rId7"/>
    <p:sldId id="264" r:id="rId8"/>
    <p:sldId id="268" r:id="rId9"/>
    <p:sldId id="265" r:id="rId10"/>
    <p:sldId id="266" r:id="rId11"/>
    <p:sldId id="267" r:id="rId12"/>
    <p:sldId id="269" r:id="rId13"/>
    <p:sldId id="270" r:id="rId14"/>
    <p:sldId id="271" r:id="rId15"/>
    <p:sldId id="272" r:id="rId16"/>
    <p:sldId id="275"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סגנון ביניים 4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סגנון ביניים 4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סגנון ביניים 4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סגנון בהיר 2 - הדגשה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סגנון ביניים 1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סגנון ביניים 3 - הדגשה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סגנון ביניים 3 - הדגשה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1490" autoAdjust="0"/>
    <p:restoredTop sz="94660"/>
  </p:normalViewPr>
  <p:slideViewPr>
    <p:cSldViewPr>
      <p:cViewPr>
        <p:scale>
          <a:sx n="100" d="100"/>
          <a:sy n="100" d="100"/>
        </p:scale>
        <p:origin x="-270" y="13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2">
        <a:schemeClr val="bg1"/>
      </p:bgRef>
    </p:bg>
    <p:spTree>
      <p:nvGrpSpPr>
        <p:cNvPr id="1" name=""/>
        <p:cNvGrpSpPr/>
        <p:nvPr/>
      </p:nvGrpSpPr>
      <p:grpSpPr>
        <a:xfrm>
          <a:off x="0" y="0"/>
          <a:ext cx="0" cy="0"/>
          <a:chOff x="0" y="0"/>
          <a:chExt cx="0" cy="0"/>
        </a:xfrm>
      </p:grpSpPr>
      <p:sp>
        <p:nvSpPr>
          <p:cNvPr id="8" name="מלבן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חבר ישר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כותרת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e-IL" smtClean="0"/>
              <a:t>לחץ כדי לערוך סגנון כותרת של תבנית בסיס</a:t>
            </a:r>
            <a:endParaRPr kumimoji="0" lang="en-US"/>
          </a:p>
        </p:txBody>
      </p:sp>
      <p:sp>
        <p:nvSpPr>
          <p:cNvPr id="25" name="כותרת משנה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31" name="מציין מיקום של תאריך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EB6AAF5-644E-472F-9BC1-0E00AFD338E2}" type="datetimeFigureOut">
              <a:rPr lang="he-IL" smtClean="0"/>
              <a:t>י"ד/חשון/תשע"ז</a:t>
            </a:fld>
            <a:endParaRPr lang="he-IL"/>
          </a:p>
        </p:txBody>
      </p:sp>
      <p:sp>
        <p:nvSpPr>
          <p:cNvPr id="18" name="מציין מיקום של כותרת תחתונה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e-IL"/>
          </a:p>
        </p:txBody>
      </p:sp>
      <p:sp>
        <p:nvSpPr>
          <p:cNvPr id="29" name="מציין מיקום של מספר שקופית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568A3F3-12EE-48DD-ACEB-B0774BAB97E9}"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EB6AAF5-644E-472F-9BC1-0E00AFD338E2}" type="datetimeFigureOut">
              <a:rPr lang="he-IL" smtClean="0"/>
              <a:t>י"ד/חשון/תשע"ז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E568A3F3-12EE-48DD-ACEB-B0774BAB97E9}"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53200" y="274955"/>
            <a:ext cx="1524000" cy="5851525"/>
          </a:xfrm>
        </p:spPr>
        <p:txBody>
          <a:bodyPr vert="eaVert" ancho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2"/>
            <a:ext cx="6019800" cy="5851525"/>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4242816" y="6557946"/>
            <a:ext cx="2002464" cy="226902"/>
          </a:xfrm>
        </p:spPr>
        <p:txBody>
          <a:bodyPr/>
          <a:lstStyle>
            <a:extLst/>
          </a:lstStyle>
          <a:p>
            <a:fld id="{6EB6AAF5-644E-472F-9BC1-0E00AFD338E2}" type="datetimeFigureOut">
              <a:rPr lang="he-IL" smtClean="0"/>
              <a:t>י"ד/חשון/תשע"ז</a:t>
            </a:fld>
            <a:endParaRPr lang="he-IL"/>
          </a:p>
        </p:txBody>
      </p:sp>
      <p:sp>
        <p:nvSpPr>
          <p:cNvPr id="5" name="מציין מיקום של כותרת תחתונה 4"/>
          <p:cNvSpPr>
            <a:spLocks noGrp="1"/>
          </p:cNvSpPr>
          <p:nvPr>
            <p:ph type="ftr" sz="quarter" idx="11"/>
          </p:nvPr>
        </p:nvSpPr>
        <p:spPr>
          <a:xfrm>
            <a:off x="457200" y="6556248"/>
            <a:ext cx="3657600" cy="228600"/>
          </a:xfrm>
        </p:spPr>
        <p:txBody>
          <a:bodyPr/>
          <a:lstStyle>
            <a:extLst/>
          </a:lstStyle>
          <a:p>
            <a:endParaRPr lang="he-IL"/>
          </a:p>
        </p:txBody>
      </p:sp>
      <p:sp>
        <p:nvSpPr>
          <p:cNvPr id="6" name="מציין מיקום של מספר שקופית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568A3F3-12EE-48DD-ACEB-B0774BAB97E9}"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EB6AAF5-644E-472F-9BC1-0E00AFD338E2}" type="datetimeFigureOut">
              <a:rPr lang="he-IL" smtClean="0"/>
              <a:t>י"ד/חשון/תשע"ז</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E568A3F3-12EE-48DD-ACEB-B0774BAB97E9}"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EB6AAF5-644E-472F-9BC1-0E00AFD338E2}" type="datetimeFigureOut">
              <a:rPr lang="he-IL" smtClean="0"/>
              <a:t>י"ד/חשון/תשע"ז</a:t>
            </a:fld>
            <a:endParaRPr lang="he-IL"/>
          </a:p>
        </p:txBody>
      </p:sp>
      <p:sp>
        <p:nvSpPr>
          <p:cNvPr id="5" name="מציין מיקום של כותרת תחתונה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e-IL"/>
          </a:p>
        </p:txBody>
      </p:sp>
      <p:sp>
        <p:nvSpPr>
          <p:cNvPr id="6" name="מציין מיקום של מספר שקופית 5"/>
          <p:cNvSpPr>
            <a:spLocks noGrp="1"/>
          </p:cNvSpPr>
          <p:nvPr>
            <p:ph type="sldNum" sz="quarter" idx="12"/>
          </p:nvPr>
        </p:nvSpPr>
        <p:spPr>
          <a:xfrm>
            <a:off x="6733952" y="6555112"/>
            <a:ext cx="588336" cy="228600"/>
          </a:xfrm>
        </p:spPr>
        <p:txBody>
          <a:bodyPr/>
          <a:lstStyle>
            <a:extLst/>
          </a:lstStyle>
          <a:p>
            <a:fld id="{E568A3F3-12EE-48DD-ACEB-B0774BAB97E9}"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6EB6AAF5-644E-472F-9BC1-0E00AFD338E2}" type="datetimeFigureOut">
              <a:rPr lang="he-IL" smtClean="0"/>
              <a:t>י"ד/חשון/תשע"ז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E568A3F3-12EE-48DD-ACEB-B0774BAB97E9}"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nchor="b"/>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6EB6AAF5-644E-472F-9BC1-0E00AFD338E2}" type="datetimeFigureOut">
              <a:rPr lang="he-IL" smtClean="0"/>
              <a:t>י"ד/חשון/תשע"ז</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E568A3F3-12EE-48DD-ACEB-B0774BAB97E9}"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42048" cy="1143000"/>
          </a:xfrm>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6EB6AAF5-644E-472F-9BC1-0E00AFD338E2}" type="datetimeFigureOut">
              <a:rPr lang="he-IL" smtClean="0"/>
              <a:t>י"ד/חשון/תשע"ז</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E568A3F3-12EE-48DD-ACEB-B0774BAB97E9}"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solidFill>
                  <a:schemeClr val="tx2"/>
                </a:solidFill>
              </a:defRPr>
            </a:lvl1pPr>
            <a:extLst/>
          </a:lstStyle>
          <a:p>
            <a:fld id="{6EB6AAF5-644E-472F-9BC1-0E00AFD338E2}" type="datetimeFigureOut">
              <a:rPr lang="he-IL" smtClean="0"/>
              <a:t>י"ד/חשון/תשע"ז</a:t>
            </a:fld>
            <a:endParaRPr lang="he-IL"/>
          </a:p>
        </p:txBody>
      </p:sp>
      <p:sp>
        <p:nvSpPr>
          <p:cNvPr id="3" name="מציין מיקום של כותרת תחתונה 2"/>
          <p:cNvSpPr>
            <a:spLocks noGrp="1"/>
          </p:cNvSpPr>
          <p:nvPr>
            <p:ph type="ftr" sz="quarter" idx="11"/>
          </p:nvPr>
        </p:nvSpPr>
        <p:spPr/>
        <p:txBody>
          <a:bodyPr/>
          <a:lstStyle>
            <a:lvl1pPr>
              <a:defRPr>
                <a:solidFill>
                  <a:schemeClr val="tx2"/>
                </a:solidFill>
              </a:defRPr>
            </a:lvl1pPr>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E568A3F3-12EE-48DD-ACEB-B0774BAB97E9}"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6EB6AAF5-644E-472F-9BC1-0E00AFD338E2}" type="datetimeFigureOut">
              <a:rPr lang="he-IL" smtClean="0"/>
              <a:t>י"ד/חשון/תשע"ז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E568A3F3-12EE-48DD-ACEB-B0774BAB97E9}"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2"/>
      </p:bgRef>
    </p:bg>
    <p:spTree>
      <p:nvGrpSpPr>
        <p:cNvPr id="1" name=""/>
        <p:cNvGrpSpPr/>
        <p:nvPr/>
      </p:nvGrpSpPr>
      <p:grpSpPr>
        <a:xfrm>
          <a:off x="0" y="0"/>
          <a:ext cx="0" cy="0"/>
          <a:chOff x="0" y="0"/>
          <a:chExt cx="0" cy="0"/>
        </a:xfrm>
      </p:grpSpPr>
      <p:sp>
        <p:nvSpPr>
          <p:cNvPr id="8" name="מלבן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מלבן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כותרת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e-IL" smtClean="0"/>
              <a:t>לחץ כדי לערוך סגנון כותרת של תבנית בסיס</a:t>
            </a:r>
            <a:endParaRPr kumimoji="0" lang="en-US" dirty="0"/>
          </a:p>
        </p:txBody>
      </p:sp>
      <p:sp>
        <p:nvSpPr>
          <p:cNvPr id="4" name="מציין מיקום טקסט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extLst/>
          </a:lstStyle>
          <a:p>
            <a:fld id="{6EB6AAF5-644E-472F-9BC1-0E00AFD338E2}" type="datetimeFigureOut">
              <a:rPr lang="he-IL" smtClean="0"/>
              <a:t>י"ד/חשון/תשע"ז</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E568A3F3-12EE-48DD-ACEB-B0774BAB97E9}" type="slidenum">
              <a:rPr lang="he-IL" smtClean="0"/>
              <a:t>‹#›</a:t>
            </a:fld>
            <a:endParaRPr lang="he-IL"/>
          </a:p>
        </p:txBody>
      </p:sp>
      <p:sp>
        <p:nvSpPr>
          <p:cNvPr id="10" name="מציין מיקום של תמונה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e-IL" smtClean="0"/>
              <a:t>לחץ על הסמל כדי להוסיף תמונה</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מלבן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מציין מיקום של כותרת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e-IL" smtClean="0"/>
              <a:t>לחץ כדי לערוך סגנון כותרת של תבנית בסיס</a:t>
            </a:r>
            <a:endParaRPr kumimoji="0" lang="en-US"/>
          </a:p>
        </p:txBody>
      </p:sp>
      <p:sp>
        <p:nvSpPr>
          <p:cNvPr id="31" name="מציין מיקום טקסט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7" name="מציין מיקום של תאריך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EB6AAF5-644E-472F-9BC1-0E00AFD338E2}" type="datetimeFigureOut">
              <a:rPr lang="he-IL" smtClean="0"/>
              <a:t>י"ד/חשון/תשע"ז</a:t>
            </a:fld>
            <a:endParaRPr lang="he-IL"/>
          </a:p>
        </p:txBody>
      </p:sp>
      <p:sp>
        <p:nvSpPr>
          <p:cNvPr id="4" name="מציין מיקום של כותרת תחתונה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e-IL"/>
          </a:p>
        </p:txBody>
      </p:sp>
      <p:sp>
        <p:nvSpPr>
          <p:cNvPr id="16" name="מציין מיקום של מספר שקופית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568A3F3-12EE-48DD-ACEB-B0774BAB97E9}"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he-IL" sz="3600" dirty="0" smtClean="0"/>
              <a:t>כתיבת סיכום ממזג חט"ב</a:t>
            </a:r>
            <a:r>
              <a:rPr lang="he-IL" dirty="0" smtClean="0"/>
              <a:t/>
            </a:r>
            <a:br>
              <a:rPr lang="he-IL" dirty="0" smtClean="0"/>
            </a:br>
            <a:r>
              <a:rPr lang="he-IL" sz="3200" dirty="0" smtClean="0"/>
              <a:t>ישיבת צוות תשע"ז</a:t>
            </a:r>
            <a:endParaRPr lang="he-IL" sz="3200" dirty="0"/>
          </a:p>
        </p:txBody>
      </p:sp>
      <p:sp>
        <p:nvSpPr>
          <p:cNvPr id="3" name="כותרת משנה 2"/>
          <p:cNvSpPr>
            <a:spLocks noGrp="1"/>
          </p:cNvSpPr>
          <p:nvPr>
            <p:ph type="subTitle" idx="1"/>
          </p:nvPr>
        </p:nvSpPr>
        <p:spPr/>
        <p:txBody>
          <a:bodyPr/>
          <a:lstStyle/>
          <a:p>
            <a:pPr algn="ctr"/>
            <a:r>
              <a:rPr lang="he-IL" dirty="0" smtClean="0"/>
              <a:t>קריית </a:t>
            </a:r>
            <a:r>
              <a:rPr lang="he-IL" dirty="0" smtClean="0"/>
              <a:t>החינוך הדתי </a:t>
            </a:r>
            <a:r>
              <a:rPr lang="he-IL" dirty="0" err="1" smtClean="0"/>
              <a:t>אמי"ת</a:t>
            </a:r>
            <a:r>
              <a:rPr lang="he-IL" dirty="0" smtClean="0"/>
              <a:t> שדרות</a:t>
            </a:r>
            <a:endParaRPr lang="he-IL" dirty="0"/>
          </a:p>
        </p:txBody>
      </p:sp>
    </p:spTree>
    <p:extLst>
      <p:ext uri="{BB962C8B-B14F-4D97-AF65-F5344CB8AC3E}">
        <p14:creationId xmlns:p14="http://schemas.microsoft.com/office/powerpoint/2010/main" val="3372601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הטיוטה</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3365396780"/>
              </p:ext>
            </p:extLst>
          </p:nvPr>
        </p:nvGraphicFramePr>
        <p:xfrm>
          <a:off x="251520" y="1609723"/>
          <a:ext cx="7444680" cy="4627588"/>
        </p:xfrm>
        <a:graphic>
          <a:graphicData uri="http://schemas.openxmlformats.org/drawingml/2006/table">
            <a:tbl>
              <a:tblPr rtl="1" firstRow="1" bandRow="1">
                <a:tableStyleId>{5C22544A-7EE6-4342-B048-85BDC9FD1C3A}</a:tableStyleId>
              </a:tblPr>
              <a:tblGrid>
                <a:gridCol w="2481560"/>
                <a:gridCol w="2481560"/>
                <a:gridCol w="2481560"/>
              </a:tblGrid>
              <a:tr h="1526119">
                <a:tc>
                  <a:txBody>
                    <a:bodyPr/>
                    <a:lstStyle/>
                    <a:p>
                      <a:pPr rtl="1"/>
                      <a:endParaRPr lang="he-IL" sz="3600" dirty="0"/>
                    </a:p>
                  </a:txBody>
                  <a:tcPr/>
                </a:tc>
                <a:tc>
                  <a:txBody>
                    <a:bodyPr/>
                    <a:lstStyle/>
                    <a:p>
                      <a:pPr rtl="1"/>
                      <a:r>
                        <a:rPr lang="he-IL" sz="2000" dirty="0" smtClean="0"/>
                        <a:t>יוסי וולפסון (2008)</a:t>
                      </a:r>
                      <a:endParaRPr lang="he-IL" sz="2000" dirty="0"/>
                    </a:p>
                  </a:txBody>
                  <a:tcPr/>
                </a:tc>
                <a:tc>
                  <a:txBody>
                    <a:bodyPr/>
                    <a:lstStyle/>
                    <a:p>
                      <a:pPr rtl="1"/>
                      <a:r>
                        <a:rPr kumimoji="0" lang="he-IL" sz="1800" b="1" kern="1200" dirty="0" smtClean="0">
                          <a:solidFill>
                            <a:schemeClr val="lt1"/>
                          </a:solidFill>
                          <a:effectLst/>
                          <a:latin typeface="+mn-lt"/>
                          <a:ea typeface="+mn-ea"/>
                          <a:cs typeface="+mn-cs"/>
                        </a:rPr>
                        <a:t>שמוליק יידוב (2008)</a:t>
                      </a:r>
                      <a:endParaRPr lang="he-IL" sz="3600" dirty="0"/>
                    </a:p>
                  </a:txBody>
                  <a:tcPr/>
                </a:tc>
              </a:tr>
              <a:tr h="1033823">
                <a:tc>
                  <a:txBody>
                    <a:bodyPr/>
                    <a:lstStyle/>
                    <a:p>
                      <a:pPr rtl="1"/>
                      <a:r>
                        <a:rPr lang="he-IL" sz="3200" dirty="0" smtClean="0"/>
                        <a:t>טענה/תגובה</a:t>
                      </a:r>
                      <a:endParaRPr lang="he-IL" sz="3200" dirty="0"/>
                    </a:p>
                  </a:txBody>
                  <a:tcPr/>
                </a:tc>
                <a:tc>
                  <a:txBody>
                    <a:bodyPr/>
                    <a:lstStyle/>
                    <a:p>
                      <a:pPr rtl="1"/>
                      <a:endParaRPr lang="he-IL" sz="3600" dirty="0"/>
                    </a:p>
                  </a:txBody>
                  <a:tcPr/>
                </a:tc>
                <a:tc>
                  <a:txBody>
                    <a:bodyPr/>
                    <a:lstStyle/>
                    <a:p>
                      <a:pPr rtl="1"/>
                      <a:endParaRPr lang="he-IL" sz="3600" dirty="0"/>
                    </a:p>
                  </a:txBody>
                  <a:tcPr/>
                </a:tc>
              </a:tr>
              <a:tr h="1033823">
                <a:tc>
                  <a:txBody>
                    <a:bodyPr/>
                    <a:lstStyle/>
                    <a:p>
                      <a:pPr rtl="1"/>
                      <a:r>
                        <a:rPr lang="he-IL" sz="3600" dirty="0" smtClean="0"/>
                        <a:t>נימוק </a:t>
                      </a:r>
                      <a:endParaRPr lang="he-IL" sz="3600" dirty="0"/>
                    </a:p>
                  </a:txBody>
                  <a:tcPr/>
                </a:tc>
                <a:tc>
                  <a:txBody>
                    <a:bodyPr/>
                    <a:lstStyle/>
                    <a:p>
                      <a:pPr rtl="1"/>
                      <a:endParaRPr lang="he-IL" sz="3600" dirty="0"/>
                    </a:p>
                  </a:txBody>
                  <a:tcPr/>
                </a:tc>
                <a:tc>
                  <a:txBody>
                    <a:bodyPr/>
                    <a:lstStyle/>
                    <a:p>
                      <a:pPr rtl="1"/>
                      <a:endParaRPr lang="he-IL" sz="3600" dirty="0"/>
                    </a:p>
                  </a:txBody>
                  <a:tcPr/>
                </a:tc>
              </a:tr>
              <a:tr h="1033823">
                <a:tc>
                  <a:txBody>
                    <a:bodyPr/>
                    <a:lstStyle/>
                    <a:p>
                      <a:pPr rtl="1"/>
                      <a:endParaRPr lang="he-IL" sz="3600" dirty="0"/>
                    </a:p>
                  </a:txBody>
                  <a:tcPr/>
                </a:tc>
                <a:tc>
                  <a:txBody>
                    <a:bodyPr/>
                    <a:lstStyle/>
                    <a:p>
                      <a:pPr rtl="1"/>
                      <a:endParaRPr lang="he-IL" sz="3600"/>
                    </a:p>
                  </a:txBody>
                  <a:tcPr/>
                </a:tc>
                <a:tc>
                  <a:txBody>
                    <a:bodyPr/>
                    <a:lstStyle/>
                    <a:p>
                      <a:pPr rtl="1"/>
                      <a:endParaRPr lang="he-IL" sz="3600" dirty="0"/>
                    </a:p>
                  </a:txBody>
                  <a:tcPr/>
                </a:tc>
              </a:tr>
            </a:tbl>
          </a:graphicData>
        </a:graphic>
      </p:graphicFrame>
    </p:spTree>
    <p:extLst>
      <p:ext uri="{BB962C8B-B14F-4D97-AF65-F5344CB8AC3E}">
        <p14:creationId xmlns:p14="http://schemas.microsoft.com/office/powerpoint/2010/main" val="2169426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מה המאחד ומה המייחד?</a:t>
            </a:r>
            <a:endParaRPr lang="he-IL" dirty="0"/>
          </a:p>
        </p:txBody>
      </p:sp>
      <p:sp>
        <p:nvSpPr>
          <p:cNvPr id="3" name="מציין מיקום תוכן 2"/>
          <p:cNvSpPr>
            <a:spLocks noGrp="1"/>
          </p:cNvSpPr>
          <p:nvPr>
            <p:ph idx="1"/>
          </p:nvPr>
        </p:nvSpPr>
        <p:spPr/>
        <p:txBody>
          <a:bodyPr/>
          <a:lstStyle/>
          <a:p>
            <a:endParaRPr lang="he-IL"/>
          </a:p>
        </p:txBody>
      </p:sp>
      <p:graphicFrame>
        <p:nvGraphicFramePr>
          <p:cNvPr id="4" name="מציין מיקום תוכן 3"/>
          <p:cNvGraphicFramePr>
            <a:graphicFrameLocks/>
          </p:cNvGraphicFramePr>
          <p:nvPr>
            <p:extLst>
              <p:ext uri="{D42A27DB-BD31-4B8C-83A1-F6EECF244321}">
                <p14:modId xmlns:p14="http://schemas.microsoft.com/office/powerpoint/2010/main" val="2920197499"/>
              </p:ext>
            </p:extLst>
          </p:nvPr>
        </p:nvGraphicFramePr>
        <p:xfrm>
          <a:off x="251520" y="1609723"/>
          <a:ext cx="7444680" cy="4574962"/>
        </p:xfrm>
        <a:graphic>
          <a:graphicData uri="http://schemas.openxmlformats.org/drawingml/2006/table">
            <a:tbl>
              <a:tblPr rtl="1" firstRow="1" bandRow="1">
                <a:tableStyleId>{5C22544A-7EE6-4342-B048-85BDC9FD1C3A}</a:tableStyleId>
              </a:tblPr>
              <a:tblGrid>
                <a:gridCol w="2481560"/>
                <a:gridCol w="2481560"/>
                <a:gridCol w="2481560"/>
              </a:tblGrid>
              <a:tr h="1076531">
                <a:tc>
                  <a:txBody>
                    <a:bodyPr/>
                    <a:lstStyle/>
                    <a:p>
                      <a:pPr rtl="1"/>
                      <a:endParaRPr lang="he-IL" sz="3600" dirty="0"/>
                    </a:p>
                  </a:txBody>
                  <a:tcPr/>
                </a:tc>
                <a:tc>
                  <a:txBody>
                    <a:bodyPr/>
                    <a:lstStyle/>
                    <a:p>
                      <a:pPr rtl="1"/>
                      <a:r>
                        <a:rPr lang="he-IL" sz="2000" dirty="0" smtClean="0"/>
                        <a:t>יוסי וולפסון (2008)</a:t>
                      </a:r>
                      <a:endParaRPr lang="he-IL" sz="2000" dirty="0"/>
                    </a:p>
                  </a:txBody>
                  <a:tcPr/>
                </a:tc>
                <a:tc>
                  <a:txBody>
                    <a:bodyPr/>
                    <a:lstStyle/>
                    <a:p>
                      <a:pPr rtl="1"/>
                      <a:r>
                        <a:rPr kumimoji="0" lang="he-IL" sz="1800" b="1" kern="1200" dirty="0" smtClean="0">
                          <a:solidFill>
                            <a:schemeClr val="lt1"/>
                          </a:solidFill>
                          <a:effectLst/>
                          <a:latin typeface="+mn-lt"/>
                          <a:ea typeface="+mn-ea"/>
                          <a:cs typeface="+mn-cs"/>
                        </a:rPr>
                        <a:t>שמוליק יידוב (2008)</a:t>
                      </a:r>
                      <a:endParaRPr lang="he-IL" sz="3600" dirty="0"/>
                    </a:p>
                  </a:txBody>
                  <a:tcPr/>
                </a:tc>
              </a:tr>
              <a:tr h="729264">
                <a:tc>
                  <a:txBody>
                    <a:bodyPr/>
                    <a:lstStyle/>
                    <a:p>
                      <a:pPr rtl="1"/>
                      <a:r>
                        <a:rPr lang="he-IL" sz="3200" dirty="0" smtClean="0"/>
                        <a:t>טענה/תגובה</a:t>
                      </a:r>
                      <a:endParaRPr lang="he-IL" sz="3200" dirty="0"/>
                    </a:p>
                  </a:txBody>
                  <a:tcPr/>
                </a:tc>
                <a:tc>
                  <a:txBody>
                    <a:bodyPr/>
                    <a:lstStyle/>
                    <a:p>
                      <a:pPr rtl="1"/>
                      <a:r>
                        <a:rPr lang="he-IL" sz="2000" dirty="0" smtClean="0"/>
                        <a:t>יוסי וולפסון </a:t>
                      </a:r>
                      <a:r>
                        <a:rPr lang="he-IL" sz="2000" b="1" dirty="0" smtClean="0"/>
                        <a:t>מתנגד</a:t>
                      </a:r>
                      <a:r>
                        <a:rPr lang="he-IL" sz="2000" dirty="0" smtClean="0"/>
                        <a:t> לקיומן של גני החיות</a:t>
                      </a:r>
                      <a:endParaRPr lang="he-IL" sz="2000" dirty="0"/>
                    </a:p>
                  </a:txBody>
                  <a:tcPr/>
                </a:tc>
                <a:tc>
                  <a:txBody>
                    <a:bodyPr/>
                    <a:lstStyle/>
                    <a:p>
                      <a:pPr rtl="1"/>
                      <a:r>
                        <a:rPr lang="he-IL" sz="1800" b="0" dirty="0" smtClean="0"/>
                        <a:t>שמוליק יידוב </a:t>
                      </a:r>
                      <a:r>
                        <a:rPr lang="he-IL" sz="1800" b="1" dirty="0" smtClean="0"/>
                        <a:t>תומך</a:t>
                      </a:r>
                      <a:r>
                        <a:rPr lang="he-IL" sz="1800" b="0" dirty="0" smtClean="0"/>
                        <a:t> בקיומן של גני</a:t>
                      </a:r>
                      <a:r>
                        <a:rPr lang="he-IL" sz="1800" b="0" baseline="0" dirty="0" smtClean="0"/>
                        <a:t> החיות</a:t>
                      </a:r>
                      <a:endParaRPr lang="he-IL" sz="1800" b="0" dirty="0"/>
                    </a:p>
                  </a:txBody>
                  <a:tcPr/>
                </a:tc>
              </a:tr>
              <a:tr h="1219252">
                <a:tc>
                  <a:txBody>
                    <a:bodyPr/>
                    <a:lstStyle/>
                    <a:p>
                      <a:pPr rtl="1"/>
                      <a:r>
                        <a:rPr lang="he-IL" sz="3600" dirty="0" smtClean="0"/>
                        <a:t>נימוק </a:t>
                      </a:r>
                      <a:endParaRPr lang="he-IL" sz="3600" dirty="0"/>
                    </a:p>
                  </a:txBody>
                  <a:tcPr/>
                </a:tc>
                <a:tc>
                  <a:txBody>
                    <a:bodyPr/>
                    <a:lstStyle/>
                    <a:p>
                      <a:pPr rtl="1"/>
                      <a:r>
                        <a:rPr lang="he-IL" sz="2000" dirty="0" smtClean="0"/>
                        <a:t>הכליאה של בעלי</a:t>
                      </a:r>
                      <a:r>
                        <a:rPr lang="he-IL" sz="2000" baseline="0" dirty="0" smtClean="0"/>
                        <a:t> החיים אינה </a:t>
                      </a:r>
                      <a:r>
                        <a:rPr lang="he-IL" sz="2000" b="1" baseline="0" dirty="0" smtClean="0"/>
                        <a:t>מחנכת</a:t>
                      </a:r>
                      <a:r>
                        <a:rPr lang="he-IL" sz="2000" baseline="0" dirty="0" smtClean="0"/>
                        <a:t> לאהבת החי אלא לפגיעה בו</a:t>
                      </a:r>
                      <a:endParaRPr lang="he-IL" sz="2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b="1" baseline="0" dirty="0" smtClean="0"/>
                        <a:t>מחנכים</a:t>
                      </a:r>
                      <a:r>
                        <a:rPr lang="he-IL" sz="2000" baseline="0" dirty="0" smtClean="0"/>
                        <a:t> לאהבת הטבע ובעלי- החיים.</a:t>
                      </a:r>
                    </a:p>
                  </a:txBody>
                  <a:tcPr/>
                </a:tc>
              </a:tr>
              <a:tr h="1458527">
                <a:tc>
                  <a:txBody>
                    <a:bodyPr/>
                    <a:lstStyle/>
                    <a:p>
                      <a:pPr rtl="1"/>
                      <a:endParaRPr lang="he-IL"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baseline="0" dirty="0" smtClean="0"/>
                        <a:t>ההשלכות של עריצות האדם על הטבע הן </a:t>
                      </a:r>
                      <a:r>
                        <a:rPr lang="he-IL" sz="2000" b="1" baseline="0" dirty="0" smtClean="0"/>
                        <a:t>הרס</a:t>
                      </a:r>
                      <a:r>
                        <a:rPr lang="he-IL" sz="2000" baseline="0" dirty="0" smtClean="0"/>
                        <a:t> הטבע.</a:t>
                      </a:r>
                      <a:endParaRPr lang="he-IL" sz="2000" dirty="0" smtClean="0"/>
                    </a:p>
                    <a:p>
                      <a:pPr rtl="1"/>
                      <a:endParaRPr lang="he-IL" sz="2000" dirty="0"/>
                    </a:p>
                  </a:txBody>
                  <a:tcPr/>
                </a:tc>
                <a:tc>
                  <a:txBody>
                    <a:bodyPr/>
                    <a:lstStyle/>
                    <a:p>
                      <a:pPr rtl="1"/>
                      <a:r>
                        <a:rPr lang="he-IL" sz="2000" dirty="0" smtClean="0"/>
                        <a:t>גני החיות מסייעים </a:t>
                      </a:r>
                      <a:r>
                        <a:rPr lang="he-IL" sz="2000" b="1" dirty="0" smtClean="0"/>
                        <a:t>בשימור</a:t>
                      </a:r>
                      <a:r>
                        <a:rPr lang="he-IL" sz="2000" dirty="0" smtClean="0"/>
                        <a:t> מינים נדירים</a:t>
                      </a:r>
                      <a:r>
                        <a:rPr lang="he-IL" sz="2000" baseline="0" dirty="0" smtClean="0"/>
                        <a:t> של חיות</a:t>
                      </a:r>
                      <a:endParaRPr lang="he-IL" sz="2000" dirty="0" smtClean="0"/>
                    </a:p>
                    <a:p>
                      <a:pPr rtl="1"/>
                      <a:endParaRPr lang="he-IL" sz="2000" dirty="0"/>
                    </a:p>
                  </a:txBody>
                  <a:tcPr/>
                </a:tc>
              </a:tr>
            </a:tbl>
          </a:graphicData>
        </a:graphic>
      </p:graphicFrame>
    </p:spTree>
    <p:extLst>
      <p:ext uri="{BB962C8B-B14F-4D97-AF65-F5344CB8AC3E}">
        <p14:creationId xmlns:p14="http://schemas.microsoft.com/office/powerpoint/2010/main" val="2660941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u="sng" dirty="0" smtClean="0"/>
              <a:t/>
            </a:r>
            <a:br>
              <a:rPr lang="he-IL" u="sng" dirty="0" smtClean="0"/>
            </a:br>
            <a:r>
              <a:rPr lang="he-IL" u="sng" dirty="0"/>
              <a:t/>
            </a:r>
            <a:br>
              <a:rPr lang="he-IL" u="sng" dirty="0"/>
            </a:br>
            <a:r>
              <a:rPr lang="he-IL" u="sng" dirty="0" smtClean="0"/>
              <a:t/>
            </a:r>
            <a:br>
              <a:rPr lang="he-IL" u="sng" dirty="0" smtClean="0"/>
            </a:br>
            <a:r>
              <a:rPr lang="he-IL" u="sng" dirty="0"/>
              <a:t/>
            </a:r>
            <a:br>
              <a:rPr lang="he-IL" u="sng" dirty="0"/>
            </a:br>
            <a:r>
              <a:rPr lang="he-IL" u="sng" dirty="0" smtClean="0"/>
              <a:t/>
            </a:r>
            <a:br>
              <a:rPr lang="he-IL" u="sng" dirty="0" smtClean="0"/>
            </a:br>
            <a:r>
              <a:rPr lang="he-IL" u="sng" dirty="0"/>
              <a:t/>
            </a:r>
            <a:br>
              <a:rPr lang="he-IL" u="sng" dirty="0"/>
            </a:br>
            <a:r>
              <a:rPr lang="he-IL" u="sng" dirty="0" smtClean="0"/>
              <a:t>פתיחה-</a:t>
            </a:r>
            <a:r>
              <a:rPr lang="he-IL" dirty="0" smtClean="0"/>
              <a:t> </a:t>
            </a:r>
            <a:br>
              <a:rPr lang="he-IL" dirty="0" smtClean="0"/>
            </a:br>
            <a:r>
              <a:rPr lang="he-IL" dirty="0" smtClean="0"/>
              <a:t>בפתיחה נציג את הנושא הנדון</a:t>
            </a:r>
            <a:br>
              <a:rPr lang="he-IL" dirty="0" smtClean="0"/>
            </a:br>
            <a:r>
              <a:rPr lang="he-IL" dirty="0" smtClean="0"/>
              <a:t> </a:t>
            </a:r>
            <a:r>
              <a:rPr lang="he-IL" sz="2700" dirty="0" smtClean="0"/>
              <a:t>(כדאי להסתייע במאמרים ולפתוח בהגדרה)</a:t>
            </a:r>
            <a:endParaRPr lang="he-IL" sz="2700" dirty="0"/>
          </a:p>
        </p:txBody>
      </p:sp>
      <p:sp>
        <p:nvSpPr>
          <p:cNvPr id="3" name="מציין מיקום תוכן 2"/>
          <p:cNvSpPr>
            <a:spLocks noGrp="1"/>
          </p:cNvSpPr>
          <p:nvPr>
            <p:ph idx="1"/>
          </p:nvPr>
        </p:nvSpPr>
        <p:spPr/>
        <p:txBody>
          <a:bodyPr>
            <a:normAutofit/>
          </a:bodyPr>
          <a:lstStyle/>
          <a:p>
            <a:pPr marL="0" indent="0">
              <a:buNone/>
            </a:pPr>
            <a:r>
              <a:rPr lang="he-IL" sz="2800" b="1" dirty="0" smtClean="0">
                <a:latin typeface="Arial" panose="020B0604020202020204" pitchFamily="34" charset="0"/>
                <a:cs typeface="Arial" panose="020B0604020202020204" pitchFamily="34" charset="0"/>
              </a:rPr>
              <a:t>אפשרות</a:t>
            </a:r>
            <a:r>
              <a:rPr lang="he-IL" sz="2800" b="1" dirty="0" smtClean="0"/>
              <a:t> א </a:t>
            </a:r>
            <a:r>
              <a:rPr lang="he-IL" sz="2000" b="1" dirty="0" smtClean="0"/>
              <a:t>(ע"פ שורות 10-7 במאמר)</a:t>
            </a:r>
            <a:r>
              <a:rPr lang="he-IL" sz="2000" b="1" dirty="0" smtClean="0">
                <a:solidFill>
                  <a:schemeClr val="lt1"/>
                </a:solidFill>
              </a:rPr>
              <a:t>ג</a:t>
            </a:r>
            <a:endParaRPr lang="he-IL" sz="2800" b="1" dirty="0" smtClean="0">
              <a:solidFill>
                <a:schemeClr val="lt1"/>
              </a:solidFill>
            </a:endParaRPr>
          </a:p>
          <a:p>
            <a:pPr marL="0" indent="0">
              <a:spcBef>
                <a:spcPts val="0"/>
              </a:spcBef>
              <a:buClrTx/>
              <a:buSzTx/>
              <a:buNone/>
              <a:defRPr/>
            </a:pPr>
            <a:r>
              <a:rPr lang="he-IL" sz="2000" dirty="0">
                <a:latin typeface="Guttman Yad-Brush" panose="02010401010101010101" pitchFamily="2" charset="-79"/>
                <a:cs typeface="Guttman Yad-Brush" panose="02010401010101010101" pitchFamily="2" charset="-79"/>
              </a:rPr>
              <a:t>בעת העתיקה שימשו גני החיות סמל למעמדו של השלטון, מלכים נהגו להחזיק אוספים של בע"ח כדי להפגין את כוחם, במאות הקודמות החלו להופיע גני חיות בערים הגדולות באירופה ובצפון אמריקה וכיום בערים רבות בארץ יש גני </a:t>
            </a:r>
            <a:r>
              <a:rPr lang="he-IL" sz="2000" dirty="0" smtClean="0">
                <a:latin typeface="Guttman Yad-Brush" panose="02010401010101010101" pitchFamily="2" charset="-79"/>
                <a:cs typeface="Guttman Yad-Brush" panose="02010401010101010101" pitchFamily="2" charset="-79"/>
              </a:rPr>
              <a:t>חיות להנאת הציבור.</a:t>
            </a:r>
            <a:endParaRPr lang="he-IL" sz="2000" dirty="0">
              <a:latin typeface="Guttman Yad-Brush" panose="02010401010101010101" pitchFamily="2" charset="-79"/>
              <a:cs typeface="Guttman Yad-Brush" panose="02010401010101010101" pitchFamily="2" charset="-79"/>
            </a:endParaRPr>
          </a:p>
          <a:p>
            <a:pPr marL="0" indent="0">
              <a:buNone/>
            </a:pPr>
            <a:r>
              <a:rPr lang="he-IL" sz="2800" b="1" dirty="0" smtClean="0">
                <a:latin typeface="Arial" panose="020B0604020202020204" pitchFamily="34" charset="0"/>
                <a:cs typeface="Arial" panose="020B0604020202020204" pitchFamily="34" charset="0"/>
              </a:rPr>
              <a:t>אפשרות ב</a:t>
            </a:r>
          </a:p>
          <a:p>
            <a:pPr marL="0" indent="0">
              <a:buNone/>
            </a:pPr>
            <a:r>
              <a:rPr lang="he-IL" sz="2000" dirty="0" smtClean="0">
                <a:latin typeface="Guttman Yad-Brush" panose="02010401010101010101" pitchFamily="2" charset="-79"/>
                <a:cs typeface="Guttman Yad-Brush" panose="02010401010101010101" pitchFamily="2" charset="-79"/>
              </a:rPr>
              <a:t>גן חיות הוא מקום שמאכלס בעלי חיים בכלובים כדי שבני האדם יוכלו ליהנות מהם. ונשאלת השאלה האם נכון לקיים גני חיות אלו.</a:t>
            </a:r>
            <a:endParaRPr lang="he-IL" sz="2000" dirty="0">
              <a:latin typeface="Guttman Yad-Brush" panose="02010401010101010101" pitchFamily="2" charset="-79"/>
              <a:cs typeface="Guttman Yad-Brush" panose="02010401010101010101" pitchFamily="2" charset="-79"/>
            </a:endParaRPr>
          </a:p>
        </p:txBody>
      </p:sp>
    </p:spTree>
    <p:extLst>
      <p:ext uri="{BB962C8B-B14F-4D97-AF65-F5344CB8AC3E}">
        <p14:creationId xmlns:p14="http://schemas.microsoft.com/office/powerpoint/2010/main" val="1441998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20040"/>
            <a:ext cx="7239000" cy="1164744"/>
          </a:xfrm>
        </p:spPr>
        <p:txBody>
          <a:bodyPr>
            <a:normAutofit/>
          </a:bodyPr>
          <a:lstStyle/>
          <a:p>
            <a:pPr algn="ctr"/>
            <a:r>
              <a:rPr lang="he-IL" u="sng" dirty="0" smtClean="0"/>
              <a:t>גוף הסיכום</a:t>
            </a:r>
            <a:r>
              <a:rPr lang="he-IL" dirty="0" smtClean="0"/>
              <a:t/>
            </a:r>
            <a:br>
              <a:rPr lang="he-IL" dirty="0" smtClean="0"/>
            </a:br>
            <a:endParaRPr lang="he-IL" sz="2400" dirty="0"/>
          </a:p>
        </p:txBody>
      </p:sp>
      <p:sp>
        <p:nvSpPr>
          <p:cNvPr id="3" name="מציין מיקום תוכן 2"/>
          <p:cNvSpPr>
            <a:spLocks noGrp="1"/>
          </p:cNvSpPr>
          <p:nvPr>
            <p:ph idx="1"/>
          </p:nvPr>
        </p:nvSpPr>
        <p:spPr>
          <a:xfrm>
            <a:off x="611560" y="1340768"/>
            <a:ext cx="7084640" cy="3744416"/>
          </a:xfrm>
        </p:spPr>
        <p:txBody>
          <a:bodyPr>
            <a:normAutofit lnSpcReduction="10000"/>
          </a:bodyPr>
          <a:lstStyle/>
          <a:p>
            <a:pPr marL="0" indent="0">
              <a:spcBef>
                <a:spcPts val="0"/>
              </a:spcBef>
              <a:buClrTx/>
              <a:buSzTx/>
              <a:buNone/>
              <a:defRPr/>
            </a:pPr>
            <a:r>
              <a:rPr lang="he-IL" dirty="0" smtClean="0">
                <a:latin typeface="Guttman Yad-Brush" panose="02010401010101010101" pitchFamily="2" charset="-79"/>
                <a:cs typeface="Guttman Yad-Brush" panose="02010401010101010101" pitchFamily="2" charset="-79"/>
              </a:rPr>
              <a:t> יוסי וולפסון(2008) </a:t>
            </a:r>
            <a:r>
              <a:rPr lang="he-IL" b="1" dirty="0" smtClean="0">
                <a:solidFill>
                  <a:schemeClr val="tx2"/>
                </a:solidFill>
                <a:latin typeface="Guttman Yad-Brush" panose="02010401010101010101" pitchFamily="2" charset="-79"/>
                <a:cs typeface="Guttman Yad-Brush" panose="02010401010101010101" pitchFamily="2" charset="-79"/>
              </a:rPr>
              <a:t>מתנגד</a:t>
            </a:r>
            <a:r>
              <a:rPr lang="he-IL" dirty="0" smtClean="0">
                <a:latin typeface="Guttman Yad-Brush" panose="02010401010101010101" pitchFamily="2" charset="-79"/>
                <a:cs typeface="Guttman Yad-Brush" panose="02010401010101010101" pitchFamily="2" charset="-79"/>
              </a:rPr>
              <a:t> לקיומם של גני החיות </a:t>
            </a:r>
            <a:r>
              <a:rPr lang="he-IL" b="1" i="1" u="sng" dirty="0" smtClean="0">
                <a:solidFill>
                  <a:srgbClr val="FF0000"/>
                </a:solidFill>
                <a:latin typeface="Guttman Yad-Brush" panose="02010401010101010101" pitchFamily="2" charset="-79"/>
                <a:cs typeface="Guttman Yad-Brush" panose="02010401010101010101" pitchFamily="2" charset="-79"/>
              </a:rPr>
              <a:t>מפני</a:t>
            </a:r>
            <a:r>
              <a:rPr lang="he-IL" b="1" i="1" u="sng" dirty="0" smtClean="0">
                <a:latin typeface="Guttman Yad-Brush" panose="02010401010101010101" pitchFamily="2" charset="-79"/>
                <a:cs typeface="Guttman Yad-Brush" panose="02010401010101010101" pitchFamily="2" charset="-79"/>
              </a:rPr>
              <a:t> </a:t>
            </a:r>
            <a:r>
              <a:rPr lang="he-IL" dirty="0" smtClean="0">
                <a:latin typeface="Guttman Yad-Brush" panose="02010401010101010101" pitchFamily="2" charset="-79"/>
                <a:cs typeface="Guttman Yad-Brush" panose="02010401010101010101" pitchFamily="2" charset="-79"/>
              </a:rPr>
              <a:t>ש</a:t>
            </a:r>
            <a:r>
              <a:rPr lang="he-IL" sz="2800" dirty="0" smtClean="0">
                <a:latin typeface="Guttman Yad-Brush" panose="02010401010101010101" pitchFamily="2" charset="-79"/>
                <a:cs typeface="Guttman Yad-Brush" panose="02010401010101010101" pitchFamily="2" charset="-79"/>
              </a:rPr>
              <a:t>הכליאה </a:t>
            </a:r>
            <a:r>
              <a:rPr lang="he-IL" sz="2800" dirty="0">
                <a:latin typeface="Guttman Yad-Brush" panose="02010401010101010101" pitchFamily="2" charset="-79"/>
                <a:cs typeface="Guttman Yad-Brush" panose="02010401010101010101" pitchFamily="2" charset="-79"/>
              </a:rPr>
              <a:t>של בעלי החיים אינה מחנכת לאהבת החי אלא לפגיעה </a:t>
            </a:r>
            <a:r>
              <a:rPr lang="he-IL" sz="2800" dirty="0" smtClean="0">
                <a:latin typeface="Guttman Yad-Brush" panose="02010401010101010101" pitchFamily="2" charset="-79"/>
                <a:cs typeface="Guttman Yad-Brush" panose="02010401010101010101" pitchFamily="2" charset="-79"/>
              </a:rPr>
              <a:t>בו, שמוליק </a:t>
            </a:r>
            <a:r>
              <a:rPr lang="he-IL" sz="2800" dirty="0" smtClean="0">
                <a:latin typeface="Guttman Yad-Brush" panose="02010401010101010101" pitchFamily="2" charset="-79"/>
                <a:cs typeface="Guttman Yad-Brush" panose="02010401010101010101" pitchFamily="2" charset="-79"/>
              </a:rPr>
              <a:t>יידוב (</a:t>
            </a:r>
            <a:r>
              <a:rPr lang="he-IL" sz="2800" dirty="0" smtClean="0">
                <a:latin typeface="Guttman Yad-Brush" panose="02010401010101010101" pitchFamily="2" charset="-79"/>
                <a:cs typeface="Guttman Yad-Brush" panose="02010401010101010101" pitchFamily="2" charset="-79"/>
              </a:rPr>
              <a:t>2008) </a:t>
            </a:r>
            <a:r>
              <a:rPr lang="he-IL" sz="2800" b="1" dirty="0" smtClean="0">
                <a:solidFill>
                  <a:schemeClr val="tx2"/>
                </a:solidFill>
                <a:latin typeface="Guttman Yad-Brush" panose="02010401010101010101" pitchFamily="2" charset="-79"/>
                <a:cs typeface="Guttman Yad-Brush" panose="02010401010101010101" pitchFamily="2" charset="-79"/>
              </a:rPr>
              <a:t>מגיב</a:t>
            </a:r>
            <a:r>
              <a:rPr lang="he-IL" sz="2800" dirty="0" smtClean="0">
                <a:solidFill>
                  <a:schemeClr val="tx2"/>
                </a:solidFill>
                <a:latin typeface="Guttman Yad-Brush" panose="02010401010101010101" pitchFamily="2" charset="-79"/>
                <a:cs typeface="Guttman Yad-Brush" panose="02010401010101010101" pitchFamily="2" charset="-79"/>
              </a:rPr>
              <a:t> </a:t>
            </a:r>
            <a:r>
              <a:rPr lang="he-IL" sz="2800" dirty="0" smtClean="0">
                <a:latin typeface="Guttman Yad-Brush" panose="02010401010101010101" pitchFamily="2" charset="-79"/>
                <a:cs typeface="Guttman Yad-Brush" panose="02010401010101010101" pitchFamily="2" charset="-79"/>
              </a:rPr>
              <a:t>לטענתו של יוסי וולפסון </a:t>
            </a:r>
            <a:r>
              <a:rPr lang="he-IL" sz="3500" b="1" dirty="0" smtClean="0">
                <a:solidFill>
                  <a:srgbClr val="FF0000"/>
                </a:solidFill>
                <a:latin typeface="Guttman Yad-Brush" panose="02010401010101010101" pitchFamily="2" charset="-79"/>
                <a:cs typeface="Guttman Yad-Brush" panose="02010401010101010101" pitchFamily="2" charset="-79"/>
              </a:rPr>
              <a:t>ובניגוד אליו </a:t>
            </a:r>
            <a:r>
              <a:rPr lang="he-IL" sz="2800" dirty="0" smtClean="0">
                <a:latin typeface="Guttman Yad-Brush" panose="02010401010101010101" pitchFamily="2" charset="-79"/>
                <a:cs typeface="Guttman Yad-Brush" panose="02010401010101010101" pitchFamily="2" charset="-79"/>
              </a:rPr>
              <a:t>הוא </a:t>
            </a:r>
            <a:r>
              <a:rPr lang="he-IL" sz="2800" b="1" dirty="0" smtClean="0">
                <a:solidFill>
                  <a:schemeClr val="tx2"/>
                </a:solidFill>
                <a:latin typeface="Guttman Yad-Brush" panose="02010401010101010101" pitchFamily="2" charset="-79"/>
                <a:cs typeface="Guttman Yad-Brush" panose="02010401010101010101" pitchFamily="2" charset="-79"/>
              </a:rPr>
              <a:t>תומך</a:t>
            </a:r>
            <a:r>
              <a:rPr lang="he-IL" sz="2800" dirty="0" smtClean="0">
                <a:latin typeface="Guttman Yad-Brush" panose="02010401010101010101" pitchFamily="2" charset="-79"/>
                <a:cs typeface="Guttman Yad-Brush" panose="02010401010101010101" pitchFamily="2" charset="-79"/>
              </a:rPr>
              <a:t> </a:t>
            </a:r>
            <a:r>
              <a:rPr lang="he-IL" sz="2800" dirty="0" smtClean="0">
                <a:latin typeface="Guttman Yad-Brush" panose="02010401010101010101" pitchFamily="2" charset="-79"/>
                <a:cs typeface="Guttman Yad-Brush" panose="02010401010101010101" pitchFamily="2" charset="-79"/>
              </a:rPr>
              <a:t>בקיומם </a:t>
            </a:r>
            <a:r>
              <a:rPr lang="he-IL" sz="2800" dirty="0" smtClean="0">
                <a:latin typeface="Guttman Yad-Brush" panose="02010401010101010101" pitchFamily="2" charset="-79"/>
                <a:cs typeface="Guttman Yad-Brush" panose="02010401010101010101" pitchFamily="2" charset="-79"/>
              </a:rPr>
              <a:t>של גני החיות </a:t>
            </a:r>
            <a:r>
              <a:rPr lang="he-IL" sz="2800" b="1" u="sng" dirty="0" smtClean="0">
                <a:solidFill>
                  <a:srgbClr val="FF0000"/>
                </a:solidFill>
                <a:latin typeface="Guttman Yad-Brush" panose="02010401010101010101" pitchFamily="2" charset="-79"/>
                <a:cs typeface="Guttman Yad-Brush" panose="02010401010101010101" pitchFamily="2" charset="-79"/>
              </a:rPr>
              <a:t>מפני</a:t>
            </a:r>
            <a:r>
              <a:rPr lang="he-IL" sz="2800" dirty="0" smtClean="0">
                <a:solidFill>
                  <a:srgbClr val="FF0000"/>
                </a:solidFill>
                <a:latin typeface="Guttman Yad-Brush" panose="02010401010101010101" pitchFamily="2" charset="-79"/>
                <a:cs typeface="Guttman Yad-Brush" panose="02010401010101010101" pitchFamily="2" charset="-79"/>
              </a:rPr>
              <a:t> </a:t>
            </a:r>
            <a:r>
              <a:rPr lang="he-IL" sz="2800" b="1" dirty="0" smtClean="0">
                <a:latin typeface="Guttman Yad-Brush" panose="02010401010101010101" pitchFamily="2" charset="-79"/>
                <a:cs typeface="Guttman Yad-Brush" panose="02010401010101010101" pitchFamily="2" charset="-79"/>
              </a:rPr>
              <a:t>שקיומם כן מחנך</a:t>
            </a:r>
            <a:r>
              <a:rPr lang="he-IL" sz="2800" dirty="0" smtClean="0">
                <a:latin typeface="Guttman Yad-Brush" panose="02010401010101010101" pitchFamily="2" charset="-79"/>
                <a:cs typeface="Guttman Yad-Brush" panose="02010401010101010101" pitchFamily="2" charset="-79"/>
              </a:rPr>
              <a:t> </a:t>
            </a:r>
            <a:r>
              <a:rPr lang="he-IL" sz="2800" dirty="0">
                <a:latin typeface="Guttman Yad-Brush" panose="02010401010101010101" pitchFamily="2" charset="-79"/>
                <a:cs typeface="Guttman Yad-Brush" panose="02010401010101010101" pitchFamily="2" charset="-79"/>
              </a:rPr>
              <a:t>לאהבת הטבע ובעלי- </a:t>
            </a:r>
            <a:r>
              <a:rPr lang="he-IL" sz="2800" dirty="0" smtClean="0">
                <a:latin typeface="Guttman Yad-Brush" panose="02010401010101010101" pitchFamily="2" charset="-79"/>
                <a:cs typeface="Guttman Yad-Brush" panose="02010401010101010101" pitchFamily="2" charset="-79"/>
              </a:rPr>
              <a:t>החיים </a:t>
            </a:r>
            <a:r>
              <a:rPr lang="he-IL" sz="2800" dirty="0" smtClean="0">
                <a:latin typeface="Guttman Yad-Brush" panose="02010401010101010101" pitchFamily="2" charset="-79"/>
                <a:cs typeface="Guttman Yad-Brush" panose="02010401010101010101" pitchFamily="2" charset="-79"/>
              </a:rPr>
              <a:t>ובנוסף גם </a:t>
            </a:r>
            <a:r>
              <a:rPr lang="he-IL" sz="2800" dirty="0" smtClean="0">
                <a:latin typeface="Guttman Yad-Brush" panose="02010401010101010101" pitchFamily="2" charset="-79"/>
                <a:cs typeface="Guttman Yad-Brush" panose="02010401010101010101" pitchFamily="2" charset="-79"/>
              </a:rPr>
              <a:t>מסייע </a:t>
            </a:r>
            <a:r>
              <a:rPr lang="he-IL" sz="2800" b="1" dirty="0">
                <a:latin typeface="Guttman Yad-Brush" panose="02010401010101010101" pitchFamily="2" charset="-79"/>
                <a:cs typeface="Guttman Yad-Brush" panose="02010401010101010101" pitchFamily="2" charset="-79"/>
              </a:rPr>
              <a:t>בשימור</a:t>
            </a:r>
            <a:r>
              <a:rPr lang="he-IL" sz="2800" dirty="0">
                <a:latin typeface="Guttman Yad-Brush" panose="02010401010101010101" pitchFamily="2" charset="-79"/>
                <a:cs typeface="Guttman Yad-Brush" panose="02010401010101010101" pitchFamily="2" charset="-79"/>
              </a:rPr>
              <a:t> מינים נדירים של </a:t>
            </a:r>
            <a:r>
              <a:rPr lang="he-IL" sz="2800" dirty="0" smtClean="0">
                <a:latin typeface="Guttman Yad-Brush" panose="02010401010101010101" pitchFamily="2" charset="-79"/>
                <a:cs typeface="Guttman Yad-Brush" panose="02010401010101010101" pitchFamily="2" charset="-79"/>
              </a:rPr>
              <a:t>חיות.</a:t>
            </a:r>
            <a:endParaRPr lang="he-IL" sz="2800" dirty="0">
              <a:latin typeface="Guttman Yad-Brush" panose="02010401010101010101" pitchFamily="2" charset="-79"/>
              <a:cs typeface="Guttman Yad-Brush" panose="02010401010101010101" pitchFamily="2" charset="-79"/>
            </a:endParaRPr>
          </a:p>
          <a:p>
            <a:pPr marL="0" indent="0">
              <a:spcBef>
                <a:spcPts val="0"/>
              </a:spcBef>
              <a:buClrTx/>
              <a:buSzTx/>
              <a:buNone/>
              <a:defRPr/>
            </a:pPr>
            <a:endParaRPr lang="he-IL" sz="2800" dirty="0">
              <a:latin typeface="Guttman Yad-Brush" panose="02010401010101010101" pitchFamily="2" charset="-79"/>
              <a:cs typeface="Guttman Yad-Brush" panose="02010401010101010101" pitchFamily="2" charset="-79"/>
            </a:endParaRPr>
          </a:p>
        </p:txBody>
      </p:sp>
      <p:sp>
        <p:nvSpPr>
          <p:cNvPr id="4" name="TextBox 3"/>
          <p:cNvSpPr txBox="1"/>
          <p:nvPr/>
        </p:nvSpPr>
        <p:spPr>
          <a:xfrm>
            <a:off x="323528" y="5085184"/>
            <a:ext cx="734481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he-IL" sz="2400" b="1" dirty="0"/>
              <a:t>בגוף הסיכום יש לנסח בהכללה ופירוט את תוכן הסיכום.</a:t>
            </a:r>
            <a:br>
              <a:rPr lang="he-IL" sz="2400" b="1" dirty="0"/>
            </a:br>
            <a:r>
              <a:rPr lang="he-IL" sz="2400" b="1" dirty="0"/>
              <a:t>בין חלקי הסיכום יש להוסיף מילות קישור מתאימות. (הוספה / ניגוד)</a:t>
            </a:r>
          </a:p>
        </p:txBody>
      </p:sp>
    </p:spTree>
    <p:extLst>
      <p:ext uri="{BB962C8B-B14F-4D97-AF65-F5344CB8AC3E}">
        <p14:creationId xmlns:p14="http://schemas.microsoft.com/office/powerpoint/2010/main" val="2379079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סיום</a:t>
            </a:r>
            <a:endParaRPr lang="he-IL" dirty="0"/>
          </a:p>
        </p:txBody>
      </p:sp>
      <p:sp>
        <p:nvSpPr>
          <p:cNvPr id="3" name="מציין מיקום תוכן 2"/>
          <p:cNvSpPr>
            <a:spLocks noGrp="1"/>
          </p:cNvSpPr>
          <p:nvPr>
            <p:ph idx="1"/>
          </p:nvPr>
        </p:nvSpPr>
        <p:spPr/>
        <p:txBody>
          <a:bodyPr/>
          <a:lstStyle/>
          <a:p>
            <a:r>
              <a:rPr lang="he-IL" dirty="0" smtClean="0"/>
              <a:t>בכתיבת סיכום לא מומלץ לכתוב סיום</a:t>
            </a:r>
            <a:endParaRPr lang="he-IL" dirty="0"/>
          </a:p>
        </p:txBody>
      </p:sp>
    </p:spTree>
    <p:extLst>
      <p:ext uri="{BB962C8B-B14F-4D97-AF65-F5344CB8AC3E}">
        <p14:creationId xmlns:p14="http://schemas.microsoft.com/office/powerpoint/2010/main" val="3510446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דוגמה לסיכום מלא:</a:t>
            </a:r>
            <a:endParaRPr lang="he-IL" dirty="0"/>
          </a:p>
        </p:txBody>
      </p:sp>
      <p:sp>
        <p:nvSpPr>
          <p:cNvPr id="3" name="מציין מיקום תוכן 2"/>
          <p:cNvSpPr>
            <a:spLocks noGrp="1"/>
          </p:cNvSpPr>
          <p:nvPr>
            <p:ph idx="1"/>
          </p:nvPr>
        </p:nvSpPr>
        <p:spPr>
          <a:xfrm>
            <a:off x="457200" y="1609416"/>
            <a:ext cx="7239000" cy="5131952"/>
          </a:xfrm>
        </p:spPr>
        <p:txBody>
          <a:bodyPr>
            <a:normAutofit lnSpcReduction="10000"/>
          </a:bodyPr>
          <a:lstStyle/>
          <a:p>
            <a:pPr marL="0" indent="0">
              <a:buNone/>
            </a:pPr>
            <a:endParaRPr lang="he-IL" sz="2000" b="1" dirty="0" smtClean="0">
              <a:solidFill>
                <a:schemeClr val="lt1"/>
              </a:solidFill>
              <a:latin typeface="Guttman Yad-Brush" panose="02010401010101010101" pitchFamily="2" charset="-79"/>
              <a:cs typeface="Guttman Yad-Brush" panose="02010401010101010101" pitchFamily="2" charset="-79"/>
            </a:endParaRPr>
          </a:p>
          <a:p>
            <a:pPr marL="0" indent="0">
              <a:spcBef>
                <a:spcPts val="0"/>
              </a:spcBef>
              <a:buClrTx/>
              <a:buSzTx/>
              <a:buNone/>
              <a:defRPr/>
            </a:pPr>
            <a:r>
              <a:rPr lang="he-IL" sz="2000" dirty="0" smtClean="0">
                <a:latin typeface="Guttman Yad-Brush" panose="02010401010101010101" pitchFamily="2" charset="-79"/>
                <a:cs typeface="Guttman Yad-Brush" panose="02010401010101010101" pitchFamily="2" charset="-79"/>
              </a:rPr>
              <a:t>בעת העתיקה שימשו גני החיות סמל למעמדו של השלטון, מלכים נהגו להחזיק אוספים של בע"ח כדי להפגין את כוחם, במאות הקודמות החלו להופיע גני חיות בערים הגדולות באירופה ובצפון אמריקה וכיום בערים רבות בארץ יש גני </a:t>
            </a:r>
            <a:r>
              <a:rPr lang="he-IL" sz="2000" dirty="0" smtClean="0">
                <a:latin typeface="Guttman Yad-Brush" panose="02010401010101010101" pitchFamily="2" charset="-79"/>
                <a:cs typeface="Guttman Yad-Brush" panose="02010401010101010101" pitchFamily="2" charset="-79"/>
              </a:rPr>
              <a:t>חיות להנאת בני-האדם.</a:t>
            </a:r>
            <a:endParaRPr lang="he-IL" sz="2000" dirty="0" smtClean="0">
              <a:latin typeface="Guttman Yad-Brush" panose="02010401010101010101" pitchFamily="2" charset="-79"/>
              <a:cs typeface="Guttman Yad-Brush" panose="02010401010101010101" pitchFamily="2" charset="-79"/>
            </a:endParaRPr>
          </a:p>
          <a:p>
            <a:pPr marL="0" indent="0">
              <a:spcBef>
                <a:spcPts val="0"/>
              </a:spcBef>
              <a:buClrTx/>
              <a:buSzTx/>
              <a:buNone/>
              <a:defRPr/>
            </a:pPr>
            <a:r>
              <a:rPr lang="he-IL" sz="2000" dirty="0" smtClean="0">
                <a:latin typeface="Guttman Yad-Brush" panose="02010401010101010101" pitchFamily="2" charset="-79"/>
                <a:cs typeface="Guttman Yad-Brush" panose="02010401010101010101" pitchFamily="2" charset="-79"/>
              </a:rPr>
              <a:t>יוסי וולפסון(2008) </a:t>
            </a:r>
            <a:r>
              <a:rPr lang="he-IL" sz="2000" dirty="0">
                <a:latin typeface="Guttman Yad-Brush" panose="02010401010101010101" pitchFamily="2" charset="-79"/>
                <a:cs typeface="Guttman Yad-Brush" panose="02010401010101010101" pitchFamily="2" charset="-79"/>
              </a:rPr>
              <a:t>ו</a:t>
            </a:r>
            <a:r>
              <a:rPr lang="he-IL" sz="2000" dirty="0" smtClean="0">
                <a:latin typeface="Guttman Yad-Brush" panose="02010401010101010101" pitchFamily="2" charset="-79"/>
                <a:cs typeface="Guttman Yad-Brush" panose="02010401010101010101" pitchFamily="2" charset="-79"/>
              </a:rPr>
              <a:t>שמוליק יידוב (2008) דנו בשאלה האם נכון לקיים גני </a:t>
            </a:r>
            <a:r>
              <a:rPr lang="he-IL" sz="2000" dirty="0" smtClean="0">
                <a:latin typeface="Guttman Yad-Brush" panose="02010401010101010101" pitchFamily="2" charset="-79"/>
                <a:cs typeface="Guttman Yad-Brush" panose="02010401010101010101" pitchFamily="2" charset="-79"/>
              </a:rPr>
              <a:t>חיות </a:t>
            </a:r>
            <a:r>
              <a:rPr lang="he-IL" sz="2000" dirty="0" smtClean="0">
                <a:latin typeface="Guttman Yad-Brush" panose="02010401010101010101" pitchFamily="2" charset="-79"/>
                <a:cs typeface="Guttman Yad-Brush" panose="02010401010101010101" pitchFamily="2" charset="-79"/>
              </a:rPr>
              <a:t>אלו.</a:t>
            </a:r>
          </a:p>
          <a:p>
            <a:pPr marL="0" indent="0">
              <a:spcBef>
                <a:spcPts val="0"/>
              </a:spcBef>
              <a:buClrTx/>
              <a:buSzTx/>
              <a:buNone/>
              <a:defRPr/>
            </a:pPr>
            <a:r>
              <a:rPr lang="he-IL" sz="2000" dirty="0">
                <a:latin typeface="Guttman Yad-Brush" panose="02010401010101010101" pitchFamily="2" charset="-79"/>
                <a:cs typeface="Guttman Yad-Brush" panose="02010401010101010101" pitchFamily="2" charset="-79"/>
              </a:rPr>
              <a:t>יוסי וולפסון(2008) </a:t>
            </a:r>
            <a:r>
              <a:rPr lang="he-IL" sz="2000" b="1" dirty="0">
                <a:solidFill>
                  <a:schemeClr val="tx2"/>
                </a:solidFill>
                <a:latin typeface="Guttman Yad-Brush" panose="02010401010101010101" pitchFamily="2" charset="-79"/>
                <a:cs typeface="Guttman Yad-Brush" panose="02010401010101010101" pitchFamily="2" charset="-79"/>
              </a:rPr>
              <a:t>מתנגד</a:t>
            </a:r>
            <a:r>
              <a:rPr lang="he-IL" sz="2000" dirty="0">
                <a:latin typeface="Guttman Yad-Brush" panose="02010401010101010101" pitchFamily="2" charset="-79"/>
                <a:cs typeface="Guttman Yad-Brush" panose="02010401010101010101" pitchFamily="2" charset="-79"/>
              </a:rPr>
              <a:t> לקיומם של גני החיות </a:t>
            </a:r>
            <a:r>
              <a:rPr lang="he-IL" sz="2000" b="1" i="1" u="sng" dirty="0">
                <a:solidFill>
                  <a:srgbClr val="FF0000"/>
                </a:solidFill>
                <a:latin typeface="Guttman Yad-Brush" panose="02010401010101010101" pitchFamily="2" charset="-79"/>
                <a:cs typeface="Guttman Yad-Brush" panose="02010401010101010101" pitchFamily="2" charset="-79"/>
              </a:rPr>
              <a:t>מפני</a:t>
            </a:r>
            <a:r>
              <a:rPr lang="he-IL" sz="2000" b="1" i="1" u="sng" dirty="0">
                <a:latin typeface="Guttman Yad-Brush" panose="02010401010101010101" pitchFamily="2" charset="-79"/>
                <a:cs typeface="Guttman Yad-Brush" panose="02010401010101010101" pitchFamily="2" charset="-79"/>
              </a:rPr>
              <a:t> </a:t>
            </a:r>
            <a:r>
              <a:rPr lang="he-IL" sz="2000" dirty="0">
                <a:latin typeface="Guttman Yad-Brush" panose="02010401010101010101" pitchFamily="2" charset="-79"/>
                <a:cs typeface="Guttman Yad-Brush" panose="02010401010101010101" pitchFamily="2" charset="-79"/>
              </a:rPr>
              <a:t>שהכליאה של בעלי החיים אינה מחנכת לאהבת החי אלא לפגיעה בו, שמוליק יידוב (2008) </a:t>
            </a:r>
            <a:r>
              <a:rPr lang="he-IL" sz="2000" b="1" dirty="0">
                <a:solidFill>
                  <a:schemeClr val="tx2"/>
                </a:solidFill>
                <a:latin typeface="Guttman Yad-Brush" panose="02010401010101010101" pitchFamily="2" charset="-79"/>
                <a:cs typeface="Guttman Yad-Brush" panose="02010401010101010101" pitchFamily="2" charset="-79"/>
              </a:rPr>
              <a:t>מגיב</a:t>
            </a:r>
            <a:r>
              <a:rPr lang="he-IL" sz="2000" dirty="0">
                <a:solidFill>
                  <a:schemeClr val="tx2"/>
                </a:solidFill>
                <a:latin typeface="Guttman Yad-Brush" panose="02010401010101010101" pitchFamily="2" charset="-79"/>
                <a:cs typeface="Guttman Yad-Brush" panose="02010401010101010101" pitchFamily="2" charset="-79"/>
              </a:rPr>
              <a:t> </a:t>
            </a:r>
            <a:r>
              <a:rPr lang="he-IL" sz="2000" dirty="0">
                <a:latin typeface="Guttman Yad-Brush" panose="02010401010101010101" pitchFamily="2" charset="-79"/>
                <a:cs typeface="Guttman Yad-Brush" panose="02010401010101010101" pitchFamily="2" charset="-79"/>
              </a:rPr>
              <a:t>לטענתו של יוסי וולפסון </a:t>
            </a:r>
            <a:r>
              <a:rPr lang="he-IL" sz="2800" b="1" dirty="0">
                <a:solidFill>
                  <a:srgbClr val="FF0000"/>
                </a:solidFill>
                <a:latin typeface="Guttman Yad-Brush" panose="02010401010101010101" pitchFamily="2" charset="-79"/>
                <a:cs typeface="Guttman Yad-Brush" panose="02010401010101010101" pitchFamily="2" charset="-79"/>
              </a:rPr>
              <a:t>ובניגוד אליו </a:t>
            </a:r>
            <a:r>
              <a:rPr lang="he-IL" sz="2000" dirty="0">
                <a:latin typeface="Guttman Yad-Brush" panose="02010401010101010101" pitchFamily="2" charset="-79"/>
                <a:cs typeface="Guttman Yad-Brush" panose="02010401010101010101" pitchFamily="2" charset="-79"/>
              </a:rPr>
              <a:t>הוא </a:t>
            </a:r>
            <a:r>
              <a:rPr lang="he-IL" sz="2000" b="1" dirty="0">
                <a:solidFill>
                  <a:schemeClr val="tx2"/>
                </a:solidFill>
                <a:latin typeface="Guttman Yad-Brush" panose="02010401010101010101" pitchFamily="2" charset="-79"/>
                <a:cs typeface="Guttman Yad-Brush" panose="02010401010101010101" pitchFamily="2" charset="-79"/>
              </a:rPr>
              <a:t>תומך</a:t>
            </a:r>
            <a:r>
              <a:rPr lang="he-IL" sz="2000" dirty="0">
                <a:latin typeface="Guttman Yad-Brush" panose="02010401010101010101" pitchFamily="2" charset="-79"/>
                <a:cs typeface="Guttman Yad-Brush" panose="02010401010101010101" pitchFamily="2" charset="-79"/>
              </a:rPr>
              <a:t> </a:t>
            </a:r>
            <a:r>
              <a:rPr lang="he-IL" sz="2000" dirty="0" smtClean="0">
                <a:latin typeface="Guttman Yad-Brush" panose="02010401010101010101" pitchFamily="2" charset="-79"/>
                <a:cs typeface="Guttman Yad-Brush" panose="02010401010101010101" pitchFamily="2" charset="-79"/>
              </a:rPr>
              <a:t>בקיומם </a:t>
            </a:r>
            <a:r>
              <a:rPr lang="he-IL" sz="2000" dirty="0">
                <a:latin typeface="Guttman Yad-Brush" panose="02010401010101010101" pitchFamily="2" charset="-79"/>
                <a:cs typeface="Guttman Yad-Brush" panose="02010401010101010101" pitchFamily="2" charset="-79"/>
              </a:rPr>
              <a:t>של גני החיות </a:t>
            </a:r>
            <a:r>
              <a:rPr lang="he-IL" sz="2000" b="1" u="sng" dirty="0">
                <a:solidFill>
                  <a:srgbClr val="FF0000"/>
                </a:solidFill>
                <a:latin typeface="Guttman Yad-Brush" panose="02010401010101010101" pitchFamily="2" charset="-79"/>
                <a:cs typeface="Guttman Yad-Brush" panose="02010401010101010101" pitchFamily="2" charset="-79"/>
              </a:rPr>
              <a:t>מפני</a:t>
            </a:r>
            <a:r>
              <a:rPr lang="he-IL" sz="2000" dirty="0">
                <a:solidFill>
                  <a:srgbClr val="FF0000"/>
                </a:solidFill>
                <a:latin typeface="Guttman Yad-Brush" panose="02010401010101010101" pitchFamily="2" charset="-79"/>
                <a:cs typeface="Guttman Yad-Brush" panose="02010401010101010101" pitchFamily="2" charset="-79"/>
              </a:rPr>
              <a:t> </a:t>
            </a:r>
            <a:r>
              <a:rPr lang="he-IL" sz="2000" b="1" dirty="0">
                <a:latin typeface="Guttman Yad-Brush" panose="02010401010101010101" pitchFamily="2" charset="-79"/>
                <a:cs typeface="Guttman Yad-Brush" panose="02010401010101010101" pitchFamily="2" charset="-79"/>
              </a:rPr>
              <a:t>שקיומם כן מחנך</a:t>
            </a:r>
            <a:r>
              <a:rPr lang="he-IL" sz="2000" dirty="0">
                <a:latin typeface="Guttman Yad-Brush" panose="02010401010101010101" pitchFamily="2" charset="-79"/>
                <a:cs typeface="Guttman Yad-Brush" panose="02010401010101010101" pitchFamily="2" charset="-79"/>
              </a:rPr>
              <a:t> לאהבת הטבע ובעלי- החיים ובנוסף גם מסייע </a:t>
            </a:r>
            <a:r>
              <a:rPr lang="he-IL" sz="2000" b="1" dirty="0">
                <a:latin typeface="Guttman Yad-Brush" panose="02010401010101010101" pitchFamily="2" charset="-79"/>
                <a:cs typeface="Guttman Yad-Brush" panose="02010401010101010101" pitchFamily="2" charset="-79"/>
              </a:rPr>
              <a:t>בשימור</a:t>
            </a:r>
            <a:r>
              <a:rPr lang="he-IL" sz="2000" dirty="0">
                <a:latin typeface="Guttman Yad-Brush" panose="02010401010101010101" pitchFamily="2" charset="-79"/>
                <a:cs typeface="Guttman Yad-Brush" panose="02010401010101010101" pitchFamily="2" charset="-79"/>
              </a:rPr>
              <a:t> מינים נדירים של חיות.</a:t>
            </a:r>
          </a:p>
          <a:p>
            <a:pPr marL="0" indent="0">
              <a:spcBef>
                <a:spcPts val="0"/>
              </a:spcBef>
              <a:buClrTx/>
              <a:buSzTx/>
              <a:buNone/>
              <a:defRPr/>
            </a:pPr>
            <a:endParaRPr lang="he-IL" sz="1700" dirty="0" smtClean="0">
              <a:solidFill>
                <a:schemeClr val="tx2"/>
              </a:solidFill>
              <a:latin typeface="Guttman Yad-Brush" panose="02010401010101010101" pitchFamily="2" charset="-79"/>
              <a:cs typeface="Guttman Yad-Brush" panose="02010401010101010101" pitchFamily="2" charset="-79"/>
            </a:endParaRPr>
          </a:p>
          <a:p>
            <a:pPr marL="0" indent="0">
              <a:spcBef>
                <a:spcPts val="0"/>
              </a:spcBef>
              <a:buClrTx/>
              <a:buSzTx/>
              <a:buNone/>
              <a:defRPr/>
            </a:pPr>
            <a:r>
              <a:rPr lang="he-IL" sz="1700" dirty="0" smtClean="0">
                <a:solidFill>
                  <a:schemeClr val="tx2"/>
                </a:solidFill>
                <a:latin typeface="Guttman Yad-Brush" panose="02010401010101010101" pitchFamily="2" charset="-79"/>
                <a:cs typeface="Guttman Yad-Brush" panose="02010401010101010101" pitchFamily="2" charset="-79"/>
              </a:rPr>
              <a:t>ביבליוגרפיה:</a:t>
            </a:r>
          </a:p>
          <a:p>
            <a:pPr marL="0" indent="0">
              <a:spcBef>
                <a:spcPts val="0"/>
              </a:spcBef>
              <a:buClrTx/>
              <a:buSzTx/>
              <a:buNone/>
              <a:defRPr/>
            </a:pPr>
            <a:r>
              <a:rPr lang="he-IL" sz="1700" dirty="0" smtClean="0">
                <a:solidFill>
                  <a:schemeClr val="tx2"/>
                </a:solidFill>
                <a:latin typeface="Guttman Yad-Brush" panose="02010401010101010101" pitchFamily="2" charset="-79"/>
                <a:cs typeface="Guttman Yad-Brush" panose="02010401010101010101" pitchFamily="2" charset="-79"/>
              </a:rPr>
              <a:t>וולפסון יוסי, "האם באמת צריך גני חיות" , </a:t>
            </a:r>
            <a:r>
              <a:rPr lang="en-US" sz="1700" dirty="0" err="1" smtClean="0">
                <a:solidFill>
                  <a:schemeClr val="tx2"/>
                </a:solidFill>
                <a:latin typeface="Guttman Yad-Brush" panose="02010401010101010101" pitchFamily="2" charset="-79"/>
                <a:cs typeface="Guttman Yad-Brush" panose="02010401010101010101" pitchFamily="2" charset="-79"/>
              </a:rPr>
              <a:t>ynet</a:t>
            </a:r>
            <a:r>
              <a:rPr lang="he-IL" sz="1700" dirty="0" smtClean="0">
                <a:solidFill>
                  <a:schemeClr val="tx2"/>
                </a:solidFill>
                <a:latin typeface="Guttman Yad-Brush" panose="02010401010101010101" pitchFamily="2" charset="-79"/>
                <a:cs typeface="Guttman Yad-Brush" panose="02010401010101010101" pitchFamily="2" charset="-79"/>
              </a:rPr>
              <a:t>, 2008</a:t>
            </a:r>
            <a:endParaRPr lang="en-US" sz="1700" b="1" dirty="0">
              <a:solidFill>
                <a:schemeClr val="tx2"/>
              </a:solidFill>
              <a:cs typeface="Guttman Yad-Brush" panose="02010401010101010101" pitchFamily="2" charset="-79"/>
            </a:endParaRPr>
          </a:p>
          <a:p>
            <a:pPr marL="0" indent="0">
              <a:spcBef>
                <a:spcPts val="0"/>
              </a:spcBef>
              <a:buClrTx/>
              <a:buSzTx/>
              <a:buNone/>
              <a:defRPr/>
            </a:pPr>
            <a:r>
              <a:rPr lang="he-IL" sz="1700" dirty="0" smtClean="0">
                <a:solidFill>
                  <a:schemeClr val="tx2"/>
                </a:solidFill>
                <a:latin typeface="Guttman Yad-Brush" panose="02010401010101010101" pitchFamily="2" charset="-79"/>
                <a:cs typeface="Guttman Yad-Brush" panose="02010401010101010101" pitchFamily="2" charset="-79"/>
              </a:rPr>
              <a:t>יידוב שמוליק, "צריך גני חיות – ולא הם ייעלמו" </a:t>
            </a:r>
            <a:r>
              <a:rPr lang="en-US" sz="1700" dirty="0" err="1">
                <a:solidFill>
                  <a:schemeClr val="tx2"/>
                </a:solidFill>
                <a:latin typeface="Guttman Yad-Brush" panose="02010401010101010101" pitchFamily="2" charset="-79"/>
                <a:cs typeface="Guttman Yad-Brush" panose="02010401010101010101" pitchFamily="2" charset="-79"/>
              </a:rPr>
              <a:t>ynet</a:t>
            </a:r>
            <a:r>
              <a:rPr lang="he-IL" sz="1700" dirty="0">
                <a:solidFill>
                  <a:schemeClr val="tx2"/>
                </a:solidFill>
                <a:latin typeface="Guttman Yad-Brush" panose="02010401010101010101" pitchFamily="2" charset="-79"/>
                <a:cs typeface="Guttman Yad-Brush" panose="02010401010101010101" pitchFamily="2" charset="-79"/>
              </a:rPr>
              <a:t>, </a:t>
            </a:r>
            <a:r>
              <a:rPr lang="he-IL" sz="1700" dirty="0" smtClean="0">
                <a:solidFill>
                  <a:schemeClr val="tx2"/>
                </a:solidFill>
                <a:latin typeface="Guttman Yad-Brush" panose="02010401010101010101" pitchFamily="2" charset="-79"/>
                <a:cs typeface="Guttman Yad-Brush" panose="02010401010101010101" pitchFamily="2" charset="-79"/>
              </a:rPr>
              <a:t>2008</a:t>
            </a:r>
            <a:endParaRPr lang="he-IL" sz="1700" dirty="0">
              <a:solidFill>
                <a:schemeClr val="tx2"/>
              </a:solidFill>
              <a:latin typeface="Guttman Yad-Brush" panose="02010401010101010101" pitchFamily="2" charset="-79"/>
              <a:cs typeface="Guttman Yad-Brush" panose="02010401010101010101" pitchFamily="2" charset="-79"/>
            </a:endParaRPr>
          </a:p>
        </p:txBody>
      </p:sp>
    </p:spTree>
    <p:extLst>
      <p:ext uri="{BB962C8B-B14F-4D97-AF65-F5344CB8AC3E}">
        <p14:creationId xmlns:p14="http://schemas.microsoft.com/office/powerpoint/2010/main" val="4230334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2999905106"/>
              </p:ext>
            </p:extLst>
          </p:nvPr>
        </p:nvGraphicFramePr>
        <p:xfrm>
          <a:off x="395535" y="1196753"/>
          <a:ext cx="7560841" cy="5501436"/>
        </p:xfrm>
        <a:graphic>
          <a:graphicData uri="http://schemas.openxmlformats.org/drawingml/2006/table">
            <a:tbl>
              <a:tblPr rtl="1" firstRow="1" firstCol="1" lastRow="1" lastCol="1" bandRow="1" bandCol="1">
                <a:tableStyleId>{74C1A8A3-306A-4EB7-A6B1-4F7E0EB9C5D6}</a:tableStyleId>
              </a:tblPr>
              <a:tblGrid>
                <a:gridCol w="2294247"/>
                <a:gridCol w="2476101"/>
                <a:gridCol w="2790493"/>
              </a:tblGrid>
              <a:tr h="776887">
                <a:tc>
                  <a:txBody>
                    <a:bodyPr/>
                    <a:lstStyle/>
                    <a:p>
                      <a:pPr algn="ctr" rtl="1">
                        <a:lnSpc>
                          <a:spcPts val="1800"/>
                        </a:lnSpc>
                        <a:spcAft>
                          <a:spcPts val="0"/>
                        </a:spcAft>
                      </a:pPr>
                      <a:r>
                        <a:rPr lang="he-IL" sz="1400" dirty="0">
                          <a:effectLst/>
                        </a:rPr>
                        <a:t>השמטה</a:t>
                      </a:r>
                      <a:endParaRPr lang="en-US" sz="1000" dirty="0">
                        <a:effectLst/>
                      </a:endParaRPr>
                    </a:p>
                    <a:p>
                      <a:pPr algn="r" rtl="1">
                        <a:spcAft>
                          <a:spcPts val="0"/>
                        </a:spcAft>
                      </a:pPr>
                      <a:r>
                        <a:rPr lang="he-IL" sz="1100" dirty="0">
                          <a:effectLst/>
                        </a:rPr>
                        <a:t>ותרו על עניינים אלה בטקסט המקור</a:t>
                      </a:r>
                      <a:r>
                        <a:rPr lang="he-IL" sz="1000" dirty="0">
                          <a:effectLst/>
                        </a:rPr>
                        <a:t>:</a:t>
                      </a:r>
                      <a:endParaRPr lang="en-US" sz="1000" dirty="0">
                        <a:effectLst/>
                        <a:latin typeface="Times New Roman"/>
                        <a:ea typeface="Times New Roman"/>
                        <a:cs typeface="Miriam"/>
                      </a:endParaRPr>
                    </a:p>
                  </a:txBody>
                  <a:tcPr marL="68580" marR="68580" marT="0" marB="0"/>
                </a:tc>
                <a:tc>
                  <a:txBody>
                    <a:bodyPr/>
                    <a:lstStyle/>
                    <a:p>
                      <a:pPr algn="ctr" rtl="1">
                        <a:lnSpc>
                          <a:spcPts val="1800"/>
                        </a:lnSpc>
                        <a:spcAft>
                          <a:spcPts val="0"/>
                        </a:spcAft>
                      </a:pPr>
                      <a:r>
                        <a:rPr lang="he-IL" sz="1400" dirty="0">
                          <a:effectLst/>
                        </a:rPr>
                        <a:t>הכללה</a:t>
                      </a:r>
                      <a:endParaRPr lang="en-US" sz="1000" dirty="0">
                        <a:effectLst/>
                      </a:endParaRPr>
                    </a:p>
                    <a:p>
                      <a:pPr algn="just" rtl="1">
                        <a:spcAft>
                          <a:spcPts val="0"/>
                        </a:spcAft>
                      </a:pPr>
                      <a:r>
                        <a:rPr lang="he-IL" sz="1100" dirty="0">
                          <a:effectLst/>
                        </a:rPr>
                        <a:t>נסחו הכללות, גם אם אין בטקסט המקור</a:t>
                      </a:r>
                      <a:r>
                        <a:rPr lang="he-IL" sz="1000" dirty="0">
                          <a:effectLst/>
                        </a:rPr>
                        <a:t>:</a:t>
                      </a:r>
                      <a:endParaRPr lang="en-US" sz="1000" dirty="0">
                        <a:effectLst/>
                        <a:latin typeface="Times New Roman"/>
                        <a:ea typeface="Times New Roman"/>
                        <a:cs typeface="Miriam"/>
                      </a:endParaRPr>
                    </a:p>
                  </a:txBody>
                  <a:tcPr marL="68580" marR="68580" marT="0" marB="0"/>
                </a:tc>
                <a:tc>
                  <a:txBody>
                    <a:bodyPr/>
                    <a:lstStyle/>
                    <a:p>
                      <a:pPr algn="ctr" rtl="1">
                        <a:lnSpc>
                          <a:spcPts val="1800"/>
                        </a:lnSpc>
                        <a:spcAft>
                          <a:spcPts val="0"/>
                        </a:spcAft>
                      </a:pPr>
                      <a:r>
                        <a:rPr lang="he-IL" sz="1400">
                          <a:effectLst/>
                        </a:rPr>
                        <a:t>הבניה</a:t>
                      </a:r>
                      <a:endParaRPr lang="en-US" sz="1000">
                        <a:effectLst/>
                      </a:endParaRPr>
                    </a:p>
                    <a:p>
                      <a:pPr algn="just" rtl="1">
                        <a:spcAft>
                          <a:spcPts val="0"/>
                        </a:spcAft>
                      </a:pPr>
                      <a:r>
                        <a:rPr lang="he-IL" sz="1100">
                          <a:effectLst/>
                        </a:rPr>
                        <a:t>ארגנו ובנו את טקסט הסיכום על פי מטרתכם</a:t>
                      </a:r>
                      <a:r>
                        <a:rPr lang="he-IL" sz="1000">
                          <a:effectLst/>
                        </a:rPr>
                        <a:t>:</a:t>
                      </a:r>
                      <a:endParaRPr lang="en-US" sz="1000">
                        <a:effectLst/>
                        <a:latin typeface="Times New Roman"/>
                        <a:ea typeface="Times New Roman"/>
                        <a:cs typeface="Miriam"/>
                      </a:endParaRPr>
                    </a:p>
                  </a:txBody>
                  <a:tcPr marL="68580" marR="68580" marT="0" marB="0"/>
                </a:tc>
              </a:tr>
              <a:tr h="4133980">
                <a:tc>
                  <a:txBody>
                    <a:bodyPr/>
                    <a:lstStyle/>
                    <a:p>
                      <a:pPr marL="0" lvl="0" indent="0" algn="r" rtl="1">
                        <a:lnSpc>
                          <a:spcPts val="1400"/>
                        </a:lnSpc>
                        <a:spcAft>
                          <a:spcPts val="0"/>
                        </a:spcAft>
                        <a:buSzPts val="1100"/>
                        <a:buFont typeface="Arial" panose="020B0604020202020204" pitchFamily="34" charset="0"/>
                        <a:buNone/>
                      </a:pPr>
                      <a:r>
                        <a:rPr lang="he-IL" sz="1100" dirty="0">
                          <a:effectLst/>
                        </a:rPr>
                        <a:t>שימושים מטפוריים (גם ניבים ופתגמים);</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דוגמאות;</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אנלוגיות (שאינן נושא הטקסט והובאו להבהרה);</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ניסוחים בגוף ראשון;</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נימות המבליטות את ה'אני' של המוען;</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מובאות (אם הן אינן נושא הטקסט);</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דיבור </a:t>
                      </a:r>
                      <a:r>
                        <a:rPr lang="he-IL" sz="1100" dirty="0" smtClean="0">
                          <a:effectLst/>
                        </a:rPr>
                        <a:t>ישיר;</a:t>
                      </a:r>
                      <a:endParaRPr lang="he-IL" sz="1000" dirty="0" smtClean="0">
                        <a:effectLst/>
                      </a:endParaRPr>
                    </a:p>
                    <a:p>
                      <a:pPr marL="0" lvl="0" indent="0" algn="r" rtl="1">
                        <a:lnSpc>
                          <a:spcPts val="1400"/>
                        </a:lnSpc>
                        <a:spcAft>
                          <a:spcPts val="0"/>
                        </a:spcAft>
                        <a:buSzPts val="1100"/>
                        <a:buFont typeface="Arial" panose="020B0604020202020204" pitchFamily="34" charset="0"/>
                        <a:buNone/>
                      </a:pPr>
                      <a:r>
                        <a:rPr lang="he-IL" sz="1100" dirty="0" smtClean="0">
                          <a:effectLst/>
                        </a:rPr>
                        <a:t>גלישות </a:t>
                      </a:r>
                      <a:r>
                        <a:rPr lang="he-IL" sz="1100" dirty="0">
                          <a:effectLst/>
                        </a:rPr>
                        <a:t>למשלב נמוך / גבוה;</a:t>
                      </a:r>
                      <a:endParaRPr lang="en-US" sz="1000" dirty="0">
                        <a:effectLst/>
                      </a:endParaRPr>
                    </a:p>
                    <a:p>
                      <a:pPr marL="0" lvl="0" indent="0" algn="r" rtl="1">
                        <a:lnSpc>
                          <a:spcPts val="1400"/>
                        </a:lnSpc>
                        <a:spcAft>
                          <a:spcPts val="0"/>
                        </a:spcAft>
                        <a:buSzPts val="1100"/>
                        <a:buFont typeface="Arial" panose="020B0604020202020204" pitchFamily="34" charset="0"/>
                        <a:buNone/>
                      </a:pPr>
                      <a:r>
                        <a:rPr lang="he-IL" sz="1100" dirty="0">
                          <a:effectLst/>
                        </a:rPr>
                        <a:t>פרטים התומכים בהיגד-העל ומבססים אותו</a:t>
                      </a:r>
                      <a:endParaRPr lang="en-US" sz="1000" dirty="0">
                        <a:effectLst/>
                        <a:latin typeface="Times New Roman"/>
                        <a:ea typeface="Times New Roman"/>
                        <a:cs typeface="Miriam"/>
                      </a:endParaRPr>
                    </a:p>
                  </a:txBody>
                  <a:tcPr marL="68580" marR="68580" marT="0" marB="0"/>
                </a:tc>
                <a:tc>
                  <a:txBody>
                    <a:bodyPr/>
                    <a:lstStyle/>
                    <a:p>
                      <a:pPr marL="342900" lvl="0" indent="-342900" algn="r" rtl="1">
                        <a:lnSpc>
                          <a:spcPts val="1400"/>
                        </a:lnSpc>
                        <a:spcAft>
                          <a:spcPts val="0"/>
                        </a:spcAft>
                        <a:buSzPts val="1100"/>
                        <a:buFont typeface="Symbol"/>
                        <a:buChar char=""/>
                      </a:pPr>
                      <a:r>
                        <a:rPr lang="he-IL" sz="1100" dirty="0">
                          <a:effectLst/>
                        </a:rPr>
                        <a:t>ארגנו פרטים בקבוצות או במסגרת מושגית אחת;</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נסחו היגד-על / רעיון מרכזי / מסקנה / טענה מרכזית/ כוונת הכותב;</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חשפו את המסר (אם הוא סמוי ומשתמע);</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נסחו כותרת משנה;</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השתמשו בפועלי דיבור כדי להבהיר כוונות ומטרות (כמו: הכותב מתנגד / מתפעל / תומך / משווה);</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עמדו על המבנה ועל היחסים הלוגיים בטקסט</a:t>
                      </a:r>
                      <a:endParaRPr lang="en-US" sz="1000" dirty="0">
                        <a:effectLst/>
                        <a:latin typeface="Times New Roman"/>
                        <a:ea typeface="Times New Roman"/>
                        <a:cs typeface="Miriam"/>
                      </a:endParaRPr>
                    </a:p>
                  </a:txBody>
                  <a:tcPr marL="68580" marR="68580" marT="0" marB="0"/>
                </a:tc>
                <a:tc>
                  <a:txBody>
                    <a:bodyPr/>
                    <a:lstStyle/>
                    <a:p>
                      <a:pPr marL="342900" lvl="0" indent="-342900" algn="r" rtl="1">
                        <a:lnSpc>
                          <a:spcPts val="1400"/>
                        </a:lnSpc>
                        <a:spcAft>
                          <a:spcPts val="0"/>
                        </a:spcAft>
                        <a:buSzPts val="1100"/>
                        <a:buFont typeface="Symbol"/>
                        <a:buChar char=""/>
                      </a:pPr>
                      <a:r>
                        <a:rPr lang="he-IL" sz="1100" dirty="0">
                          <a:effectLst/>
                        </a:rPr>
                        <a:t>החליטו אם לשמור על המבנה העילי של הטקסט או לשנותו או לחשוף את מבנה התשתית (אם הוא שונה מן המבנה העילי)</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קבעו את היחסים הלוגיים בטקסט שייכתב (כמו בעיה ופתרון, תופעה והסברה)</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הבליטו במפורש את הגלובלי, את היגד-העל או את המסר;</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חברו פתיחה וסיום;</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הקפידו על אחידות סגנונית ומשלבית;</a:t>
                      </a:r>
                      <a:endParaRPr lang="en-US" sz="1000" dirty="0">
                        <a:effectLst/>
                      </a:endParaRPr>
                    </a:p>
                    <a:p>
                      <a:pPr marL="342900" lvl="0" indent="-342900" algn="r" rtl="1">
                        <a:lnSpc>
                          <a:spcPts val="1400"/>
                        </a:lnSpc>
                        <a:spcAft>
                          <a:spcPts val="0"/>
                        </a:spcAft>
                        <a:buSzPts val="1100"/>
                        <a:buFont typeface="Symbol"/>
                        <a:buChar char=""/>
                      </a:pPr>
                      <a:r>
                        <a:rPr lang="he-IL" sz="1100" dirty="0">
                          <a:effectLst/>
                        </a:rPr>
                        <a:t>נקטו נימה ניטרלית אובייקטיבית;</a:t>
                      </a:r>
                      <a:endParaRPr lang="en-US" sz="1000" dirty="0">
                        <a:effectLst/>
                      </a:endParaRPr>
                    </a:p>
                    <a:p>
                      <a:pPr marL="342900" lvl="0" indent="-342900" algn="r" rtl="1">
                        <a:lnSpc>
                          <a:spcPts val="1400"/>
                        </a:lnSpc>
                        <a:spcAft>
                          <a:spcPts val="600"/>
                        </a:spcAft>
                        <a:buSzPts val="1100"/>
                        <a:buFont typeface="Symbol"/>
                        <a:buChar char=""/>
                      </a:pPr>
                      <a:r>
                        <a:rPr lang="he-IL" sz="1100" dirty="0">
                          <a:effectLst/>
                        </a:rPr>
                        <a:t>כתבו בגוף שלישי.</a:t>
                      </a:r>
                      <a:endParaRPr lang="en-US" sz="1000" dirty="0">
                        <a:effectLst/>
                        <a:latin typeface="Times New Roman"/>
                        <a:ea typeface="Times New Roman"/>
                        <a:cs typeface="Miriam"/>
                      </a:endParaRPr>
                    </a:p>
                  </a:txBody>
                  <a:tcPr marL="68580" marR="68580" marT="0" marB="0"/>
                </a:tc>
              </a:tr>
              <a:tr h="590569">
                <a:tc>
                  <a:txBody>
                    <a:bodyPr/>
                    <a:lstStyle/>
                    <a:p>
                      <a:pPr algn="just" rtl="1">
                        <a:lnSpc>
                          <a:spcPts val="1400"/>
                        </a:lnSpc>
                        <a:spcAft>
                          <a:spcPts val="0"/>
                        </a:spcAft>
                      </a:pPr>
                      <a:r>
                        <a:rPr lang="he-IL" sz="1100" dirty="0">
                          <a:effectLst/>
                        </a:rPr>
                        <a:t>הבחנה בין עיקר לטפל</a:t>
                      </a:r>
                      <a:endParaRPr lang="en-US" sz="1000" dirty="0">
                        <a:effectLst/>
                        <a:latin typeface="Times New Roman"/>
                        <a:ea typeface="Times New Roman"/>
                        <a:cs typeface="Miriam"/>
                      </a:endParaRPr>
                    </a:p>
                  </a:txBody>
                  <a:tcPr marL="68580" marR="68580" marT="0" marB="0"/>
                </a:tc>
                <a:tc>
                  <a:txBody>
                    <a:bodyPr/>
                    <a:lstStyle/>
                    <a:p>
                      <a:pPr algn="just" rtl="1">
                        <a:lnSpc>
                          <a:spcPts val="1400"/>
                        </a:lnSpc>
                        <a:spcAft>
                          <a:spcPts val="0"/>
                        </a:spcAft>
                      </a:pPr>
                      <a:r>
                        <a:rPr lang="he-IL" sz="1100">
                          <a:effectLst/>
                        </a:rPr>
                        <a:t>הסתמכות על ידע רקע</a:t>
                      </a:r>
                      <a:endParaRPr lang="en-US" sz="1000">
                        <a:effectLst/>
                        <a:latin typeface="Times New Roman"/>
                        <a:ea typeface="Times New Roman"/>
                        <a:cs typeface="Miriam"/>
                      </a:endParaRPr>
                    </a:p>
                  </a:txBody>
                  <a:tcPr marL="68580" marR="68580" marT="0" marB="0"/>
                </a:tc>
                <a:tc>
                  <a:txBody>
                    <a:bodyPr/>
                    <a:lstStyle/>
                    <a:p>
                      <a:pPr algn="just" rtl="1">
                        <a:lnSpc>
                          <a:spcPts val="1400"/>
                        </a:lnSpc>
                        <a:spcAft>
                          <a:spcPts val="0"/>
                        </a:spcAft>
                      </a:pPr>
                      <a:r>
                        <a:rPr lang="he-IL" sz="1100" dirty="0">
                          <a:effectLst/>
                        </a:rPr>
                        <a:t>התחשבות בנסיבות (מטרה, נמען משוער) ובסוגה</a:t>
                      </a:r>
                      <a:endParaRPr lang="en-US" sz="1000" dirty="0">
                        <a:effectLst/>
                        <a:latin typeface="Times New Roman"/>
                        <a:ea typeface="Times New Roman"/>
                        <a:cs typeface="Miriam"/>
                      </a:endParaRPr>
                    </a:p>
                  </a:txBody>
                  <a:tcPr marL="68580" marR="68580" marT="0" marB="0"/>
                </a:tc>
              </a:tr>
            </a:tbl>
          </a:graphicData>
        </a:graphic>
      </p:graphicFrame>
    </p:spTree>
    <p:extLst>
      <p:ext uri="{BB962C8B-B14F-4D97-AF65-F5344CB8AC3E}">
        <p14:creationId xmlns:p14="http://schemas.microsoft.com/office/powerpoint/2010/main" val="1337171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normAutofit/>
          </a:bodyPr>
          <a:lstStyle/>
          <a:p>
            <a:pPr marL="0" indent="0">
              <a:buNone/>
            </a:pPr>
            <a:r>
              <a:rPr lang="he-IL" sz="6000" dirty="0" smtClean="0"/>
              <a:t>סיכום הוא דרך הצגת המידע שנאמר במאמר באופן מעובד ומשוכתב.</a:t>
            </a:r>
            <a:endParaRPr lang="he-IL" sz="6000" dirty="0"/>
          </a:p>
        </p:txBody>
      </p:sp>
    </p:spTree>
    <p:extLst>
      <p:ext uri="{BB962C8B-B14F-4D97-AF65-F5344CB8AC3E}">
        <p14:creationId xmlns:p14="http://schemas.microsoft.com/office/powerpoint/2010/main" val="3796231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chor="ctr">
            <a:noAutofit/>
          </a:bodyPr>
          <a:lstStyle/>
          <a:p>
            <a:pPr algn="ctr"/>
            <a:r>
              <a:rPr lang="he-IL" sz="6000" dirty="0" smtClean="0"/>
              <a:t/>
            </a:r>
            <a:br>
              <a:rPr lang="he-IL" sz="6000" dirty="0" smtClean="0"/>
            </a:br>
            <a:r>
              <a:rPr lang="he-IL" sz="6000" dirty="0" smtClean="0"/>
              <a:t>סוגי סיכומים</a:t>
            </a:r>
            <a:br>
              <a:rPr lang="he-IL" sz="6000" dirty="0" smtClean="0"/>
            </a:br>
            <a:endParaRPr lang="he-IL" sz="6000" dirty="0"/>
          </a:p>
        </p:txBody>
      </p:sp>
      <p:sp>
        <p:nvSpPr>
          <p:cNvPr id="3" name="מציין מיקום תוכן 2"/>
          <p:cNvSpPr>
            <a:spLocks noGrp="1"/>
          </p:cNvSpPr>
          <p:nvPr>
            <p:ph idx="1"/>
          </p:nvPr>
        </p:nvSpPr>
        <p:spPr/>
        <p:txBody>
          <a:bodyPr>
            <a:normAutofit lnSpcReduction="10000"/>
          </a:bodyPr>
          <a:lstStyle/>
          <a:p>
            <a:r>
              <a:rPr lang="he-IL" sz="4000" b="1" dirty="0" smtClean="0">
                <a:solidFill>
                  <a:srgbClr val="FF0000"/>
                </a:solidFill>
              </a:rPr>
              <a:t>סיכום כולל                                                            </a:t>
            </a:r>
            <a:r>
              <a:rPr lang="he-IL" sz="3200" dirty="0" smtClean="0">
                <a:solidFill>
                  <a:schemeClr val="accent1"/>
                </a:solidFill>
              </a:rPr>
              <a:t>סכם את המאמר</a:t>
            </a:r>
            <a:r>
              <a:rPr lang="he-IL" sz="3200" dirty="0" smtClean="0"/>
              <a:t>.</a:t>
            </a:r>
          </a:p>
          <a:p>
            <a:r>
              <a:rPr lang="he-IL" sz="4000" b="1" dirty="0" smtClean="0">
                <a:solidFill>
                  <a:srgbClr val="FF0000"/>
                </a:solidFill>
              </a:rPr>
              <a:t>סיכום בורר       </a:t>
            </a:r>
          </a:p>
          <a:p>
            <a:pPr marL="0" indent="0">
              <a:buNone/>
            </a:pPr>
            <a:r>
              <a:rPr lang="he-IL" sz="3200" dirty="0" smtClean="0"/>
              <a:t>   </a:t>
            </a:r>
            <a:r>
              <a:rPr lang="he-IL" sz="3200" dirty="0" smtClean="0">
                <a:solidFill>
                  <a:schemeClr val="tx2"/>
                </a:solidFill>
              </a:rPr>
              <a:t>סכם את הבעיה המוצגת במאמר ואת פתרונותיה.</a:t>
            </a:r>
          </a:p>
          <a:p>
            <a:r>
              <a:rPr lang="he-IL" sz="4000" b="1" dirty="0" smtClean="0">
                <a:solidFill>
                  <a:srgbClr val="FF0000"/>
                </a:solidFill>
              </a:rPr>
              <a:t>סיכום ממזג </a:t>
            </a:r>
            <a:r>
              <a:rPr lang="he-IL" sz="3200" dirty="0" smtClean="0"/>
              <a:t>(קטע נלווה, תמונה/ תרשים וכדומה)</a:t>
            </a:r>
          </a:p>
          <a:p>
            <a:pPr marL="0" indent="0">
              <a:buNone/>
            </a:pPr>
            <a:r>
              <a:rPr lang="he-IL" sz="3200" dirty="0" smtClean="0">
                <a:solidFill>
                  <a:schemeClr val="tx2"/>
                </a:solidFill>
              </a:rPr>
              <a:t>סכם את הבעיה המוצגת במאמרים ואת פתרונותיה.</a:t>
            </a:r>
          </a:p>
          <a:p>
            <a:pPr marL="0" indent="0">
              <a:buNone/>
            </a:pPr>
            <a:endParaRPr lang="he-IL" sz="3200" dirty="0"/>
          </a:p>
        </p:txBody>
      </p:sp>
    </p:spTree>
    <p:extLst>
      <p:ext uri="{BB962C8B-B14F-4D97-AF65-F5344CB8AC3E}">
        <p14:creationId xmlns:p14="http://schemas.microsoft.com/office/powerpoint/2010/main" val="98526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6600" dirty="0" smtClean="0"/>
              <a:t>כללי כתיבת סיכום</a:t>
            </a:r>
            <a:endParaRPr lang="he-IL" sz="6600" dirty="0"/>
          </a:p>
        </p:txBody>
      </p:sp>
      <p:sp>
        <p:nvSpPr>
          <p:cNvPr id="3" name="מציין מיקום תוכן 2"/>
          <p:cNvSpPr>
            <a:spLocks noGrp="1"/>
          </p:cNvSpPr>
          <p:nvPr>
            <p:ph idx="1"/>
          </p:nvPr>
        </p:nvSpPr>
        <p:spPr/>
        <p:txBody>
          <a:bodyPr/>
          <a:lstStyle/>
          <a:p>
            <a:r>
              <a:rPr lang="he-IL" dirty="0" smtClean="0"/>
              <a:t>על מנת לסכם את הטקסט יש להבינו כראוי, על כן לפני הסיכום יש לקרוא את המאמר בהעמקה.</a:t>
            </a:r>
          </a:p>
          <a:p>
            <a:r>
              <a:rPr lang="he-IL" dirty="0" smtClean="0"/>
              <a:t>אין להוסיף מידע על הנאמר במאמרים.</a:t>
            </a:r>
          </a:p>
          <a:p>
            <a:r>
              <a:rPr lang="he-IL" dirty="0" smtClean="0"/>
              <a:t>אין לכתוב דעה אישית (של המסכם) בסיכום.</a:t>
            </a:r>
          </a:p>
          <a:p>
            <a:r>
              <a:rPr lang="he-IL" dirty="0" smtClean="0"/>
              <a:t>יש לנסח את הסיכום בהיגדים מכלילים ולא בדוגמאות, חזרות ואמצעים רטוריים.</a:t>
            </a:r>
          </a:p>
          <a:p>
            <a:r>
              <a:rPr lang="he-IL" dirty="0" smtClean="0"/>
              <a:t>יש לנסח את המאמר בגוף שלישי.</a:t>
            </a:r>
          </a:p>
          <a:p>
            <a:r>
              <a:rPr lang="he-IL" dirty="0" smtClean="0"/>
              <a:t>כמו בכל כתיבה- יש להקפיד על תקינות, פיסוק וניסוח.</a:t>
            </a:r>
            <a:endParaRPr lang="he-IL" dirty="0"/>
          </a:p>
        </p:txBody>
      </p:sp>
    </p:spTree>
    <p:extLst>
      <p:ext uri="{BB962C8B-B14F-4D97-AF65-F5344CB8AC3E}">
        <p14:creationId xmlns:p14="http://schemas.microsoft.com/office/powerpoint/2010/main" val="987187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דגשים לתהליך הכתיבה</a:t>
            </a:r>
            <a:endParaRPr lang="he-IL" dirty="0"/>
          </a:p>
        </p:txBody>
      </p:sp>
      <p:sp>
        <p:nvSpPr>
          <p:cNvPr id="3" name="מציין מיקום תוכן 2"/>
          <p:cNvSpPr>
            <a:spLocks noGrp="1"/>
          </p:cNvSpPr>
          <p:nvPr>
            <p:ph idx="1"/>
          </p:nvPr>
        </p:nvSpPr>
        <p:spPr/>
        <p:txBody>
          <a:bodyPr>
            <a:normAutofit fontScale="77500" lnSpcReduction="20000"/>
          </a:bodyPr>
          <a:lstStyle/>
          <a:p>
            <a:pPr lvl="0"/>
            <a:r>
              <a:rPr lang="he-IL" b="1" dirty="0"/>
              <a:t>השמטה</a:t>
            </a:r>
            <a:r>
              <a:rPr lang="he-IL" dirty="0"/>
              <a:t> – הפחתת מידע שאינו חיוני למטרת </a:t>
            </a:r>
            <a:r>
              <a:rPr lang="he-IL" dirty="0" smtClean="0"/>
              <a:t>הסיכום.</a:t>
            </a:r>
            <a:endParaRPr lang="en-US" dirty="0"/>
          </a:p>
          <a:p>
            <a:pPr lvl="0"/>
            <a:r>
              <a:rPr lang="he-IL" b="1" dirty="0"/>
              <a:t>הכללה</a:t>
            </a:r>
            <a:r>
              <a:rPr lang="he-IL" dirty="0"/>
              <a:t> – ניסוח מכליל של מידע משותף מהטקסטים השונים </a:t>
            </a:r>
            <a:endParaRPr lang="en-US" dirty="0"/>
          </a:p>
          <a:p>
            <a:pPr marL="0" indent="0">
              <a:buNone/>
            </a:pPr>
            <a:r>
              <a:rPr lang="he-IL" dirty="0"/>
              <a:t> והימנעות מחזרה על אותם רעיונות מפי כותבים </a:t>
            </a:r>
            <a:r>
              <a:rPr lang="he-IL" dirty="0" smtClean="0"/>
              <a:t>שונים.</a:t>
            </a:r>
            <a:endParaRPr lang="en-US" dirty="0"/>
          </a:p>
          <a:p>
            <a:pPr lvl="0"/>
            <a:r>
              <a:rPr lang="he-IL" b="1" dirty="0" smtClean="0"/>
              <a:t>הבניה מחדש</a:t>
            </a:r>
            <a:r>
              <a:rPr lang="he-IL" dirty="0" smtClean="0"/>
              <a:t> </a:t>
            </a:r>
            <a:r>
              <a:rPr lang="he-IL" dirty="0"/>
              <a:t>– בנייה מחודשת  של הטקסט על פי מטרות </a:t>
            </a:r>
            <a:r>
              <a:rPr lang="he-IL" dirty="0" smtClean="0"/>
              <a:t>המיזוג.</a:t>
            </a:r>
          </a:p>
          <a:p>
            <a:pPr lvl="0"/>
            <a:r>
              <a:rPr lang="he-IL" b="1" dirty="0" smtClean="0"/>
              <a:t>הצגת </a:t>
            </a:r>
            <a:r>
              <a:rPr lang="he-IL" b="1" dirty="0"/>
              <a:t>המאחד</a:t>
            </a:r>
            <a:r>
              <a:rPr lang="he-IL" dirty="0"/>
              <a:t> </a:t>
            </a:r>
            <a:r>
              <a:rPr lang="he-IL" b="1" dirty="0" smtClean="0"/>
              <a:t>והמייחד.</a:t>
            </a:r>
          </a:p>
          <a:p>
            <a:pPr lvl="0"/>
            <a:r>
              <a:rPr lang="he-IL" dirty="0" smtClean="0"/>
              <a:t> </a:t>
            </a:r>
            <a:r>
              <a:rPr lang="he-IL" dirty="0"/>
              <a:t>שמירה על </a:t>
            </a:r>
            <a:r>
              <a:rPr lang="he-IL" b="1" dirty="0"/>
              <a:t>מהימנות</a:t>
            </a:r>
            <a:r>
              <a:rPr lang="he-IL" dirty="0"/>
              <a:t> </a:t>
            </a:r>
            <a:r>
              <a:rPr lang="he-IL" dirty="0" smtClean="0"/>
              <a:t>מקורות המידע.</a:t>
            </a:r>
            <a:endParaRPr lang="en-US" dirty="0"/>
          </a:p>
          <a:p>
            <a:pPr lvl="0"/>
            <a:r>
              <a:rPr lang="he-IL" dirty="0"/>
              <a:t>הימנעות </a:t>
            </a:r>
            <a:r>
              <a:rPr lang="he-IL" b="1" dirty="0"/>
              <a:t>מהעתקה גורפת </a:t>
            </a:r>
            <a:r>
              <a:rPr lang="he-IL" dirty="0"/>
              <a:t>של חלקים גדולים ממקורות המידע </a:t>
            </a:r>
            <a:r>
              <a:rPr lang="he-IL" dirty="0" smtClean="0"/>
              <a:t>השונים-הקפדה </a:t>
            </a:r>
            <a:r>
              <a:rPr lang="he-IL" dirty="0"/>
              <a:t>על </a:t>
            </a:r>
            <a:r>
              <a:rPr lang="he-IL" b="1" dirty="0"/>
              <a:t>העתקה </a:t>
            </a:r>
            <a:r>
              <a:rPr lang="he-IL" b="1" dirty="0" smtClean="0"/>
              <a:t>מושכלת.</a:t>
            </a:r>
            <a:endParaRPr lang="en-US" dirty="0"/>
          </a:p>
          <a:p>
            <a:pPr lvl="0"/>
            <a:r>
              <a:rPr lang="he-IL" b="1" dirty="0"/>
              <a:t>אזכור</a:t>
            </a:r>
            <a:r>
              <a:rPr lang="he-IL" dirty="0"/>
              <a:t> מקורות המידע בגוף </a:t>
            </a:r>
            <a:r>
              <a:rPr lang="he-IL" dirty="0" smtClean="0"/>
              <a:t>הטקסט.</a:t>
            </a:r>
            <a:endParaRPr lang="en-US" dirty="0"/>
          </a:p>
          <a:p>
            <a:pPr lvl="0"/>
            <a:r>
              <a:rPr lang="he-IL" dirty="0"/>
              <a:t>שימוש </a:t>
            </a:r>
            <a:r>
              <a:rPr lang="he-IL" b="1" dirty="0"/>
              <a:t>בדרכי מסירה  </a:t>
            </a:r>
            <a:r>
              <a:rPr lang="he-IL" dirty="0"/>
              <a:t>שונות , כגון דיבור ישיר, דיבור עקיף והסגרים</a:t>
            </a:r>
            <a:endParaRPr lang="en-US" dirty="0"/>
          </a:p>
          <a:p>
            <a:pPr lvl="0"/>
            <a:r>
              <a:rPr lang="he-IL" dirty="0"/>
              <a:t>שימוש מדויק </a:t>
            </a:r>
            <a:r>
              <a:rPr lang="he-IL" b="1" dirty="0"/>
              <a:t>בפועלי </a:t>
            </a:r>
            <a:r>
              <a:rPr lang="he-IL" b="1" dirty="0" smtClean="0"/>
              <a:t>אמירה </a:t>
            </a:r>
            <a:r>
              <a:rPr lang="he-IL" dirty="0"/>
              <a:t>כגון טוען, סוקר, משווה, מדגים, מתאר, מצביע, מוסר, מדווח, מונה, מגדיר, ממיין, מסווג, מוכיח, מתווכח, דן,  משכנע, מציע, חושב, סבור, מייחס, מוסיף, מציג, מחזיק בדעה, מפנה אצבע מאשימה, מבסס, מציין, סבור</a:t>
            </a:r>
            <a:r>
              <a:rPr lang="he-IL" dirty="0" smtClean="0"/>
              <a:t>, </a:t>
            </a:r>
            <a:r>
              <a:rPr lang="he-IL" dirty="0"/>
              <a:t>מטיל </a:t>
            </a:r>
            <a:r>
              <a:rPr lang="he-IL" dirty="0" smtClean="0"/>
              <a:t>אחריות וכד'.</a:t>
            </a:r>
            <a:endParaRPr lang="en-US" dirty="0"/>
          </a:p>
          <a:p>
            <a:r>
              <a:rPr lang="he-IL" b="1" dirty="0"/>
              <a:t>רישום ביבליוגרפי  </a:t>
            </a:r>
            <a:r>
              <a:rPr lang="he-IL" dirty="0"/>
              <a:t>על פי המוסכמות </a:t>
            </a:r>
            <a:r>
              <a:rPr lang="he-IL" dirty="0" smtClean="0"/>
              <a:t>האקדמיות. (</a:t>
            </a:r>
            <a:r>
              <a:rPr lang="he-IL" dirty="0" smtClean="0"/>
              <a:t>שם </a:t>
            </a:r>
            <a:r>
              <a:rPr lang="he-IL" dirty="0"/>
              <a:t>המחבר/ים; שנת הפרסום; שם המאמר / שם הספר; בימת </a:t>
            </a:r>
            <a:r>
              <a:rPr lang="he-IL" dirty="0" smtClean="0"/>
              <a:t>הפרסום)</a:t>
            </a:r>
            <a:endParaRPr lang="en-US" dirty="0"/>
          </a:p>
          <a:p>
            <a:pPr lvl="0"/>
            <a:endParaRPr lang="en-US" dirty="0"/>
          </a:p>
          <a:p>
            <a:endParaRPr lang="he-IL" dirty="0"/>
          </a:p>
        </p:txBody>
      </p:sp>
    </p:spTree>
    <p:extLst>
      <p:ext uri="{BB962C8B-B14F-4D97-AF65-F5344CB8AC3E}">
        <p14:creationId xmlns:p14="http://schemas.microsoft.com/office/powerpoint/2010/main" val="3365027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411760" y="320040"/>
            <a:ext cx="3888432" cy="444664"/>
          </a:xfrm>
        </p:spPr>
        <p:txBody>
          <a:bodyPr>
            <a:normAutofit fontScale="90000"/>
          </a:bodyPr>
          <a:lstStyle/>
          <a:p>
            <a:pPr algn="ctr"/>
            <a:r>
              <a:rPr lang="he-IL" dirty="0" smtClean="0"/>
              <a:t>מחוון 25 נקודות</a:t>
            </a:r>
            <a:endParaRPr lang="he-IL" dirty="0"/>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1723069550"/>
              </p:ext>
            </p:extLst>
          </p:nvPr>
        </p:nvGraphicFramePr>
        <p:xfrm>
          <a:off x="683568" y="836716"/>
          <a:ext cx="7084641" cy="5786400"/>
        </p:xfrm>
        <a:graphic>
          <a:graphicData uri="http://schemas.openxmlformats.org/drawingml/2006/table">
            <a:tbl>
              <a:tblPr rtl="1" firstRow="1" bandRow="1">
                <a:tableStyleId>{0505E3EF-67EA-436B-97B2-0124C06EBD24}</a:tableStyleId>
              </a:tblPr>
              <a:tblGrid>
                <a:gridCol w="1467217"/>
                <a:gridCol w="4566835"/>
                <a:gridCol w="1050589"/>
              </a:tblGrid>
              <a:tr h="360036">
                <a:tc>
                  <a:txBody>
                    <a:bodyPr/>
                    <a:lstStyle/>
                    <a:p>
                      <a:pPr algn="r" rtl="1">
                        <a:lnSpc>
                          <a:spcPts val="1900"/>
                        </a:lnSpc>
                        <a:spcBef>
                          <a:spcPts val="285"/>
                        </a:spcBef>
                        <a:spcAft>
                          <a:spcPts val="285"/>
                        </a:spcAft>
                        <a:tabLst>
                          <a:tab pos="179705" algn="l"/>
                        </a:tabLst>
                      </a:pPr>
                      <a:r>
                        <a:rPr lang="he-IL" sz="1400" b="1" dirty="0">
                          <a:effectLst/>
                        </a:rPr>
                        <a:t>הבנת </a:t>
                      </a:r>
                      <a:r>
                        <a:rPr lang="he-IL" sz="1400" b="1" dirty="0" smtClean="0">
                          <a:effectLst/>
                        </a:rPr>
                        <a:t>המטלה 1</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כתיבה על הנושא ללא חריגות </a:t>
                      </a:r>
                      <a:r>
                        <a:rPr lang="he-IL" sz="1200" dirty="0" smtClean="0">
                          <a:effectLst/>
                        </a:rPr>
                        <a:t>לפחות 70 מילים</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solidFill>
                            <a:schemeClr val="dk1"/>
                          </a:solidFill>
                          <a:effectLst/>
                          <a:latin typeface="+mn-lt"/>
                          <a:ea typeface="+mn-ea"/>
                          <a:cs typeface="+mn-cs"/>
                        </a:rPr>
                        <a:t>1</a:t>
                      </a:r>
                      <a:endParaRPr lang="en-US" sz="1400" dirty="0">
                        <a:solidFill>
                          <a:srgbClr val="000000"/>
                        </a:solidFill>
                        <a:effectLst/>
                        <a:latin typeface="David"/>
                        <a:ea typeface="Times New Roman"/>
                        <a:cs typeface="Times New Roman"/>
                      </a:endParaRPr>
                    </a:p>
                  </a:txBody>
                  <a:tcPr marL="68580" marR="68580" marT="0" marB="0"/>
                </a:tc>
              </a:tr>
              <a:tr h="488580">
                <a:tc rowSpan="6">
                  <a:txBody>
                    <a:bodyPr/>
                    <a:lstStyle/>
                    <a:p>
                      <a:pPr algn="r" rtl="1">
                        <a:lnSpc>
                          <a:spcPts val="1900"/>
                        </a:lnSpc>
                        <a:spcBef>
                          <a:spcPts val="285"/>
                        </a:spcBef>
                        <a:spcAft>
                          <a:spcPts val="285"/>
                        </a:spcAft>
                        <a:tabLst>
                          <a:tab pos="179705" algn="l"/>
                        </a:tabLst>
                      </a:pPr>
                      <a:r>
                        <a:rPr lang="he-IL" sz="1400" b="1" dirty="0">
                          <a:effectLst/>
                        </a:rPr>
                        <a:t>תוכן</a:t>
                      </a:r>
                      <a:endParaRPr lang="en-US" sz="1600" b="1" dirty="0">
                        <a:effectLst/>
                      </a:endParaRPr>
                    </a:p>
                    <a:p>
                      <a:pPr algn="r" rtl="1">
                        <a:lnSpc>
                          <a:spcPts val="1900"/>
                        </a:lnSpc>
                        <a:spcBef>
                          <a:spcPts val="285"/>
                        </a:spcBef>
                        <a:spcAft>
                          <a:spcPts val="285"/>
                        </a:spcAft>
                        <a:tabLst>
                          <a:tab pos="179705" algn="l"/>
                        </a:tabLst>
                      </a:pPr>
                      <a:r>
                        <a:rPr lang="he-IL" sz="1400" b="1" dirty="0">
                          <a:effectLst/>
                        </a:rPr>
                        <a:t>ומבנה</a:t>
                      </a:r>
                      <a:endParaRPr lang="en-US" sz="1600" b="1" dirty="0">
                        <a:effectLst/>
                      </a:endParaRPr>
                    </a:p>
                    <a:p>
                      <a:pPr algn="r" rtl="1">
                        <a:lnSpc>
                          <a:spcPts val="1900"/>
                        </a:lnSpc>
                        <a:spcBef>
                          <a:spcPts val="285"/>
                        </a:spcBef>
                        <a:spcAft>
                          <a:spcPts val="285"/>
                        </a:spcAft>
                        <a:tabLst>
                          <a:tab pos="179705" algn="l"/>
                        </a:tabLst>
                      </a:pPr>
                      <a:r>
                        <a:rPr lang="he-IL" sz="1400" b="1" dirty="0">
                          <a:effectLst/>
                        </a:rPr>
                        <a:t>15</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effectLst/>
                        </a:rPr>
                        <a:t>הצגת כל המידע הרלוונטי</a:t>
                      </a:r>
                      <a:r>
                        <a:rPr lang="he-IL" sz="1200" baseline="0" dirty="0" smtClean="0">
                          <a:effectLst/>
                        </a:rPr>
                        <a:t> ע"פ דרישת הסיכום ( דעות/ נימוקים/ בעיות/פתרונות / תופעה/ תיאור)</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effectLst/>
                        </a:rPr>
                        <a:t>6</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b="1" dirty="0" smtClean="0">
                          <a:effectLst/>
                        </a:rPr>
                        <a:t>השמטה</a:t>
                      </a:r>
                      <a:r>
                        <a:rPr lang="he-IL" sz="1200" dirty="0" smtClean="0">
                          <a:effectLst/>
                        </a:rPr>
                        <a:t> – הכותב השמיט מידע שאינו למטרת הסיכום.</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effectLst/>
                        </a:rPr>
                        <a:t>2</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rtl="1"/>
                      <a:endParaRPr lang="he-IL"/>
                    </a:p>
                  </a:txBody>
                  <a:tcPr/>
                </a:tc>
                <a:tc>
                  <a:txBody>
                    <a:bodyPr/>
                    <a:lstStyle/>
                    <a:p>
                      <a:pPr lvl="0"/>
                      <a:r>
                        <a:rPr lang="he-IL" sz="1200" b="1" dirty="0" smtClean="0">
                          <a:effectLst/>
                        </a:rPr>
                        <a:t>הכללה-</a:t>
                      </a:r>
                      <a:r>
                        <a:rPr lang="he-IL" sz="1200" dirty="0" smtClean="0">
                          <a:effectLst/>
                        </a:rPr>
                        <a:t>  הכותב הקפיד על </a:t>
                      </a:r>
                      <a:r>
                        <a:rPr lang="he-IL" sz="1200" dirty="0" smtClean="0"/>
                        <a:t>ניסוח מכליל של מידע משותף מהטקסטים השונים  ונמנע מחזרה על אותם רעיונות מפי כותבים שונים.</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effectLst/>
                        </a:rPr>
                        <a:t>1</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baseline="0" dirty="0" smtClean="0">
                          <a:effectLst/>
                        </a:rPr>
                        <a:t>הכותב שמר על </a:t>
                      </a:r>
                      <a:r>
                        <a:rPr lang="he-IL" sz="1200" b="1" baseline="0" dirty="0" smtClean="0">
                          <a:effectLst/>
                        </a:rPr>
                        <a:t>מהימנות</a:t>
                      </a:r>
                      <a:r>
                        <a:rPr lang="he-IL" sz="1200" baseline="0" dirty="0" smtClean="0">
                          <a:effectLst/>
                        </a:rPr>
                        <a:t> המקורות</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solidFill>
                            <a:schemeClr val="dk1"/>
                          </a:solidFill>
                          <a:effectLst/>
                          <a:latin typeface="+mn-lt"/>
                          <a:ea typeface="+mn-ea"/>
                          <a:cs typeface="+mn-cs"/>
                        </a:rPr>
                        <a:t>1</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smtClean="0">
                          <a:effectLst/>
                        </a:rPr>
                        <a:t>הכותב יצר טקסט </a:t>
                      </a:r>
                      <a:r>
                        <a:rPr lang="he-IL" sz="1200" b="1" dirty="0" smtClean="0">
                          <a:effectLst/>
                        </a:rPr>
                        <a:t>עצמאי</a:t>
                      </a:r>
                      <a:r>
                        <a:rPr lang="he-IL" sz="1200" dirty="0" smtClean="0">
                          <a:effectLst/>
                        </a:rPr>
                        <a:t> לא</a:t>
                      </a:r>
                      <a:r>
                        <a:rPr lang="he-IL" sz="1200" baseline="0" dirty="0" smtClean="0">
                          <a:effectLst/>
                        </a:rPr>
                        <a:t> </a:t>
                      </a:r>
                      <a:r>
                        <a:rPr lang="he-IL" sz="1200" baseline="0" dirty="0" err="1" smtClean="0">
                          <a:effectLst/>
                        </a:rPr>
                        <a:t>מהוקשר</a:t>
                      </a:r>
                      <a:r>
                        <a:rPr lang="he-IL" sz="1200" baseline="0" dirty="0" smtClean="0">
                          <a:effectLst/>
                        </a:rPr>
                        <a:t> המציג את הנושא</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effectLst/>
                        </a:rPr>
                        <a:t>2</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smtClean="0">
                          <a:effectLst/>
                        </a:rPr>
                        <a:t>הכתיבה  </a:t>
                      </a:r>
                      <a:r>
                        <a:rPr lang="he-IL" sz="1200" b="1" dirty="0">
                          <a:effectLst/>
                        </a:rPr>
                        <a:t>לכידה </a:t>
                      </a:r>
                      <a:r>
                        <a:rPr lang="he-IL" sz="1200" b="1" dirty="0" smtClean="0">
                          <a:effectLst/>
                        </a:rPr>
                        <a:t>ומקושרת </a:t>
                      </a:r>
                      <a:r>
                        <a:rPr lang="he-IL" sz="1200" dirty="0" smtClean="0">
                          <a:effectLst/>
                        </a:rPr>
                        <a:t>(שימוש בקשרים לוגיים המתאימים למבנה)</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3</a:t>
                      </a:r>
                      <a:endParaRPr lang="en-US" sz="1400" dirty="0">
                        <a:solidFill>
                          <a:srgbClr val="000000"/>
                        </a:solidFill>
                        <a:effectLst/>
                        <a:latin typeface="David"/>
                        <a:ea typeface="Times New Roman"/>
                        <a:cs typeface="Times New Roman"/>
                      </a:endParaRPr>
                    </a:p>
                  </a:txBody>
                  <a:tcPr marL="68580" marR="68580" marT="0" marB="0"/>
                </a:tc>
              </a:tr>
              <a:tr h="411482">
                <a:tc rowSpan="3">
                  <a:txBody>
                    <a:bodyPr/>
                    <a:lstStyle/>
                    <a:p>
                      <a:pPr algn="r" rtl="1">
                        <a:lnSpc>
                          <a:spcPts val="1900"/>
                        </a:lnSpc>
                        <a:spcBef>
                          <a:spcPts val="285"/>
                        </a:spcBef>
                        <a:spcAft>
                          <a:spcPts val="285"/>
                        </a:spcAft>
                        <a:tabLst>
                          <a:tab pos="179705" algn="l"/>
                        </a:tabLst>
                      </a:pPr>
                      <a:r>
                        <a:rPr lang="he-IL" sz="1600" b="1" dirty="0" smtClean="0">
                          <a:effectLst/>
                        </a:rPr>
                        <a:t>אזכור מקורות המידע ודרכי מסירה</a:t>
                      </a:r>
                    </a:p>
                    <a:p>
                      <a:pPr algn="r" rtl="1">
                        <a:lnSpc>
                          <a:spcPts val="1900"/>
                        </a:lnSpc>
                        <a:spcBef>
                          <a:spcPts val="285"/>
                        </a:spcBef>
                        <a:spcAft>
                          <a:spcPts val="285"/>
                        </a:spcAft>
                        <a:tabLst>
                          <a:tab pos="179705" algn="l"/>
                        </a:tabLst>
                      </a:pPr>
                      <a:r>
                        <a:rPr lang="he-IL" sz="1600" b="1" dirty="0" smtClean="0">
                          <a:effectLst/>
                        </a:rPr>
                        <a:t>3</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b="1" dirty="0" smtClean="0"/>
                        <a:t>אזכור</a:t>
                      </a:r>
                      <a:r>
                        <a:rPr lang="he-IL" sz="1200" dirty="0" smtClean="0"/>
                        <a:t> מקורות המידע בגוף הטקסט- </a:t>
                      </a:r>
                      <a:r>
                        <a:rPr lang="he-IL" sz="1200" dirty="0" smtClean="0">
                          <a:effectLst/>
                        </a:rPr>
                        <a:t>המידע מיוחס לכותבים </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400" dirty="0" smtClean="0">
                          <a:effectLst/>
                        </a:rPr>
                        <a:t>1</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algn="r" rtl="1">
                        <a:lnSpc>
                          <a:spcPts val="1900"/>
                        </a:lnSpc>
                        <a:spcBef>
                          <a:spcPts val="285"/>
                        </a:spcBef>
                        <a:spcAft>
                          <a:spcPts val="285"/>
                        </a:spcAft>
                        <a:tabLst>
                          <a:tab pos="179705" algn="l"/>
                        </a:tabLst>
                      </a:pPr>
                      <a:endParaRPr lang="en-US" sz="14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effectLst/>
                        </a:rPr>
                        <a:t>נעשה שימוש </a:t>
                      </a:r>
                      <a:r>
                        <a:rPr lang="he-IL" sz="1200" b="1" dirty="0" smtClean="0">
                          <a:effectLst/>
                        </a:rPr>
                        <a:t>בדרכי מסירה ופעלי אמירה</a:t>
                      </a:r>
                      <a:endParaRPr lang="en-US" sz="12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400" dirty="0" smtClean="0">
                          <a:effectLst/>
                        </a:rPr>
                        <a:t>1</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algn="r" rtl="1">
                        <a:lnSpc>
                          <a:spcPts val="1900"/>
                        </a:lnSpc>
                        <a:spcBef>
                          <a:spcPts val="285"/>
                        </a:spcBef>
                        <a:spcAft>
                          <a:spcPts val="285"/>
                        </a:spcAft>
                        <a:tabLst>
                          <a:tab pos="179705" algn="l"/>
                        </a:tabLst>
                      </a:pPr>
                      <a:endParaRPr lang="en-US" sz="14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smtClean="0">
                          <a:effectLst/>
                        </a:rPr>
                        <a:t>הכותב</a:t>
                      </a:r>
                      <a:r>
                        <a:rPr lang="he-IL" sz="1200" baseline="0" dirty="0" smtClean="0">
                          <a:effectLst/>
                        </a:rPr>
                        <a:t> הקפיד על  </a:t>
                      </a:r>
                      <a:r>
                        <a:rPr lang="he-IL" sz="1200" b="1" dirty="0" smtClean="0"/>
                        <a:t>רישום ביבליוגרפי  </a:t>
                      </a:r>
                      <a:r>
                        <a:rPr lang="he-IL" sz="1200" dirty="0" smtClean="0"/>
                        <a:t>על פי המוסכמות האקדמיות</a:t>
                      </a:r>
                      <a:r>
                        <a:rPr lang="he-IL" sz="1200" baseline="0" dirty="0" smtClean="0">
                          <a:effectLst/>
                        </a:rPr>
                        <a:t> </a:t>
                      </a:r>
                      <a:endParaRPr lang="en-US" sz="1200"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400" dirty="0" smtClean="0">
                          <a:effectLst/>
                        </a:rPr>
                        <a:t>1</a:t>
                      </a:r>
                      <a:endParaRPr lang="en-US" sz="1400" dirty="0">
                        <a:solidFill>
                          <a:srgbClr val="000000"/>
                        </a:solidFill>
                        <a:effectLst/>
                        <a:latin typeface="David"/>
                        <a:ea typeface="Times New Roman"/>
                        <a:cs typeface="Times New Roman"/>
                      </a:endParaRPr>
                    </a:p>
                  </a:txBody>
                  <a:tcPr marL="68580" marR="68580" marT="0" marB="0"/>
                </a:tc>
              </a:tr>
              <a:tr h="411482">
                <a:tc rowSpan="4">
                  <a:txBody>
                    <a:bodyPr/>
                    <a:lstStyle/>
                    <a:p>
                      <a:pPr algn="r" rtl="1">
                        <a:lnSpc>
                          <a:spcPts val="1900"/>
                        </a:lnSpc>
                        <a:spcBef>
                          <a:spcPts val="285"/>
                        </a:spcBef>
                        <a:spcAft>
                          <a:spcPts val="285"/>
                        </a:spcAft>
                        <a:tabLst>
                          <a:tab pos="179705" algn="l"/>
                        </a:tabLst>
                      </a:pPr>
                      <a:r>
                        <a:rPr lang="he-IL" sz="1400" b="1" dirty="0" smtClean="0">
                          <a:effectLst/>
                        </a:rPr>
                        <a:t>לשון מבע ותקינות</a:t>
                      </a:r>
                      <a:endParaRPr lang="en-US" sz="1600" b="1" dirty="0">
                        <a:effectLst/>
                      </a:endParaRPr>
                    </a:p>
                    <a:p>
                      <a:pPr algn="r" rtl="1">
                        <a:lnSpc>
                          <a:spcPts val="1900"/>
                        </a:lnSpc>
                        <a:spcBef>
                          <a:spcPts val="285"/>
                        </a:spcBef>
                        <a:spcAft>
                          <a:spcPts val="285"/>
                        </a:spcAft>
                        <a:tabLst>
                          <a:tab pos="179705" algn="l"/>
                        </a:tabLst>
                      </a:pPr>
                      <a:r>
                        <a:rPr lang="he-IL" sz="1400" b="1" dirty="0" smtClean="0">
                          <a:effectLst/>
                        </a:rPr>
                        <a:t>6</a:t>
                      </a:r>
                      <a:endParaRPr lang="en-US" sz="1600" b="1" dirty="0">
                        <a:solidFill>
                          <a:srgbClr val="000000"/>
                        </a:solidFill>
                        <a:effectLst/>
                        <a:latin typeface="David"/>
                        <a:ea typeface="Times New Roman"/>
                        <a:cs typeface="Times New Roman"/>
                      </a:endParaRPr>
                    </a:p>
                  </a:txBody>
                  <a:tcPr marL="68580" marR="68580" marT="0" marB="0"/>
                </a:tc>
                <a:tc>
                  <a:txBody>
                    <a:bodyPr/>
                    <a:lstStyle/>
                    <a:p>
                      <a:pPr algn="r" rtl="1">
                        <a:lnSpc>
                          <a:spcPts val="1900"/>
                        </a:lnSpc>
                        <a:spcBef>
                          <a:spcPts val="285"/>
                        </a:spcBef>
                        <a:spcAft>
                          <a:spcPts val="285"/>
                        </a:spcAft>
                        <a:tabLst>
                          <a:tab pos="179705" algn="l"/>
                        </a:tabLst>
                      </a:pPr>
                      <a:r>
                        <a:rPr lang="he-IL" sz="1200" dirty="0">
                          <a:effectLst/>
                        </a:rPr>
                        <a:t>משלב- הקפדה על כתיבה במשלב בינוני-גבוה ללא שימוש בסלנג</a:t>
                      </a:r>
                      <a:endParaRPr lang="en-US" sz="1200" dirty="0">
                        <a:solidFill>
                          <a:srgbClr val="000000"/>
                        </a:solidFill>
                        <a:effectLst/>
                        <a:latin typeface="David"/>
                        <a:ea typeface="Times New Roman"/>
                        <a:cs typeface="Times New Roman"/>
                      </a:endParaRPr>
                    </a:p>
                  </a:txBody>
                  <a:tcPr marL="68580" marR="68580" marT="0" marB="0"/>
                </a:tc>
                <a:tc rowSpan="4">
                  <a:txBody>
                    <a:bodyPr/>
                    <a:lstStyle/>
                    <a:p>
                      <a:pPr algn="r" rtl="1">
                        <a:lnSpc>
                          <a:spcPts val="1900"/>
                        </a:lnSpc>
                        <a:spcBef>
                          <a:spcPts val="285"/>
                        </a:spcBef>
                        <a:spcAft>
                          <a:spcPts val="285"/>
                        </a:spcAft>
                        <a:tabLst>
                          <a:tab pos="179705" algn="l"/>
                        </a:tabLst>
                      </a:pPr>
                      <a:r>
                        <a:rPr lang="he-IL" sz="1400" dirty="0" smtClean="0">
                          <a:effectLst/>
                        </a:rPr>
                        <a:t>6</a:t>
                      </a:r>
                      <a:endParaRPr lang="en-US" sz="1400" dirty="0">
                        <a:solidFill>
                          <a:srgbClr val="000000"/>
                        </a:solidFill>
                        <a:effectLst/>
                        <a:latin typeface="David"/>
                        <a:ea typeface="Times New Roman"/>
                        <a:cs typeface="Times New Roman"/>
                      </a:endParaRPr>
                    </a:p>
                  </a:txBody>
                  <a:tcPr marL="68580" marR="68580" marT="0" marB="0"/>
                </a:tc>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smtClean="0">
                          <a:effectLst/>
                        </a:rPr>
                        <a:t>פיסוק- שימוש הולם בסימני הפיסוק</a:t>
                      </a:r>
                      <a:endParaRPr lang="en-US" sz="1200" dirty="0">
                        <a:solidFill>
                          <a:srgbClr val="000000"/>
                        </a:solidFill>
                        <a:effectLst/>
                        <a:latin typeface="David"/>
                        <a:ea typeface="Times New Roman"/>
                        <a:cs typeface="Times New Roman"/>
                      </a:endParaRPr>
                    </a:p>
                  </a:txBody>
                  <a:tcPr marL="68580" marR="68580" marT="0" marB="0"/>
                </a:tc>
                <a:tc vMerge="1">
                  <a:txBody>
                    <a:bodyPr/>
                    <a:lstStyle/>
                    <a:p>
                      <a:pPr rtl="1"/>
                      <a:endParaRPr lang="he-IL"/>
                    </a:p>
                  </a:txBody>
                  <a:tcPr/>
                </a:tc>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a:effectLst/>
                        </a:rPr>
                        <a:t>כתיב-  כתיב ללא שגיאות</a:t>
                      </a:r>
                      <a:endParaRPr lang="en-US" sz="1400" dirty="0">
                        <a:solidFill>
                          <a:srgbClr val="000000"/>
                        </a:solidFill>
                        <a:effectLst/>
                        <a:latin typeface="David"/>
                        <a:ea typeface="Times New Roman"/>
                        <a:cs typeface="Times New Roman"/>
                      </a:endParaRPr>
                    </a:p>
                  </a:txBody>
                  <a:tcPr marL="68580" marR="68580" marT="0" marB="0"/>
                </a:tc>
                <a:tc vMerge="1">
                  <a:txBody>
                    <a:bodyPr/>
                    <a:lstStyle/>
                    <a:p>
                      <a:pPr rtl="1"/>
                      <a:endParaRPr lang="he-IL"/>
                    </a:p>
                  </a:txBody>
                  <a:tcPr/>
                </a:tc>
              </a:tr>
              <a:tr h="411482">
                <a:tc vMerge="1">
                  <a:txBody>
                    <a:bodyPr/>
                    <a:lstStyle/>
                    <a:p>
                      <a:pPr rtl="1"/>
                      <a:endParaRPr lang="he-IL"/>
                    </a:p>
                  </a:txBody>
                  <a:tcPr/>
                </a:tc>
                <a:tc>
                  <a:txBody>
                    <a:bodyPr/>
                    <a:lstStyle/>
                    <a:p>
                      <a:pPr algn="r" rtl="1">
                        <a:lnSpc>
                          <a:spcPts val="1900"/>
                        </a:lnSpc>
                        <a:spcBef>
                          <a:spcPts val="285"/>
                        </a:spcBef>
                        <a:spcAft>
                          <a:spcPts val="285"/>
                        </a:spcAft>
                        <a:tabLst>
                          <a:tab pos="179705" algn="l"/>
                        </a:tabLst>
                      </a:pPr>
                      <a:r>
                        <a:rPr lang="he-IL" sz="1200" dirty="0" smtClean="0">
                          <a:effectLst/>
                        </a:rPr>
                        <a:t>התאם</a:t>
                      </a:r>
                      <a:r>
                        <a:rPr lang="he-IL" sz="1200" baseline="0" dirty="0" smtClean="0">
                          <a:effectLst/>
                        </a:rPr>
                        <a:t> ותקינות תחבירית</a:t>
                      </a:r>
                      <a:endParaRPr lang="en-US" sz="1400" dirty="0">
                        <a:solidFill>
                          <a:srgbClr val="000000"/>
                        </a:solidFill>
                        <a:effectLst/>
                        <a:latin typeface="David"/>
                        <a:ea typeface="Times New Roman"/>
                        <a:cs typeface="Times New Roman"/>
                      </a:endParaRPr>
                    </a:p>
                  </a:txBody>
                  <a:tcPr marL="68580" marR="68580" marT="0" marB="0"/>
                </a:tc>
                <a:tc vMerge="1">
                  <a:txBody>
                    <a:bodyPr/>
                    <a:lstStyle/>
                    <a:p>
                      <a:pPr rtl="1"/>
                      <a:endParaRPr lang="he-IL" dirty="0"/>
                    </a:p>
                  </a:txBody>
                  <a:tcPr/>
                </a:tc>
              </a:tr>
            </a:tbl>
          </a:graphicData>
        </a:graphic>
      </p:graphicFrame>
    </p:spTree>
    <p:extLst>
      <p:ext uri="{BB962C8B-B14F-4D97-AF65-F5344CB8AC3E}">
        <p14:creationId xmlns:p14="http://schemas.microsoft.com/office/powerpoint/2010/main" val="3721652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sz="6600" dirty="0" smtClean="0"/>
              <a:t>הטיוטה לסיכום ממזג</a:t>
            </a:r>
            <a:endParaRPr lang="he-IL" dirty="0"/>
          </a:p>
        </p:txBody>
      </p:sp>
      <p:sp>
        <p:nvSpPr>
          <p:cNvPr id="5" name="מציין מיקום תוכן 4"/>
          <p:cNvSpPr>
            <a:spLocks noGrp="1"/>
          </p:cNvSpPr>
          <p:nvPr>
            <p:ph idx="1"/>
          </p:nvPr>
        </p:nvSpPr>
        <p:spPr/>
        <p:txBody>
          <a:bodyPr>
            <a:normAutofit/>
          </a:bodyPr>
          <a:lstStyle/>
          <a:p>
            <a:r>
              <a:rPr lang="he-IL" sz="4000" dirty="0" smtClean="0"/>
              <a:t>לאחר פיענוח המטלה יש להציגה בטבלה</a:t>
            </a:r>
          </a:p>
          <a:p>
            <a:r>
              <a:rPr lang="he-IL" sz="4000" dirty="0" smtClean="0"/>
              <a:t>בכותרת הטבלה נכתוב את השמות של כותבי המאמרים.</a:t>
            </a:r>
          </a:p>
          <a:p>
            <a:r>
              <a:rPr lang="he-IL" sz="4000" dirty="0" smtClean="0"/>
              <a:t>בעמודה הראשונה נכתוב את התבחינים שהופיעו במטלה. </a:t>
            </a:r>
            <a:endParaRPr lang="he-IL" sz="4000" dirty="0"/>
          </a:p>
        </p:txBody>
      </p:sp>
    </p:spTree>
    <p:extLst>
      <p:ext uri="{BB962C8B-B14F-4D97-AF65-F5344CB8AC3E}">
        <p14:creationId xmlns:p14="http://schemas.microsoft.com/office/powerpoint/2010/main" val="2751778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endParaRPr lang="he-IL" dirty="0"/>
          </a:p>
        </p:txBody>
      </p:sp>
      <p:graphicFrame>
        <p:nvGraphicFramePr>
          <p:cNvPr id="4" name="מציין מיקום תוכן 3"/>
          <p:cNvGraphicFramePr>
            <a:graphicFrameLocks/>
          </p:cNvGraphicFramePr>
          <p:nvPr>
            <p:extLst>
              <p:ext uri="{D42A27DB-BD31-4B8C-83A1-F6EECF244321}">
                <p14:modId xmlns:p14="http://schemas.microsoft.com/office/powerpoint/2010/main" val="3247791695"/>
              </p:ext>
            </p:extLst>
          </p:nvPr>
        </p:nvGraphicFramePr>
        <p:xfrm>
          <a:off x="539552" y="404664"/>
          <a:ext cx="7239000" cy="2560320"/>
        </p:xfrm>
        <a:graphic>
          <a:graphicData uri="http://schemas.openxmlformats.org/drawingml/2006/table">
            <a:tbl>
              <a:tblPr rtl="1" firstRow="1" bandRow="1">
                <a:tableStyleId>{5C22544A-7EE6-4342-B048-85BDC9FD1C3A}</a:tableStyleId>
              </a:tblPr>
              <a:tblGrid>
                <a:gridCol w="2413000"/>
                <a:gridCol w="2413000"/>
                <a:gridCol w="2413000"/>
              </a:tblGrid>
              <a:tr h="370840">
                <a:tc>
                  <a:txBody>
                    <a:bodyPr/>
                    <a:lstStyle/>
                    <a:p>
                      <a:pPr rtl="1"/>
                      <a:endParaRPr lang="he-IL" sz="3600" dirty="0"/>
                    </a:p>
                  </a:txBody>
                  <a:tcPr/>
                </a:tc>
                <a:tc>
                  <a:txBody>
                    <a:bodyPr/>
                    <a:lstStyle/>
                    <a:p>
                      <a:pPr rtl="1"/>
                      <a:r>
                        <a:rPr lang="he-IL" sz="3600" dirty="0" smtClean="0"/>
                        <a:t>כותב א</a:t>
                      </a:r>
                      <a:endParaRPr lang="he-IL" sz="3600" dirty="0"/>
                    </a:p>
                  </a:txBody>
                  <a:tcPr/>
                </a:tc>
                <a:tc>
                  <a:txBody>
                    <a:bodyPr/>
                    <a:lstStyle/>
                    <a:p>
                      <a:pPr rtl="1"/>
                      <a:r>
                        <a:rPr lang="he-IL" sz="3600" dirty="0" smtClean="0"/>
                        <a:t>כותב ב</a:t>
                      </a:r>
                      <a:endParaRPr lang="he-IL" sz="3600" dirty="0"/>
                    </a:p>
                  </a:txBody>
                  <a:tcPr/>
                </a:tc>
              </a:tr>
              <a:tr h="370840">
                <a:tc>
                  <a:txBody>
                    <a:bodyPr/>
                    <a:lstStyle/>
                    <a:p>
                      <a:pPr rtl="1"/>
                      <a:r>
                        <a:rPr lang="he-IL" sz="3200" dirty="0" smtClean="0"/>
                        <a:t>תבחין 1</a:t>
                      </a:r>
                      <a:endParaRPr lang="he-IL" sz="3200" dirty="0"/>
                    </a:p>
                  </a:txBody>
                  <a:tcPr/>
                </a:tc>
                <a:tc>
                  <a:txBody>
                    <a:bodyPr/>
                    <a:lstStyle/>
                    <a:p>
                      <a:pPr rtl="1"/>
                      <a:endParaRPr lang="he-IL" sz="3600" dirty="0"/>
                    </a:p>
                  </a:txBody>
                  <a:tcPr/>
                </a:tc>
                <a:tc>
                  <a:txBody>
                    <a:bodyPr/>
                    <a:lstStyle/>
                    <a:p>
                      <a:pPr rtl="1"/>
                      <a:endParaRPr lang="he-IL" sz="3600"/>
                    </a:p>
                  </a:txBody>
                  <a:tcPr/>
                </a:tc>
              </a:tr>
              <a:tr h="370840">
                <a:tc>
                  <a:txBody>
                    <a:bodyPr/>
                    <a:lstStyle/>
                    <a:p>
                      <a:pPr rtl="1"/>
                      <a:r>
                        <a:rPr lang="he-IL" sz="3600" dirty="0" smtClean="0"/>
                        <a:t>תבחין 2</a:t>
                      </a:r>
                      <a:endParaRPr lang="he-IL" sz="3600" dirty="0"/>
                    </a:p>
                  </a:txBody>
                  <a:tcPr/>
                </a:tc>
                <a:tc>
                  <a:txBody>
                    <a:bodyPr/>
                    <a:lstStyle/>
                    <a:p>
                      <a:pPr rtl="1"/>
                      <a:endParaRPr lang="he-IL" sz="3600" dirty="0"/>
                    </a:p>
                  </a:txBody>
                  <a:tcPr/>
                </a:tc>
                <a:tc>
                  <a:txBody>
                    <a:bodyPr/>
                    <a:lstStyle/>
                    <a:p>
                      <a:pPr rtl="1"/>
                      <a:endParaRPr lang="he-IL" sz="3600" dirty="0"/>
                    </a:p>
                  </a:txBody>
                  <a:tcPr/>
                </a:tc>
              </a:tr>
              <a:tr h="370840">
                <a:tc>
                  <a:txBody>
                    <a:bodyPr/>
                    <a:lstStyle/>
                    <a:p>
                      <a:pPr rtl="1"/>
                      <a:endParaRPr lang="he-IL" sz="3600" dirty="0"/>
                    </a:p>
                  </a:txBody>
                  <a:tcPr/>
                </a:tc>
                <a:tc>
                  <a:txBody>
                    <a:bodyPr/>
                    <a:lstStyle/>
                    <a:p>
                      <a:pPr rtl="1"/>
                      <a:endParaRPr lang="he-IL" sz="3600"/>
                    </a:p>
                  </a:txBody>
                  <a:tcPr/>
                </a:tc>
                <a:tc>
                  <a:txBody>
                    <a:bodyPr/>
                    <a:lstStyle/>
                    <a:p>
                      <a:pPr rtl="1"/>
                      <a:endParaRPr lang="he-IL" sz="3600" dirty="0"/>
                    </a:p>
                  </a:txBody>
                  <a:tcPr/>
                </a:tc>
              </a:tr>
            </a:tbl>
          </a:graphicData>
        </a:graphic>
      </p:graphicFrame>
      <p:sp>
        <p:nvSpPr>
          <p:cNvPr id="6" name="TextBox 5"/>
          <p:cNvSpPr txBox="1"/>
          <p:nvPr/>
        </p:nvSpPr>
        <p:spPr>
          <a:xfrm>
            <a:off x="1187624" y="3645024"/>
            <a:ext cx="5976664" cy="1384995"/>
          </a:xfrm>
          <a:prstGeom prst="rect">
            <a:avLst/>
          </a:prstGeom>
          <a:noFill/>
        </p:spPr>
        <p:txBody>
          <a:bodyPr wrap="square" rtlCol="1">
            <a:spAutoFit/>
          </a:bodyPr>
          <a:lstStyle/>
          <a:p>
            <a:r>
              <a:rPr lang="he-IL" sz="2800" dirty="0"/>
              <a:t>לאחר בניית הטבלה </a:t>
            </a:r>
            <a:r>
              <a:rPr lang="he-IL" sz="2800" b="1" dirty="0"/>
              <a:t>נשמיט</a:t>
            </a:r>
            <a:r>
              <a:rPr lang="he-IL" sz="2800" dirty="0"/>
              <a:t> את המידע העודף </a:t>
            </a:r>
            <a:r>
              <a:rPr lang="he-IL" sz="2800" b="1" dirty="0"/>
              <a:t>ונברור</a:t>
            </a:r>
            <a:r>
              <a:rPr lang="he-IL" sz="2800" dirty="0"/>
              <a:t> רק את התכנים המתאימים </a:t>
            </a:r>
            <a:r>
              <a:rPr lang="he-IL" sz="2800" dirty="0" smtClean="0"/>
              <a:t>לתבחינים ונמלא את הטבלה</a:t>
            </a:r>
            <a:endParaRPr lang="he-IL" sz="2800" dirty="0"/>
          </a:p>
        </p:txBody>
      </p:sp>
    </p:spTree>
    <p:extLst>
      <p:ext uri="{BB962C8B-B14F-4D97-AF65-F5344CB8AC3E}">
        <p14:creationId xmlns:p14="http://schemas.microsoft.com/office/powerpoint/2010/main" val="1476452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marL="0" indent="0">
              <a:buNone/>
            </a:pPr>
            <a:r>
              <a:rPr lang="he-IL" sz="3600" dirty="0" smtClean="0"/>
              <a:t>כתבו </a:t>
            </a:r>
            <a:r>
              <a:rPr lang="he-IL" sz="3600" b="1" dirty="0"/>
              <a:t>סיכום</a:t>
            </a:r>
            <a:r>
              <a:rPr lang="he-IL" sz="3600" dirty="0"/>
              <a:t> של שני הטקסטים, והציגו בו את </a:t>
            </a:r>
            <a:r>
              <a:rPr lang="he-IL" sz="3600" b="1" dirty="0"/>
              <a:t>הטענה העיקרית</a:t>
            </a:r>
            <a:r>
              <a:rPr lang="he-IL" sz="3600" dirty="0"/>
              <a:t> </a:t>
            </a:r>
            <a:r>
              <a:rPr lang="he-IL" sz="3600" dirty="0" smtClean="0"/>
              <a:t> של </a:t>
            </a:r>
            <a:r>
              <a:rPr lang="ar-SA" sz="3600" dirty="0" err="1"/>
              <a:t>יוסי</a:t>
            </a:r>
            <a:r>
              <a:rPr lang="ar-SA" sz="3600" dirty="0"/>
              <a:t> </a:t>
            </a:r>
            <a:r>
              <a:rPr lang="ar-SA" sz="3600" dirty="0" err="1"/>
              <a:t>וולפסון</a:t>
            </a:r>
            <a:r>
              <a:rPr lang="he-IL" sz="3600" dirty="0"/>
              <a:t> כלפי גני החיות ואת </a:t>
            </a:r>
            <a:r>
              <a:rPr lang="he-IL" sz="3600" b="1" dirty="0"/>
              <a:t>תגובתו</a:t>
            </a:r>
            <a:r>
              <a:rPr lang="he-IL" sz="3600" dirty="0"/>
              <a:t> של </a:t>
            </a:r>
            <a:r>
              <a:rPr lang="ar-SA" sz="3600" u="sng" dirty="0" err="1"/>
              <a:t>שמוליק</a:t>
            </a:r>
            <a:r>
              <a:rPr lang="ar-SA" sz="3600" u="sng" dirty="0"/>
              <a:t> </a:t>
            </a:r>
            <a:r>
              <a:rPr lang="ar-SA" sz="3600" u="sng" dirty="0" err="1" smtClean="0"/>
              <a:t>ידוב</a:t>
            </a:r>
            <a:r>
              <a:rPr lang="ar-SA" sz="3600" dirty="0" smtClean="0"/>
              <a:t> </a:t>
            </a:r>
            <a:r>
              <a:rPr lang="he-IL" sz="3600" dirty="0"/>
              <a:t> </a:t>
            </a:r>
            <a:r>
              <a:rPr lang="he-IL" sz="3600" dirty="0" smtClean="0"/>
              <a:t>על </a:t>
            </a:r>
            <a:r>
              <a:rPr lang="he-IL" sz="3600" dirty="0"/>
              <a:t>טענה זו.</a:t>
            </a:r>
            <a:endParaRPr lang="en-US" sz="3600" dirty="0"/>
          </a:p>
          <a:p>
            <a:pPr marL="0" indent="0">
              <a:buNone/>
            </a:pPr>
            <a:r>
              <a:rPr lang="he-IL" sz="3600" dirty="0" smtClean="0"/>
              <a:t>בסיכומכם </a:t>
            </a:r>
            <a:r>
              <a:rPr lang="he-IL" sz="3600" dirty="0"/>
              <a:t>כתבו </a:t>
            </a:r>
            <a:r>
              <a:rPr lang="he-IL" sz="3600" b="1" dirty="0"/>
              <a:t>נימוק</a:t>
            </a:r>
            <a:r>
              <a:rPr lang="he-IL" sz="3600" dirty="0"/>
              <a:t> אחד לפחות של כל אחד מהם. </a:t>
            </a:r>
            <a:endParaRPr lang="en-US" sz="3600" dirty="0"/>
          </a:p>
          <a:p>
            <a:endParaRPr lang="he-IL" dirty="0"/>
          </a:p>
        </p:txBody>
      </p:sp>
      <p:sp>
        <p:nvSpPr>
          <p:cNvPr id="4" name="TextBox 3"/>
          <p:cNvSpPr txBox="1"/>
          <p:nvPr/>
        </p:nvSpPr>
        <p:spPr>
          <a:xfrm>
            <a:off x="2051720" y="1124744"/>
            <a:ext cx="5256584" cy="646331"/>
          </a:xfrm>
          <a:prstGeom prst="rect">
            <a:avLst/>
          </a:prstGeom>
          <a:noFill/>
        </p:spPr>
        <p:txBody>
          <a:bodyPr wrap="square" rtlCol="1">
            <a:spAutoFit/>
          </a:bodyPr>
          <a:lstStyle/>
          <a:p>
            <a:pPr algn="ctr"/>
            <a:r>
              <a:rPr lang="he-IL" dirty="0"/>
              <a:t>דוגמה על פי מיצ"ב תשע"ג</a:t>
            </a:r>
          </a:p>
          <a:p>
            <a:endParaRPr lang="he-IL" dirty="0"/>
          </a:p>
        </p:txBody>
      </p:sp>
    </p:spTree>
    <p:extLst>
      <p:ext uri="{BB962C8B-B14F-4D97-AF65-F5344CB8AC3E}">
        <p14:creationId xmlns:p14="http://schemas.microsoft.com/office/powerpoint/2010/main" val="2863548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שפע">
  <a:themeElements>
    <a:clrScheme name="שפע">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שפע">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שפע">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266</TotalTime>
  <Words>1148</Words>
  <Application>Microsoft Office PowerPoint</Application>
  <PresentationFormat>‫הצגה על המסך (4:3)</PresentationFormat>
  <Paragraphs>140</Paragraphs>
  <Slides>16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16</vt:i4>
      </vt:variant>
    </vt:vector>
  </HeadingPairs>
  <TitlesOfParts>
    <vt:vector size="17" baseType="lpstr">
      <vt:lpstr>שפע</vt:lpstr>
      <vt:lpstr>כתיבת סיכום ממזג חט"ב ישיבת צוות תשע"ז</vt:lpstr>
      <vt:lpstr>מצגת של PowerPoint</vt:lpstr>
      <vt:lpstr> סוגי סיכומים </vt:lpstr>
      <vt:lpstr>כללי כתיבת סיכום</vt:lpstr>
      <vt:lpstr>דגשים לתהליך הכתיבה</vt:lpstr>
      <vt:lpstr>מחוון 25 נקודות</vt:lpstr>
      <vt:lpstr>הטיוטה לסיכום ממזג</vt:lpstr>
      <vt:lpstr>מצגת של PowerPoint</vt:lpstr>
      <vt:lpstr>מצגת של PowerPoint</vt:lpstr>
      <vt:lpstr>הטיוטה</vt:lpstr>
      <vt:lpstr>מה המאחד ומה המייחד?</vt:lpstr>
      <vt:lpstr>      פתיחה-  בפתיחה נציג את הנושא הנדון  (כדאי להסתייע במאמרים ולפתוח בהגדרה)</vt:lpstr>
      <vt:lpstr>גוף הסיכום </vt:lpstr>
      <vt:lpstr>סיום</vt:lpstr>
      <vt:lpstr>דוגמה לסיכום מלא:</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כתיבת סיכום ממזג</dc:title>
  <dc:creator>שי</dc:creator>
  <cp:lastModifiedBy>שי שראל</cp:lastModifiedBy>
  <cp:revision>31</cp:revision>
  <dcterms:created xsi:type="dcterms:W3CDTF">2013-11-18T04:32:05Z</dcterms:created>
  <dcterms:modified xsi:type="dcterms:W3CDTF">2016-11-15T22:31:06Z</dcterms:modified>
</cp:coreProperties>
</file>