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88" r:id="rId1"/>
  </p:sldMasterIdLst>
  <p:notesMasterIdLst>
    <p:notesMasterId r:id="rId17"/>
  </p:notesMasterIdLst>
  <p:sldIdLst>
    <p:sldId id="256" r:id="rId2"/>
    <p:sldId id="287" r:id="rId3"/>
    <p:sldId id="290" r:id="rId4"/>
    <p:sldId id="291" r:id="rId5"/>
    <p:sldId id="292" r:id="rId6"/>
    <p:sldId id="293" r:id="rId7"/>
    <p:sldId id="294" r:id="rId8"/>
    <p:sldId id="289" r:id="rId9"/>
    <p:sldId id="296" r:id="rId10"/>
    <p:sldId id="297" r:id="rId11"/>
    <p:sldId id="295" r:id="rId12"/>
    <p:sldId id="298" r:id="rId13"/>
    <p:sldId id="299" r:id="rId14"/>
    <p:sldId id="302" r:id="rId15"/>
    <p:sldId id="301" r:id="rId16"/>
  </p:sldIdLst>
  <p:sldSz cx="13444538" cy="7562850"/>
  <p:notesSz cx="6858000" cy="9144000"/>
  <p:embeddedFontLst>
    <p:embeddedFont>
      <p:font typeface="Alef" panose="00000500000000000000" pitchFamily="2" charset="-79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anrope" panose="020B0604020202020204" charset="0"/>
      <p:regular r:id="rId24"/>
      <p:bold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0C0C3-59BF-4410-9614-E4B92D50E0FA}">
  <a:tblStyle styleId="{DC70C0C3-59BF-4410-9614-E4B92D50E0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8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79f2eb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79f2eb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79f2eb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79f2eb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2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79f2eb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79f2eb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79f2eb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79f2eb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74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79f2eb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79f2eb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26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79f2eb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79f2eb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249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79f2eb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79f2eb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66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870ef40e4c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870ef40e4c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19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" y="304800"/>
            <a:ext cx="13445371" cy="7257200"/>
            <a:chOff x="25" y="304800"/>
            <a:chExt cx="10689300" cy="7257200"/>
          </a:xfrm>
        </p:grpSpPr>
        <p:sp>
          <p:nvSpPr>
            <p:cNvPr id="10" name="Google Shape;10;p2"/>
            <p:cNvSpPr/>
            <p:nvPr/>
          </p:nvSpPr>
          <p:spPr>
            <a:xfrm>
              <a:off x="25" y="6752600"/>
              <a:ext cx="10689300" cy="8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62623" y="645350"/>
            <a:ext cx="8000205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176" b="1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41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41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41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41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41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41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41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4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0"/>
          <p:cNvGrpSpPr/>
          <p:nvPr/>
        </p:nvGrpSpPr>
        <p:grpSpPr>
          <a:xfrm>
            <a:off x="31" y="304800"/>
            <a:ext cx="13445371" cy="7257200"/>
            <a:chOff x="25" y="304800"/>
            <a:chExt cx="10689300" cy="7257200"/>
          </a:xfrm>
        </p:grpSpPr>
        <p:sp>
          <p:nvSpPr>
            <p:cNvPr id="129" name="Google Shape;129;p20"/>
            <p:cNvSpPr/>
            <p:nvPr/>
          </p:nvSpPr>
          <p:spPr>
            <a:xfrm>
              <a:off x="25" y="6752600"/>
              <a:ext cx="10689300" cy="8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862623" y="2195650"/>
            <a:ext cx="6303638" cy="23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2" hasCustomPrompt="1"/>
          </p:nvPr>
        </p:nvSpPr>
        <p:spPr>
          <a:xfrm>
            <a:off x="1034946" y="914350"/>
            <a:ext cx="2380326" cy="11289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35"/>
          <p:cNvGrpSpPr/>
          <p:nvPr/>
        </p:nvGrpSpPr>
        <p:grpSpPr>
          <a:xfrm>
            <a:off x="0" y="-1"/>
            <a:ext cx="13445371" cy="7268776"/>
            <a:chOff x="13" y="-11476"/>
            <a:chExt cx="10689300" cy="7268776"/>
          </a:xfrm>
        </p:grpSpPr>
        <p:sp>
          <p:nvSpPr>
            <p:cNvPr id="228" name="Google Shape;228;p35"/>
            <p:cNvSpPr/>
            <p:nvPr/>
          </p:nvSpPr>
          <p:spPr>
            <a:xfrm>
              <a:off x="13" y="-11476"/>
              <a:ext cx="10689300" cy="8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5"/>
          <p:cNvGrpSpPr/>
          <p:nvPr/>
        </p:nvGrpSpPr>
        <p:grpSpPr>
          <a:xfrm>
            <a:off x="31" y="304800"/>
            <a:ext cx="13445371" cy="7257200"/>
            <a:chOff x="25" y="304800"/>
            <a:chExt cx="10689300" cy="7257200"/>
          </a:xfrm>
        </p:grpSpPr>
        <p:sp>
          <p:nvSpPr>
            <p:cNvPr id="27" name="Google Shape;27;p5"/>
            <p:cNvSpPr/>
            <p:nvPr/>
          </p:nvSpPr>
          <p:spPr>
            <a:xfrm>
              <a:off x="25" y="6752600"/>
              <a:ext cx="10689300" cy="8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737175" y="3386111"/>
            <a:ext cx="4275380" cy="104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7111330" y="3386111"/>
            <a:ext cx="4275380" cy="104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767" b="1"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737175" y="4288866"/>
            <a:ext cx="427538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7111330" y="4288866"/>
            <a:ext cx="427538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62623" y="435875"/>
            <a:ext cx="11720125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0" y="-1"/>
            <a:ext cx="13445371" cy="7268776"/>
            <a:chOff x="13" y="-11476"/>
            <a:chExt cx="10689300" cy="7268776"/>
          </a:xfrm>
        </p:grpSpPr>
        <p:sp>
          <p:nvSpPr>
            <p:cNvPr id="47" name="Google Shape;47;p8"/>
            <p:cNvSpPr/>
            <p:nvPr/>
          </p:nvSpPr>
          <p:spPr>
            <a:xfrm>
              <a:off x="13" y="-11476"/>
              <a:ext cx="10689300" cy="8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041072" y="1921731"/>
            <a:ext cx="9363194" cy="37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9"/>
          <p:cNvGrpSpPr/>
          <p:nvPr/>
        </p:nvGrpSpPr>
        <p:grpSpPr>
          <a:xfrm>
            <a:off x="31" y="304800"/>
            <a:ext cx="13445371" cy="7257200"/>
            <a:chOff x="25" y="304800"/>
            <a:chExt cx="10689300" cy="7257200"/>
          </a:xfrm>
        </p:grpSpPr>
        <p:sp>
          <p:nvSpPr>
            <p:cNvPr id="52" name="Google Shape;52;p9"/>
            <p:cNvSpPr/>
            <p:nvPr/>
          </p:nvSpPr>
          <p:spPr>
            <a:xfrm>
              <a:off x="25" y="6752600"/>
              <a:ext cx="10689300" cy="8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862628" y="1363625"/>
            <a:ext cx="11720125" cy="24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2012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012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012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012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012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012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012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012"/>
              </a:spcBef>
              <a:spcAft>
                <a:spcPts val="2012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62623" y="435875"/>
            <a:ext cx="11720125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0"/>
          <p:cNvGrpSpPr/>
          <p:nvPr/>
        </p:nvGrpSpPr>
        <p:grpSpPr>
          <a:xfrm>
            <a:off x="0" y="-1"/>
            <a:ext cx="13445371" cy="7268776"/>
            <a:chOff x="13" y="-11476"/>
            <a:chExt cx="10689300" cy="7268776"/>
          </a:xfrm>
        </p:grpSpPr>
        <p:sp>
          <p:nvSpPr>
            <p:cNvPr id="58" name="Google Shape;58;p10"/>
            <p:cNvSpPr/>
            <p:nvPr/>
          </p:nvSpPr>
          <p:spPr>
            <a:xfrm>
              <a:off x="13" y="-11476"/>
              <a:ext cx="10689300" cy="8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62623" y="6208225"/>
            <a:ext cx="117201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1"/>
          <p:cNvGrpSpPr/>
          <p:nvPr/>
        </p:nvGrpSpPr>
        <p:grpSpPr>
          <a:xfrm>
            <a:off x="383420" y="0"/>
            <a:ext cx="13061951" cy="7562100"/>
            <a:chOff x="304825" y="0"/>
            <a:chExt cx="10384475" cy="7562100"/>
          </a:xfrm>
        </p:grpSpPr>
        <p:sp>
          <p:nvSpPr>
            <p:cNvPr id="63" name="Google Shape;63;p11"/>
            <p:cNvSpPr/>
            <p:nvPr/>
          </p:nvSpPr>
          <p:spPr>
            <a:xfrm>
              <a:off x="9853500" y="0"/>
              <a:ext cx="835800" cy="756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3054178" y="2291300"/>
            <a:ext cx="7337200" cy="22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75"/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3054178" y="4513044"/>
            <a:ext cx="73372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2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7"/>
          <p:cNvGrpSpPr/>
          <p:nvPr/>
        </p:nvGrpSpPr>
        <p:grpSpPr>
          <a:xfrm>
            <a:off x="383420" y="0"/>
            <a:ext cx="13061951" cy="7562100"/>
            <a:chOff x="304825" y="0"/>
            <a:chExt cx="10384475" cy="7562100"/>
          </a:xfrm>
        </p:grpSpPr>
        <p:sp>
          <p:nvSpPr>
            <p:cNvPr id="112" name="Google Shape;112;p17"/>
            <p:cNvSpPr/>
            <p:nvPr/>
          </p:nvSpPr>
          <p:spPr>
            <a:xfrm>
              <a:off x="9853500" y="0"/>
              <a:ext cx="835800" cy="756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62591" y="431750"/>
            <a:ext cx="11720125" cy="7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9"/>
          <p:cNvGrpSpPr/>
          <p:nvPr/>
        </p:nvGrpSpPr>
        <p:grpSpPr>
          <a:xfrm>
            <a:off x="383420" y="0"/>
            <a:ext cx="13061951" cy="7562100"/>
            <a:chOff x="304825" y="0"/>
            <a:chExt cx="10384475" cy="7562100"/>
          </a:xfrm>
        </p:grpSpPr>
        <p:sp>
          <p:nvSpPr>
            <p:cNvPr id="123" name="Google Shape;123;p19"/>
            <p:cNvSpPr/>
            <p:nvPr/>
          </p:nvSpPr>
          <p:spPr>
            <a:xfrm>
              <a:off x="9853500" y="0"/>
              <a:ext cx="835800" cy="756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304825" y="304800"/>
              <a:ext cx="10079700" cy="6952500"/>
            </a:xfrm>
            <a:prstGeom prst="roundRect">
              <a:avLst>
                <a:gd name="adj" fmla="val 195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/>
            </a:p>
          </p:txBody>
        </p:sp>
      </p:grp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62623" y="2195648"/>
            <a:ext cx="6257601" cy="19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28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2" hasCustomPrompt="1"/>
          </p:nvPr>
        </p:nvSpPr>
        <p:spPr>
          <a:xfrm>
            <a:off x="1034946" y="914350"/>
            <a:ext cx="2380326" cy="11289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47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2623" y="512075"/>
            <a:ext cx="11720125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2623" y="1309740"/>
            <a:ext cx="11720125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3" r:id="rId8"/>
    <p:sldLayoutId id="2147483665" r:id="rId9"/>
    <p:sldLayoutId id="2147483666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lashon.co/%D7%9E%D7%A6%D7%92%D7%95%D7%AA-%D7%9C%D7%91%D7%92%D7%A8%D7%95%D7%A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shon.co/%D7%9E%D7%A6%D7%92%D7%95%D7%AA-%D7%9C%D7%91%D7%92%D7%A8%D7%95%D7%AA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hyperlink" Target="https://www.lashon.co/%D7%9E%D7%A6%D7%92%D7%95%D7%AA-%D7%9C%D7%91%D7%92%D7%A8%D7%95%D7%A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tiktok.com/@lashon_ivrit?is_from_webapp=1&amp;sender_device=p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lashon.co/%D7%9E%D7%A6%D7%92%D7%95%D7%AA-%D7%9C%D7%91%D7%92%D7%A8%D7%95%D7%AA" TargetMode="External"/><Relationship Id="rId4" Type="http://schemas.openxmlformats.org/officeDocument/2006/relationships/hyperlink" Target="https://www.instagram.com/ivrit_lash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lashon.co/%D7%9E%D7%A6%D7%92%D7%95%D7%AA-%D7%9C%D7%91%D7%92%D7%A8%D7%95%D7%A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lashon.co/%D7%9E%D7%A6%D7%92%D7%95%D7%AA-%D7%9C%D7%91%D7%92%D7%A8%D7%95%D7%A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shon.co/%D7%9E%D7%A6%D7%92%D7%95%D7%AA-%D7%9C%D7%91%D7%92%D7%A8%D7%95%D7%AA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%D7%9E%D7%A6%D7%92%D7%95%D7%AA-%D7%9C%D7%91%D7%92%D7%A8%D7%95%D7%A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shon.co/%D7%9E%D7%A6%D7%92%D7%95%D7%AA-%D7%9C%D7%91%D7%92%D7%A8%D7%95%D7%A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lashon.co/%D7%9E%D7%A6%D7%92%D7%95%D7%AA-%D7%9C%D7%91%D7%92%D7%A8%D7%95%D7%AA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shon.co/%D7%9E%D7%A6%D7%92%D7%95%D7%AA-%D7%9C%D7%91%D7%92%D7%A8%D7%95%D7%A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ctrTitle"/>
          </p:nvPr>
        </p:nvSpPr>
        <p:spPr>
          <a:xfrm>
            <a:off x="1054205" y="564765"/>
            <a:ext cx="10162045" cy="1200075"/>
          </a:xfrm>
          <a:prstGeom prst="rect">
            <a:avLst/>
          </a:prstGeom>
        </p:spPr>
        <p:txBody>
          <a:bodyPr spcFirstLastPara="1" wrap="square" lIns="114998" tIns="114998" rIns="114998" bIns="114998" anchor="t" anchorCtr="0">
            <a:noAutofit/>
          </a:bodyPr>
          <a:lstStyle/>
          <a:p>
            <a:pPr algn="ctr" rtl="1"/>
            <a:r>
              <a:rPr lang="he-IL" sz="8800" dirty="0">
                <a:cs typeface="+mn-cs"/>
              </a:rPr>
              <a:t>נל"י  נל"א</a:t>
            </a:r>
            <a:endParaRPr sz="8800" dirty="0">
              <a:cs typeface="+mn-cs"/>
            </a:endParaRPr>
          </a:p>
        </p:txBody>
      </p:sp>
      <p:pic>
        <p:nvPicPr>
          <p:cNvPr id="255" name="Google Shape;255;p44"/>
          <p:cNvPicPr preferRelativeResize="0"/>
          <p:nvPr/>
        </p:nvPicPr>
        <p:blipFill rotWithShape="1">
          <a:blip r:embed="rId3">
            <a:alphaModFix/>
          </a:blip>
          <a:srcRect l="15187" t="12303" r="10656" b="12303"/>
          <a:stretch/>
        </p:blipFill>
        <p:spPr>
          <a:xfrm>
            <a:off x="7217938" y="1164802"/>
            <a:ext cx="4397029" cy="581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4"/>
          <p:cNvPicPr preferRelativeResize="0"/>
          <p:nvPr/>
        </p:nvPicPr>
        <p:blipFill rotWithShape="1">
          <a:blip r:embed="rId4">
            <a:alphaModFix/>
          </a:blip>
          <a:srcRect l="4963" t="14633" r="4963" b="22346"/>
          <a:stretch/>
        </p:blipFill>
        <p:spPr>
          <a:xfrm>
            <a:off x="1896887" y="1864840"/>
            <a:ext cx="5403679" cy="491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תמונה 17" descr="תמונה שמכילה פרח, גרפיקה, עיגול, שושנה&#10;&#10;התיאור נוצר באופן אוטומטי">
            <a:hlinkClick r:id="rId5"/>
            <a:extLst>
              <a:ext uri="{FF2B5EF4-FFF2-40B4-BE49-F238E27FC236}">
                <a16:creationId xmlns:a16="http://schemas.microsoft.com/office/drawing/2014/main" id="{93A66005-A69A-2A57-F3D5-FA3D103CC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8" y="472570"/>
            <a:ext cx="2729396" cy="2729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פרח, גרפיקה, עיגול, שושנה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CA23ABE1-BDA4-24B3-254C-FF97E4104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2365A13-5060-4EC2-B425-35DB5F90E43F}"/>
              </a:ext>
            </a:extLst>
          </p:cNvPr>
          <p:cNvSpPr txBox="1"/>
          <p:nvPr/>
        </p:nvSpPr>
        <p:spPr>
          <a:xfrm>
            <a:off x="4411579" y="1796527"/>
            <a:ext cx="82777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המחקרים </a:t>
            </a:r>
            <a:r>
              <a:rPr lang="he-IL" sz="40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מָצְא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וּ</a:t>
            </a:r>
            <a:r>
              <a:rPr lang="he-IL" sz="4000" b="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 גופרית במים.</a:t>
            </a:r>
            <a:endParaRPr lang="he-IL" sz="4000" dirty="0">
              <a:cs typeface="+mn-cs"/>
            </a:endParaRPr>
          </a:p>
          <a:p>
            <a:pPr algn="r" rtl="1"/>
            <a:r>
              <a:rPr lang="he-IL" sz="40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הנערה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 </a:t>
            </a:r>
            <a:r>
              <a:rPr lang="he-IL" sz="40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שָׁב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ְתָ</a:t>
            </a:r>
            <a:r>
              <a:rPr lang="he-IL" sz="40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ה</a:t>
            </a:r>
            <a:r>
              <a:rPr lang="he-IL" sz="4000" b="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 את לבי.</a:t>
            </a:r>
          </a:p>
          <a:p>
            <a:pPr algn="r" rtl="1"/>
            <a:r>
              <a:rPr lang="he-IL" sz="4000" b="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הפועלת </a:t>
            </a:r>
            <a:r>
              <a:rPr lang="he-IL" sz="40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שָׁבְת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ָה</a:t>
            </a:r>
            <a:r>
              <a:rPr lang="he-IL" sz="4000" b="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 בשל תנאי העסקתה.</a:t>
            </a:r>
          </a:p>
          <a:p>
            <a:pPr algn="r" rtl="1"/>
            <a:r>
              <a:rPr lang="he-IL" sz="40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עליך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 לְהִתְ</a:t>
            </a:r>
            <a:r>
              <a:rPr lang="he-IL" sz="40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בַּטֵּא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 </a:t>
            </a:r>
            <a:r>
              <a:rPr lang="he-IL" sz="40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בכבוד.</a:t>
            </a:r>
            <a:endParaRPr lang="he-IL" sz="4000" dirty="0">
              <a:solidFill>
                <a:srgbClr val="222222"/>
              </a:solidFill>
              <a:latin typeface="Alef" panose="00000500000000000000" pitchFamily="2" charset="-79"/>
              <a:cs typeface="+mn-cs"/>
            </a:endParaRPr>
          </a:p>
          <a:p>
            <a:pPr algn="r" rtl="1"/>
            <a:r>
              <a:rPr lang="he-IL" sz="4000" b="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מדוע אתם 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מַ</a:t>
            </a:r>
            <a:r>
              <a:rPr lang="he-IL" sz="40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רְשִׁי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ם</a:t>
            </a:r>
            <a:r>
              <a:rPr lang="he-IL" sz="4000" b="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 לעצמכם להתנהג כך?</a:t>
            </a:r>
            <a:endParaRPr lang="he-IL" sz="4000" dirty="0">
              <a:solidFill>
                <a:srgbClr val="222222"/>
              </a:solidFill>
              <a:latin typeface="Alef" panose="00000500000000000000" pitchFamily="2" charset="-79"/>
              <a:cs typeface="+mn-cs"/>
            </a:endParaRPr>
          </a:p>
          <a:p>
            <a:pPr algn="r" rtl="1"/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הנער מַ</a:t>
            </a:r>
            <a:r>
              <a:rPr lang="he-IL" sz="40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רְש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ִׁי</a:t>
            </a:r>
            <a:r>
              <a:rPr lang="he-IL" sz="40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ם</a:t>
            </a:r>
            <a:r>
              <a:rPr lang="he-IL" sz="40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 </a:t>
            </a:r>
            <a:r>
              <a:rPr lang="he-IL" sz="4000" b="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את הסובבים אותו.</a:t>
            </a:r>
          </a:p>
        </p:txBody>
      </p:sp>
      <p:sp>
        <p:nvSpPr>
          <p:cNvPr id="9" name="Google Shape;254;p44">
            <a:extLst>
              <a:ext uri="{FF2B5EF4-FFF2-40B4-BE49-F238E27FC236}">
                <a16:creationId xmlns:a16="http://schemas.microsoft.com/office/drawing/2014/main" id="{CF2AECD9-4B90-B813-2683-AAAAEC857238}"/>
              </a:ext>
            </a:extLst>
          </p:cNvPr>
          <p:cNvSpPr txBox="1">
            <a:spLocks/>
          </p:cNvSpPr>
          <p:nvPr/>
        </p:nvSpPr>
        <p:spPr>
          <a:xfrm>
            <a:off x="1054205" y="564765"/>
            <a:ext cx="10162045" cy="12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98" tIns="114998" rIns="114998" bIns="1149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rtl="1"/>
            <a:r>
              <a:rPr lang="he-IL" sz="6000" dirty="0">
                <a:cs typeface="+mn-cs"/>
              </a:rPr>
              <a:t>מצאו את השורש ואת הבניין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62E0042-2A02-EBB8-B2A5-B2E9CF408B2C}"/>
              </a:ext>
            </a:extLst>
          </p:cNvPr>
          <p:cNvSpPr txBox="1"/>
          <p:nvPr/>
        </p:nvSpPr>
        <p:spPr>
          <a:xfrm>
            <a:off x="4106779" y="1871052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מצ"א</a:t>
            </a:r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פעל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C4CFEF0-4C66-400C-2DA8-7EFA61B45F8A}"/>
              </a:ext>
            </a:extLst>
          </p:cNvPr>
          <p:cNvSpPr txBox="1"/>
          <p:nvPr/>
        </p:nvSpPr>
        <p:spPr>
          <a:xfrm>
            <a:off x="4106778" y="2471779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שב"י/ה, פעל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E8CC9AC-C7A4-2C3B-3707-256C43B499E2}"/>
              </a:ext>
            </a:extLst>
          </p:cNvPr>
          <p:cNvSpPr txBox="1"/>
          <p:nvPr/>
        </p:nvSpPr>
        <p:spPr>
          <a:xfrm>
            <a:off x="2967787" y="3104578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שב"ת</a:t>
            </a:r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פעל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33EABCE-4158-F3AE-5B0A-E7F761ECD4FB}"/>
              </a:ext>
            </a:extLst>
          </p:cNvPr>
          <p:cNvSpPr txBox="1"/>
          <p:nvPr/>
        </p:nvSpPr>
        <p:spPr>
          <a:xfrm>
            <a:off x="2967787" y="3719331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בט"א</a:t>
            </a:r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התפעל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AC43FCB-1628-3911-4C40-D22FA9180A33}"/>
              </a:ext>
            </a:extLst>
          </p:cNvPr>
          <p:cNvSpPr txBox="1"/>
          <p:nvPr/>
        </p:nvSpPr>
        <p:spPr>
          <a:xfrm>
            <a:off x="2133600" y="4290080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רש"י/ה, הפעיל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BD4E3AA-644B-9B0E-5122-0C4CCFE878F2}"/>
              </a:ext>
            </a:extLst>
          </p:cNvPr>
          <p:cNvSpPr txBox="1"/>
          <p:nvPr/>
        </p:nvSpPr>
        <p:spPr>
          <a:xfrm>
            <a:off x="2133600" y="4890699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רש"ם</a:t>
            </a:r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הפעיל</a:t>
            </a:r>
          </a:p>
        </p:txBody>
      </p:sp>
    </p:spTree>
    <p:extLst>
      <p:ext uri="{BB962C8B-B14F-4D97-AF65-F5344CB8AC3E}">
        <p14:creationId xmlns:p14="http://schemas.microsoft.com/office/powerpoint/2010/main" val="347047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ctrTitle"/>
          </p:nvPr>
        </p:nvSpPr>
        <p:spPr>
          <a:xfrm>
            <a:off x="1054205" y="564765"/>
            <a:ext cx="11936166" cy="1200075"/>
          </a:xfrm>
          <a:prstGeom prst="rect">
            <a:avLst/>
          </a:prstGeom>
        </p:spPr>
        <p:txBody>
          <a:bodyPr spcFirstLastPara="1" wrap="square" lIns="114998" tIns="114998" rIns="114998" bIns="114998" anchor="t" anchorCtr="0">
            <a:noAutofit/>
          </a:bodyPr>
          <a:lstStyle/>
          <a:p>
            <a:pPr algn="ctr" rtl="1"/>
            <a:r>
              <a:rPr lang="he-IL" sz="8000" dirty="0">
                <a:cs typeface="+mn-cs"/>
              </a:rPr>
              <a:t>מוקשים בגזרת נל"א</a:t>
            </a:r>
            <a:endParaRPr sz="8000" dirty="0">
              <a:cs typeface="+mn-cs"/>
            </a:endParaRPr>
          </a:p>
        </p:txBody>
      </p:sp>
      <p:pic>
        <p:nvPicPr>
          <p:cNvPr id="256" name="Google Shape;256;p44"/>
          <p:cNvPicPr preferRelativeResize="0"/>
          <p:nvPr/>
        </p:nvPicPr>
        <p:blipFill rotWithShape="1">
          <a:blip r:embed="rId3">
            <a:alphaModFix/>
          </a:blip>
          <a:srcRect l="4963" t="14633" r="4963" b="22346"/>
          <a:stretch/>
        </p:blipFill>
        <p:spPr>
          <a:xfrm>
            <a:off x="1054204" y="2672365"/>
            <a:ext cx="3544291" cy="416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תמונה שמכילה פרח, גרפיקה, עיגול, שושנה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31AB50CB-54F3-9C7E-3637-134B4B31B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411E5A7-F3BF-9D6D-13B9-18F9F3DF16E8}"/>
              </a:ext>
            </a:extLst>
          </p:cNvPr>
          <p:cNvSpPr txBox="1"/>
          <p:nvPr/>
        </p:nvSpPr>
        <p:spPr>
          <a:xfrm>
            <a:off x="3505200" y="2225797"/>
            <a:ext cx="8906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ישנן צורות בגזרה זו בהן במקום א' תופיע י' בגלל אנלוגיה (דמיון) לגזרת נל"י/ה :</a:t>
            </a:r>
          </a:p>
          <a:p>
            <a:pPr algn="r" rtl="1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4000" dirty="0"/>
              <a:t>קָטוּל (בינוני פעל): נָָשוּ</a:t>
            </a:r>
            <a:r>
              <a:rPr lang="he-IL" sz="4000" b="1" dirty="0">
                <a:solidFill>
                  <a:schemeClr val="accent2"/>
                </a:solidFill>
              </a:rPr>
              <a:t>י</a:t>
            </a:r>
            <a:r>
              <a:rPr lang="he-IL" sz="4000" dirty="0"/>
              <a:t>, מָצוּ</a:t>
            </a:r>
            <a:r>
              <a:rPr lang="he-IL" sz="4000" b="1" dirty="0">
                <a:solidFill>
                  <a:schemeClr val="accent2"/>
                </a:solidFill>
              </a:rPr>
              <a:t>י</a:t>
            </a:r>
            <a:r>
              <a:rPr lang="he-IL" sz="4000" dirty="0"/>
              <a:t> </a:t>
            </a:r>
          </a:p>
          <a:p>
            <a:pPr algn="r" rtl="1"/>
            <a:r>
              <a:rPr lang="he-IL" sz="4000" dirty="0"/>
              <a:t>קִטּוּל (שם פעולה פיעל) </a:t>
            </a:r>
            <a:r>
              <a:rPr lang="he-IL" sz="4000" dirty="0" err="1"/>
              <a:t>חׅטּוּ</a:t>
            </a:r>
            <a:r>
              <a:rPr lang="he-IL" sz="4000" b="1" dirty="0" err="1">
                <a:solidFill>
                  <a:schemeClr val="accent2"/>
                </a:solidFill>
              </a:rPr>
              <a:t>י</a:t>
            </a:r>
            <a:r>
              <a:rPr lang="he-IL" sz="4000" dirty="0"/>
              <a:t> </a:t>
            </a:r>
          </a:p>
          <a:p>
            <a:pPr algn="r" rtl="1"/>
            <a:r>
              <a:rPr lang="he-IL" sz="4000" dirty="0"/>
              <a:t>קַטְלָן (מקצוע) קר</a:t>
            </a:r>
            <a:r>
              <a:rPr lang="he-IL" sz="4000" b="1" dirty="0">
                <a:solidFill>
                  <a:schemeClr val="accent2"/>
                </a:solidFill>
              </a:rPr>
              <a:t>יָ</a:t>
            </a:r>
            <a:r>
              <a:rPr lang="he-IL" sz="4000" dirty="0"/>
              <a:t>ן 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784C844-33C6-4F00-AEDE-08DDAD70D8CB}"/>
              </a:ext>
            </a:extLst>
          </p:cNvPr>
          <p:cNvSpPr txBox="1"/>
          <p:nvPr/>
        </p:nvSpPr>
        <p:spPr>
          <a:xfrm>
            <a:off x="6866021" y="4065184"/>
            <a:ext cx="7700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מצ"א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C0BC59A-9278-2E86-3BE2-05230FE038C1}"/>
              </a:ext>
            </a:extLst>
          </p:cNvPr>
          <p:cNvSpPr txBox="1"/>
          <p:nvPr/>
        </p:nvSpPr>
        <p:spPr>
          <a:xfrm>
            <a:off x="8640455" y="5236126"/>
            <a:ext cx="7700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קר"א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7828622-5D70-BA09-DCDC-DCE2BF7097CC}"/>
              </a:ext>
            </a:extLst>
          </p:cNvPr>
          <p:cNvSpPr txBox="1"/>
          <p:nvPr/>
        </p:nvSpPr>
        <p:spPr>
          <a:xfrm>
            <a:off x="6866020" y="4634459"/>
            <a:ext cx="7700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חט"א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13F551C-7C01-3614-EACD-093DB20EEA91}"/>
              </a:ext>
            </a:extLst>
          </p:cNvPr>
          <p:cNvSpPr txBox="1"/>
          <p:nvPr/>
        </p:nvSpPr>
        <p:spPr>
          <a:xfrm>
            <a:off x="7902519" y="4003146"/>
            <a:ext cx="7700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נש"א</a:t>
            </a:r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0F0428E-3574-244E-F41B-0C1A10F7C905}"/>
              </a:ext>
            </a:extLst>
          </p:cNvPr>
          <p:cNvSpPr txBox="1"/>
          <p:nvPr/>
        </p:nvSpPr>
        <p:spPr>
          <a:xfrm>
            <a:off x="4367658" y="6609347"/>
            <a:ext cx="52736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>
                <a:hlinkClick r:id="rId6" action="ppaction://hlinksldjump"/>
              </a:rPr>
              <a:t>כדאי להכיר את שורשי נל"א בקישור זה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158958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ctrTitle"/>
          </p:nvPr>
        </p:nvSpPr>
        <p:spPr>
          <a:xfrm>
            <a:off x="1054205" y="564765"/>
            <a:ext cx="11936166" cy="1200075"/>
          </a:xfrm>
          <a:prstGeom prst="rect">
            <a:avLst/>
          </a:prstGeom>
        </p:spPr>
        <p:txBody>
          <a:bodyPr spcFirstLastPara="1" wrap="square" lIns="114998" tIns="114998" rIns="114998" bIns="114998" anchor="t" anchorCtr="0">
            <a:noAutofit/>
          </a:bodyPr>
          <a:lstStyle/>
          <a:p>
            <a:pPr algn="ctr" rtl="1"/>
            <a:r>
              <a:rPr lang="he-IL" sz="8000" dirty="0">
                <a:cs typeface="+mn-cs"/>
              </a:rPr>
              <a:t>מוקשים בגזרת נל"י/ה</a:t>
            </a:r>
            <a:endParaRPr sz="8000" dirty="0">
              <a:cs typeface="+mn-cs"/>
            </a:endParaRPr>
          </a:p>
        </p:txBody>
      </p:sp>
      <p:pic>
        <p:nvPicPr>
          <p:cNvPr id="6" name="תמונה 5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31AB50CB-54F3-9C7E-3637-134B4B31B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411E5A7-F3BF-9D6D-13B9-18F9F3DF16E8}"/>
              </a:ext>
            </a:extLst>
          </p:cNvPr>
          <p:cNvSpPr txBox="1"/>
          <p:nvPr/>
        </p:nvSpPr>
        <p:spPr>
          <a:xfrm>
            <a:off x="3505200" y="2225797"/>
            <a:ext cx="8906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ישנן צורות בגזרה זו בהן במקום י' תופיע א' בגלל אנלוגיה (דמיון) לגזרת נל"א:</a:t>
            </a:r>
          </a:p>
          <a:p>
            <a:pPr algn="r" rtl="1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4000" dirty="0"/>
              <a:t>הַקְטָלָה (שם פעולה הפעיל) הַרְצָ</a:t>
            </a:r>
            <a:r>
              <a:rPr lang="he-IL" sz="4000" b="1" dirty="0">
                <a:solidFill>
                  <a:schemeClr val="accent2"/>
                </a:solidFill>
              </a:rPr>
              <a:t>אָ</a:t>
            </a:r>
            <a:r>
              <a:rPr lang="he-IL" sz="4000" dirty="0"/>
              <a:t>ה</a:t>
            </a:r>
          </a:p>
          <a:p>
            <a:pPr algn="r" rtl="1"/>
            <a:r>
              <a:rPr lang="he-IL" sz="4000" dirty="0"/>
              <a:t>קַטָּל (מקצוע) בַּנָּ</a:t>
            </a:r>
            <a:r>
              <a:rPr lang="he-IL" sz="4000" b="1" dirty="0">
                <a:solidFill>
                  <a:schemeClr val="accent2"/>
                </a:solidFill>
              </a:rPr>
              <a:t>א</a:t>
            </a:r>
            <a:r>
              <a:rPr lang="he-IL" sz="4000" dirty="0"/>
              <a:t>י    </a:t>
            </a:r>
          </a:p>
          <a:p>
            <a:pPr algn="r" rtl="1"/>
            <a:r>
              <a:rPr lang="he-IL" sz="4000" dirty="0"/>
              <a:t>וכן שְׁגִי</a:t>
            </a:r>
            <a:r>
              <a:rPr lang="he-IL" sz="4000" b="1" dirty="0">
                <a:solidFill>
                  <a:schemeClr val="accent2"/>
                </a:solidFill>
              </a:rPr>
              <a:t>אָ</a:t>
            </a:r>
            <a:r>
              <a:rPr lang="he-IL" sz="4000" dirty="0"/>
              <a:t>ה, תַּחְלוּ</a:t>
            </a:r>
            <a:r>
              <a:rPr lang="he-IL" sz="4000" b="1" dirty="0">
                <a:solidFill>
                  <a:schemeClr val="accent2"/>
                </a:solidFill>
              </a:rPr>
              <a:t>אָ</a:t>
            </a:r>
            <a:r>
              <a:rPr lang="he-IL" sz="4000" dirty="0"/>
              <a:t>ה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37B9B5C-D0D9-DAB2-CE6E-1ED61CB58734}"/>
              </a:ext>
            </a:extLst>
          </p:cNvPr>
          <p:cNvSpPr txBox="1"/>
          <p:nvPr/>
        </p:nvSpPr>
        <p:spPr>
          <a:xfrm>
            <a:off x="5694947" y="3964734"/>
            <a:ext cx="7700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רצ"י</a:t>
            </a:r>
            <a:r>
              <a:rPr lang="he-IL" dirty="0"/>
              <a:t>/ה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D76AEBA-4D51-CD70-8FFE-2E15169E6CA6}"/>
              </a:ext>
            </a:extLst>
          </p:cNvPr>
          <p:cNvSpPr txBox="1"/>
          <p:nvPr/>
        </p:nvSpPr>
        <p:spPr>
          <a:xfrm>
            <a:off x="10436583" y="5252299"/>
            <a:ext cx="7700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שג"י</a:t>
            </a:r>
            <a:r>
              <a:rPr lang="he-IL" dirty="0"/>
              <a:t>/ה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58AE55E-5B0D-9EAF-BF46-2E169BF42A17}"/>
              </a:ext>
            </a:extLst>
          </p:cNvPr>
          <p:cNvSpPr txBox="1"/>
          <p:nvPr/>
        </p:nvSpPr>
        <p:spPr>
          <a:xfrm>
            <a:off x="8692734" y="4603404"/>
            <a:ext cx="7700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בנ"י</a:t>
            </a:r>
            <a:r>
              <a:rPr lang="he-IL" dirty="0"/>
              <a:t>/ה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3C3C938-9050-0DD9-1FE3-214CE20953D5}"/>
              </a:ext>
            </a:extLst>
          </p:cNvPr>
          <p:cNvSpPr txBox="1"/>
          <p:nvPr/>
        </p:nvSpPr>
        <p:spPr>
          <a:xfrm>
            <a:off x="8461034" y="5252299"/>
            <a:ext cx="77002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err="1"/>
              <a:t>חל"י</a:t>
            </a:r>
            <a:r>
              <a:rPr lang="he-IL" dirty="0"/>
              <a:t>/ה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116B0C6-1913-4C59-DBCA-D4F4F2033790}"/>
              </a:ext>
            </a:extLst>
          </p:cNvPr>
          <p:cNvSpPr txBox="1"/>
          <p:nvPr/>
        </p:nvSpPr>
        <p:spPr>
          <a:xfrm>
            <a:off x="4367658" y="6609347"/>
            <a:ext cx="52736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>
                <a:hlinkClick r:id="rId5" action="ppaction://hlinksldjump"/>
              </a:rPr>
              <a:t>כדאי להכיר את שורשי נל"א בקישור זה</a:t>
            </a:r>
            <a:endParaRPr lang="he-IL" sz="1800" dirty="0"/>
          </a:p>
        </p:txBody>
      </p:sp>
      <p:pic>
        <p:nvPicPr>
          <p:cNvPr id="14" name="Google Shape;255;p44">
            <a:extLst>
              <a:ext uri="{FF2B5EF4-FFF2-40B4-BE49-F238E27FC236}">
                <a16:creationId xmlns:a16="http://schemas.microsoft.com/office/drawing/2014/main" id="{E0E81FF3-B65B-0B75-BF21-6A8D0CAFF50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187" t="12303" r="10656" b="12303"/>
          <a:stretch/>
        </p:blipFill>
        <p:spPr>
          <a:xfrm flipH="1">
            <a:off x="1187115" y="2225797"/>
            <a:ext cx="2849912" cy="4325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41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ctrTitle"/>
          </p:nvPr>
        </p:nvSpPr>
        <p:spPr>
          <a:xfrm>
            <a:off x="1054205" y="564765"/>
            <a:ext cx="11936166" cy="1200075"/>
          </a:xfrm>
          <a:prstGeom prst="rect">
            <a:avLst/>
          </a:prstGeom>
        </p:spPr>
        <p:txBody>
          <a:bodyPr spcFirstLastPara="1" wrap="square" lIns="114998" tIns="114998" rIns="114998" bIns="114998" anchor="t" anchorCtr="0">
            <a:noAutofit/>
          </a:bodyPr>
          <a:lstStyle/>
          <a:p>
            <a:pPr algn="ctr" rtl="1"/>
            <a:r>
              <a:rPr lang="he-IL" sz="8000" dirty="0">
                <a:cs typeface="+mn-cs"/>
              </a:rPr>
              <a:t>מוקשים בגזרת נל"י/ה</a:t>
            </a:r>
            <a:endParaRPr sz="8000" dirty="0">
              <a:cs typeface="+mn-cs"/>
            </a:endParaRPr>
          </a:p>
        </p:txBody>
      </p:sp>
      <p:pic>
        <p:nvPicPr>
          <p:cNvPr id="6" name="תמונה 5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31AB50CB-54F3-9C7E-3637-134B4B31B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411E5A7-F3BF-9D6D-13B9-18F9F3DF16E8}"/>
              </a:ext>
            </a:extLst>
          </p:cNvPr>
          <p:cNvSpPr txBox="1"/>
          <p:nvPr/>
        </p:nvSpPr>
        <p:spPr>
          <a:xfrm>
            <a:off x="1654242" y="2225797"/>
            <a:ext cx="107578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בשורשי </a:t>
            </a:r>
            <a:r>
              <a:rPr lang="he-IL" sz="4000" dirty="0" err="1">
                <a:solidFill>
                  <a:srgbClr val="FFC000"/>
                </a:solidFill>
              </a:rPr>
              <a:t>ג"ן</a:t>
            </a:r>
            <a:r>
              <a:rPr lang="he-IL" sz="4000" dirty="0">
                <a:solidFill>
                  <a:srgbClr val="FFC000"/>
                </a:solidFill>
              </a:rPr>
              <a:t> </a:t>
            </a:r>
            <a:r>
              <a:rPr lang="he-IL" sz="4000" dirty="0" err="1">
                <a:solidFill>
                  <a:srgbClr val="FFC000"/>
                </a:solidFill>
              </a:rPr>
              <a:t>כת"ם</a:t>
            </a:r>
            <a:r>
              <a:rPr lang="he-IL" sz="4000" dirty="0">
                <a:solidFill>
                  <a:srgbClr val="FFC000"/>
                </a:solidFill>
              </a:rPr>
              <a:t> </a:t>
            </a:r>
          </a:p>
          <a:p>
            <a:pPr algn="r" rtl="1"/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ל' הפועל אינה נחה ולכן השורשים אינם נל"י/ה: </a:t>
            </a:r>
          </a:p>
          <a:p>
            <a:pPr algn="r" rtl="1"/>
            <a:r>
              <a:rPr lang="he-IL" sz="4000" b="1" dirty="0" err="1">
                <a:solidFill>
                  <a:srgbClr val="FFC000"/>
                </a:solidFill>
              </a:rPr>
              <a:t>ג</a:t>
            </a:r>
            <a:r>
              <a:rPr lang="he-IL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ב"ה</a:t>
            </a:r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ּ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נעשה גבוה, גדֵל כלפי מעלה (ולא גבה כסף)</a:t>
            </a:r>
          </a:p>
          <a:p>
            <a:pPr algn="r" rtl="1"/>
            <a:r>
              <a:rPr lang="he-IL" sz="4000" b="1" dirty="0" err="1">
                <a:solidFill>
                  <a:srgbClr val="FFC000"/>
                </a:solidFill>
              </a:rPr>
              <a:t>נ</a:t>
            </a:r>
            <a:r>
              <a:rPr lang="he-IL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ג"ה</a:t>
            </a:r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ּ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אור חזק, וגם בדק בדקדוק טקסט ותיקן את הטעויות (הגהה).</a:t>
            </a:r>
            <a:endParaRPr lang="he-I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4000" b="1" dirty="0" err="1">
                <a:solidFill>
                  <a:srgbClr val="FFC000"/>
                </a:solidFill>
              </a:rPr>
              <a:t>כ</a:t>
            </a:r>
            <a:r>
              <a:rPr lang="he-IL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מ"ה</a:t>
            </a:r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ּ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השתוקק</a:t>
            </a:r>
            <a:endParaRPr lang="he-I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4000" b="1" dirty="0">
                <a:solidFill>
                  <a:srgbClr val="FFC000"/>
                </a:solidFill>
              </a:rPr>
              <a:t>ת</a:t>
            </a:r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מ"הּ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התפלא</a:t>
            </a:r>
            <a:endParaRPr lang="he-I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4000" b="1" dirty="0" err="1">
                <a:solidFill>
                  <a:srgbClr val="FFC000"/>
                </a:solidFill>
              </a:rPr>
              <a:t>מ</a:t>
            </a:r>
            <a:r>
              <a:rPr lang="he-IL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המ"ה</a:t>
            </a:r>
            <a:r>
              <a:rPr lang="he-IL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ּ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מתעַכֵּב, מַשתהֶה</a:t>
            </a:r>
            <a:endParaRPr lang="he-IL" sz="2000" dirty="0"/>
          </a:p>
        </p:txBody>
      </p:sp>
      <p:pic>
        <p:nvPicPr>
          <p:cNvPr id="15" name="Google Shape;255;p44">
            <a:extLst>
              <a:ext uri="{FF2B5EF4-FFF2-40B4-BE49-F238E27FC236}">
                <a16:creationId xmlns:a16="http://schemas.microsoft.com/office/drawing/2014/main" id="{78DE713F-EEA8-5E68-E228-3A2416F4A5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187" t="12303" r="10656" b="12303"/>
          <a:stretch/>
        </p:blipFill>
        <p:spPr>
          <a:xfrm flipH="1">
            <a:off x="1187115" y="2225797"/>
            <a:ext cx="2849912" cy="4325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17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59"/>
          <p:cNvPicPr preferRelativeResize="0"/>
          <p:nvPr/>
        </p:nvPicPr>
        <p:blipFill rotWithShape="1">
          <a:blip r:embed="rId3">
            <a:alphaModFix/>
          </a:blip>
          <a:srcRect l="10906" t="11616" r="10906" b="11608"/>
          <a:stretch/>
        </p:blipFill>
        <p:spPr>
          <a:xfrm>
            <a:off x="4258500" y="4700151"/>
            <a:ext cx="1519968" cy="266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9"/>
          <p:cNvPicPr preferRelativeResize="0"/>
          <p:nvPr/>
        </p:nvPicPr>
        <p:blipFill rotWithShape="1">
          <a:blip r:embed="rId4">
            <a:alphaModFix/>
          </a:blip>
          <a:srcRect l="21043" t="9224" r="9574" b="9216"/>
          <a:stretch/>
        </p:blipFill>
        <p:spPr>
          <a:xfrm>
            <a:off x="3251672" y="4296427"/>
            <a:ext cx="1519968" cy="304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48;p48">
            <a:extLst>
              <a:ext uri="{FF2B5EF4-FFF2-40B4-BE49-F238E27FC236}">
                <a16:creationId xmlns:a16="http://schemas.microsoft.com/office/drawing/2014/main" id="{937A6B24-F04A-16F4-7456-EF04BF5405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187" t="12303" r="10656" b="12303"/>
          <a:stretch/>
        </p:blipFill>
        <p:spPr>
          <a:xfrm>
            <a:off x="1654242" y="4296428"/>
            <a:ext cx="1704443" cy="304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57;p49">
            <a:extLst>
              <a:ext uri="{FF2B5EF4-FFF2-40B4-BE49-F238E27FC236}">
                <a16:creationId xmlns:a16="http://schemas.microsoft.com/office/drawing/2014/main" id="{830251C4-7821-B406-215E-8A59E07D52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963" t="14631" r="4963" b="20939"/>
          <a:stretch/>
        </p:blipFill>
        <p:spPr>
          <a:xfrm>
            <a:off x="454187" y="4700151"/>
            <a:ext cx="1704442" cy="248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תמונה 24" descr="תמונה שמכילה פרח, גרפיקה, עיגול, שושנה&#10;&#10;התיאור נוצר באופן אוטומטי">
            <a:hlinkClick r:id="rId7"/>
            <a:extLst>
              <a:ext uri="{FF2B5EF4-FFF2-40B4-BE49-F238E27FC236}">
                <a16:creationId xmlns:a16="http://schemas.microsoft.com/office/drawing/2014/main" id="{E1ED1A4F-EB98-542D-A82E-35864CD56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sp>
        <p:nvSpPr>
          <p:cNvPr id="26" name="Google Shape;254;p44">
            <a:extLst>
              <a:ext uri="{FF2B5EF4-FFF2-40B4-BE49-F238E27FC236}">
                <a16:creationId xmlns:a16="http://schemas.microsoft.com/office/drawing/2014/main" id="{9074B23B-F4F0-566B-C473-8AC0AD2C2012}"/>
              </a:ext>
            </a:extLst>
          </p:cNvPr>
          <p:cNvSpPr txBox="1">
            <a:spLocks/>
          </p:cNvSpPr>
          <p:nvPr/>
        </p:nvSpPr>
        <p:spPr>
          <a:xfrm>
            <a:off x="8088719" y="243734"/>
            <a:ext cx="4901652" cy="81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98" tIns="114998" rIns="114998" bIns="1149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6289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4800" dirty="0">
                <a:cs typeface="+mn-cs"/>
              </a:rPr>
              <a:t>מצאו את השורש: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D5D44EFC-DFF8-0A15-3033-63690815A538}"/>
              </a:ext>
            </a:extLst>
          </p:cNvPr>
          <p:cNvSpPr txBox="1"/>
          <p:nvPr/>
        </p:nvSpPr>
        <p:spPr>
          <a:xfrm>
            <a:off x="10539545" y="1382432"/>
            <a:ext cx="20567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מִצּוּי- 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בְּרִיאָה- 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הַתְרָאָה- </a:t>
            </a:r>
            <a:endParaRPr lang="he-IL" sz="3200" dirty="0">
              <a:solidFill>
                <a:srgbClr val="222222"/>
              </a:solidFill>
              <a:latin typeface="Alef" panose="00000500000000000000" pitchFamily="2" charset="-79"/>
              <a:cs typeface="+mn-cs"/>
            </a:endParaRP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רִפּוּי-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תִּקְוָה-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בַּנַּאי-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מֻמְחֶה-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מִצְוָה-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מִרְפָּאָה-</a:t>
            </a:r>
          </a:p>
          <a:p>
            <a:pPr algn="r" rtl="1"/>
            <a:r>
              <a:rPr lang="he-IL" sz="3200" dirty="0">
                <a:solidFill>
                  <a:srgbClr val="222222"/>
                </a:solidFill>
                <a:latin typeface="Alef" panose="00000500000000000000" pitchFamily="2" charset="-79"/>
                <a:cs typeface="+mn-cs"/>
              </a:rPr>
              <a:t>כמהה-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התמהמה-</a:t>
            </a:r>
          </a:p>
          <a:p>
            <a:pPr algn="r" rtl="1"/>
            <a:endParaRPr lang="he-IL" sz="3200" i="0" dirty="0">
              <a:solidFill>
                <a:srgbClr val="222222"/>
              </a:solidFill>
              <a:effectLst/>
              <a:latin typeface="Alef" panose="00000500000000000000" pitchFamily="2" charset="-79"/>
              <a:cs typeface="+mn-cs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1EC1894-7F05-9A32-EA05-67CAB4E28984}"/>
              </a:ext>
            </a:extLst>
          </p:cNvPr>
          <p:cNvSpPr txBox="1"/>
          <p:nvPr/>
        </p:nvSpPr>
        <p:spPr>
          <a:xfrm>
            <a:off x="10052635" y="1473962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מצ"י</a:t>
            </a:r>
            <a:endParaRPr lang="he-IL" sz="18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18EDE2E-9BD2-D4E6-E6AF-F725F91F8344}"/>
              </a:ext>
            </a:extLst>
          </p:cNvPr>
          <p:cNvSpPr txBox="1"/>
          <p:nvPr/>
        </p:nvSpPr>
        <p:spPr>
          <a:xfrm>
            <a:off x="10052635" y="1982470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בר"א</a:t>
            </a:r>
            <a:endParaRPr lang="he-IL" sz="18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5334A93-1E2F-F804-AEFC-F5640C192F08}"/>
              </a:ext>
            </a:extLst>
          </p:cNvPr>
          <p:cNvSpPr txBox="1"/>
          <p:nvPr/>
        </p:nvSpPr>
        <p:spPr>
          <a:xfrm>
            <a:off x="10052634" y="2490978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/>
              <a:t>תר"י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67FF0D8-B250-3591-43F8-326875D1BA04}"/>
              </a:ext>
            </a:extLst>
          </p:cNvPr>
          <p:cNvSpPr txBox="1"/>
          <p:nvPr/>
        </p:nvSpPr>
        <p:spPr>
          <a:xfrm>
            <a:off x="5561001" y="2395065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/>
              <a:t>קנ"א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BA16CA1-5B5A-1682-8406-8EFAA7F37713}"/>
              </a:ext>
            </a:extLst>
          </p:cNvPr>
          <p:cNvSpPr txBox="1"/>
          <p:nvPr/>
        </p:nvSpPr>
        <p:spPr>
          <a:xfrm>
            <a:off x="10168019" y="3507994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קו"י</a:t>
            </a:r>
            <a:endParaRPr lang="he-IL" sz="1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DEAB4E4-7989-109D-99C4-6A570DDD4065}"/>
              </a:ext>
            </a:extLst>
          </p:cNvPr>
          <p:cNvSpPr txBox="1"/>
          <p:nvPr/>
        </p:nvSpPr>
        <p:spPr>
          <a:xfrm>
            <a:off x="6113512" y="302814"/>
            <a:ext cx="185438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הַשְׁרָאָה- </a:t>
            </a:r>
            <a:endParaRPr lang="he-IL" sz="3200" dirty="0">
              <a:solidFill>
                <a:srgbClr val="222222"/>
              </a:solidFill>
              <a:latin typeface="Alef" panose="00000500000000000000" pitchFamily="2" charset="-79"/>
              <a:cs typeface="+mn-cs"/>
            </a:endParaRP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הַשְׁרָיָה-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מִשְׁוָאָה – 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הַמְצָאָה-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קַנַּאי – 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נָשׂוּי – 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מָצוּי-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קְרִיאָה – </a:t>
            </a:r>
          </a:p>
          <a:p>
            <a:pPr algn="r" rtl="1"/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מְחָאָה-</a:t>
            </a:r>
          </a:p>
          <a:p>
            <a:pPr algn="r" rtl="1"/>
            <a:r>
              <a:rPr lang="he-IL" sz="3200" i="0" dirty="0" err="1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הַלְוָאָה</a:t>
            </a:r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 – </a:t>
            </a:r>
            <a:r>
              <a:rPr lang="he-IL" sz="3200" i="0" dirty="0" err="1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הַלְוָיָה</a:t>
            </a:r>
            <a:r>
              <a:rPr lang="he-IL" sz="32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-</a:t>
            </a:r>
          </a:p>
          <a:p>
            <a:pPr algn="r" rtl="1"/>
            <a:r>
              <a:rPr lang="he-IL" sz="3200" i="0" dirty="0" err="1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זִכּוּי</a:t>
            </a:r>
            <a:r>
              <a:rPr lang="he-IL" sz="3200" dirty="0">
                <a:solidFill>
                  <a:srgbClr val="222222"/>
                </a:solidFill>
                <a:latin typeface="Alef" panose="00000500000000000000" pitchFamily="2" charset="-79"/>
                <a:cs typeface="+mn-cs"/>
              </a:rPr>
              <a:t>-</a:t>
            </a:r>
            <a:endParaRPr lang="he-IL" sz="3200" i="0" dirty="0">
              <a:solidFill>
                <a:srgbClr val="222222"/>
              </a:solidFill>
              <a:effectLst/>
              <a:latin typeface="Alef" panose="00000500000000000000" pitchFamily="2" charset="-79"/>
              <a:cs typeface="+mn-cs"/>
            </a:endParaRPr>
          </a:p>
          <a:p>
            <a:pPr algn="r" rtl="1"/>
            <a:endParaRPr lang="he-IL" sz="3200" i="0" dirty="0">
              <a:solidFill>
                <a:srgbClr val="222222"/>
              </a:solidFill>
              <a:effectLst/>
              <a:latin typeface="Alef" panose="00000500000000000000" pitchFamily="2" charset="-79"/>
              <a:cs typeface="+mn-cs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0C755D8-C9DD-2175-6878-50395E5F5B2F}"/>
              </a:ext>
            </a:extLst>
          </p:cNvPr>
          <p:cNvSpPr txBox="1"/>
          <p:nvPr/>
        </p:nvSpPr>
        <p:spPr>
          <a:xfrm>
            <a:off x="10116899" y="3953096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בנ"י</a:t>
            </a:r>
            <a:endParaRPr lang="he-IL" sz="1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ED001B62-FDB2-2459-3B53-C2B92B8F3651}"/>
              </a:ext>
            </a:extLst>
          </p:cNvPr>
          <p:cNvSpPr txBox="1"/>
          <p:nvPr/>
        </p:nvSpPr>
        <p:spPr>
          <a:xfrm>
            <a:off x="10052633" y="4393227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/>
              <a:t>מח"י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E364AB76-CCC5-CD0A-9198-A6F5490BCBFD}"/>
              </a:ext>
            </a:extLst>
          </p:cNvPr>
          <p:cNvSpPr txBox="1"/>
          <p:nvPr/>
        </p:nvSpPr>
        <p:spPr>
          <a:xfrm>
            <a:off x="10064660" y="4910358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צו"י</a:t>
            </a:r>
            <a:endParaRPr lang="he-IL" sz="1800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7D999DCB-5204-9CA2-5409-16039F182470}"/>
              </a:ext>
            </a:extLst>
          </p:cNvPr>
          <p:cNvSpPr txBox="1"/>
          <p:nvPr/>
        </p:nvSpPr>
        <p:spPr>
          <a:xfrm>
            <a:off x="10064660" y="5367670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/>
              <a:t>רפ"א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E26595C-DE81-B669-01C7-C42ACCCAA7EE}"/>
              </a:ext>
            </a:extLst>
          </p:cNvPr>
          <p:cNvSpPr txBox="1"/>
          <p:nvPr/>
        </p:nvSpPr>
        <p:spPr>
          <a:xfrm>
            <a:off x="10116899" y="5884646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כמ"ה</a:t>
            </a:r>
            <a:endParaRPr lang="he-IL" sz="1800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05B868F1-5D8E-B446-4BDE-66BCCC135574}"/>
              </a:ext>
            </a:extLst>
          </p:cNvPr>
          <p:cNvSpPr txBox="1"/>
          <p:nvPr/>
        </p:nvSpPr>
        <p:spPr>
          <a:xfrm>
            <a:off x="9733351" y="6393154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מהמ"ה</a:t>
            </a:r>
            <a:endParaRPr lang="he-IL" sz="1800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9F0B52F-2003-3D06-DD2B-68B5A18A0E6F}"/>
              </a:ext>
            </a:extLst>
          </p:cNvPr>
          <p:cNvSpPr txBox="1"/>
          <p:nvPr/>
        </p:nvSpPr>
        <p:spPr>
          <a:xfrm>
            <a:off x="5476578" y="466496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שר"י</a:t>
            </a:r>
            <a:endParaRPr lang="he-IL" sz="1800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7CB5A2D3-4B1D-B40D-1A8C-CB9257ECCF21}"/>
              </a:ext>
            </a:extLst>
          </p:cNvPr>
          <p:cNvSpPr txBox="1"/>
          <p:nvPr/>
        </p:nvSpPr>
        <p:spPr>
          <a:xfrm>
            <a:off x="5520291" y="1013020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שר"י</a:t>
            </a:r>
            <a:endParaRPr lang="he-IL" sz="1800" dirty="0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6F0C7D4-6DBB-047B-8B0B-4FB69C8A78C2}"/>
              </a:ext>
            </a:extLst>
          </p:cNvPr>
          <p:cNvSpPr txBox="1"/>
          <p:nvPr/>
        </p:nvSpPr>
        <p:spPr>
          <a:xfrm>
            <a:off x="5520291" y="1473962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שו"י</a:t>
            </a:r>
            <a:endParaRPr lang="he-IL" sz="1800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17B2282F-62AC-4C56-0A88-E5EFCE73D9E2}"/>
              </a:ext>
            </a:extLst>
          </p:cNvPr>
          <p:cNvSpPr txBox="1"/>
          <p:nvPr/>
        </p:nvSpPr>
        <p:spPr>
          <a:xfrm>
            <a:off x="5520290" y="1959939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מצ"א</a:t>
            </a:r>
            <a:endParaRPr lang="he-IL" sz="1800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1EB40A20-771C-05A3-4CF3-CE47A18B47CA}"/>
              </a:ext>
            </a:extLst>
          </p:cNvPr>
          <p:cNvSpPr txBox="1"/>
          <p:nvPr/>
        </p:nvSpPr>
        <p:spPr>
          <a:xfrm>
            <a:off x="10078101" y="2982477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/>
              <a:t>רפ"א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69BA3A82-E20C-5F84-C1A9-F2C4093281DC}"/>
              </a:ext>
            </a:extLst>
          </p:cNvPr>
          <p:cNvSpPr txBox="1"/>
          <p:nvPr/>
        </p:nvSpPr>
        <p:spPr>
          <a:xfrm>
            <a:off x="5561001" y="2837376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נש"א</a:t>
            </a:r>
            <a:endParaRPr lang="he-IL" sz="1800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3D0C1C13-4CF3-C1A4-BB20-04FD878BB8F3}"/>
              </a:ext>
            </a:extLst>
          </p:cNvPr>
          <p:cNvSpPr txBox="1"/>
          <p:nvPr/>
        </p:nvSpPr>
        <p:spPr>
          <a:xfrm>
            <a:off x="5561001" y="3365191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מצ"א</a:t>
            </a:r>
            <a:endParaRPr lang="he-IL" sz="1800" dirty="0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B986ACC2-0F89-9DD5-9AAC-80B5A20A1698}"/>
              </a:ext>
            </a:extLst>
          </p:cNvPr>
          <p:cNvSpPr txBox="1"/>
          <p:nvPr/>
        </p:nvSpPr>
        <p:spPr>
          <a:xfrm>
            <a:off x="5595087" y="3859651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קר"א</a:t>
            </a:r>
            <a:endParaRPr lang="he-IL" sz="1800" dirty="0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D62FC2DB-9334-B0E0-1EE6-947742913039}"/>
              </a:ext>
            </a:extLst>
          </p:cNvPr>
          <p:cNvSpPr txBox="1"/>
          <p:nvPr/>
        </p:nvSpPr>
        <p:spPr>
          <a:xfrm>
            <a:off x="5595087" y="4380900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/>
              <a:t>מח"י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8227FAB0-B237-0E32-EB45-517004F17CDE}"/>
              </a:ext>
            </a:extLst>
          </p:cNvPr>
          <p:cNvSpPr txBox="1"/>
          <p:nvPr/>
        </p:nvSpPr>
        <p:spPr>
          <a:xfrm>
            <a:off x="5577834" y="4877343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לו"י</a:t>
            </a:r>
            <a:endParaRPr lang="he-IL" sz="1800" dirty="0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0EAA2B28-59BE-7C95-3A2D-AF73C8D77D80}"/>
              </a:ext>
            </a:extLst>
          </p:cNvPr>
          <p:cNvSpPr txBox="1"/>
          <p:nvPr/>
        </p:nvSpPr>
        <p:spPr>
          <a:xfrm>
            <a:off x="5520291" y="5368535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לו"י</a:t>
            </a:r>
            <a:endParaRPr lang="he-IL" sz="1800" dirty="0"/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E151F734-19D1-9B60-AD01-7485E00FF528}"/>
              </a:ext>
            </a:extLst>
          </p:cNvPr>
          <p:cNvSpPr txBox="1"/>
          <p:nvPr/>
        </p:nvSpPr>
        <p:spPr>
          <a:xfrm>
            <a:off x="5603047" y="5844005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800" dirty="0" err="1"/>
              <a:t>זכ"י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20932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1;p73">
            <a:extLst>
              <a:ext uri="{FF2B5EF4-FFF2-40B4-BE49-F238E27FC236}">
                <a16:creationId xmlns:a16="http://schemas.microsoft.com/office/drawing/2014/main" id="{770DF2DE-FBE6-B260-64A0-4E8B781F70B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98631" y="168321"/>
            <a:ext cx="8263235" cy="1561476"/>
          </a:xfrm>
          <a:prstGeom prst="rect">
            <a:avLst/>
          </a:prstGeom>
        </p:spPr>
        <p:txBody>
          <a:bodyPr spcFirstLastPara="1" wrap="square" lIns="114998" tIns="114998" rIns="114998" bIns="114998" anchor="b" anchorCtr="0">
            <a:noAutofit/>
          </a:bodyPr>
          <a:lstStyle/>
          <a:p>
            <a:pPr algn="ctr" rtl="1"/>
            <a:r>
              <a:rPr lang="he-IL" dirty="0"/>
              <a:t>בהצלחה לכולם</a:t>
            </a:r>
            <a:endParaRPr dirty="0"/>
          </a:p>
        </p:txBody>
      </p:sp>
      <p:pic>
        <p:nvPicPr>
          <p:cNvPr id="5" name="Google Shape;1884;p73">
            <a:extLst>
              <a:ext uri="{FF2B5EF4-FFF2-40B4-BE49-F238E27FC236}">
                <a16:creationId xmlns:a16="http://schemas.microsoft.com/office/drawing/2014/main" id="{B584FBAF-75D0-D5F6-6270-639F20B6F2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187" t="12303" r="10656" b="12303"/>
          <a:stretch/>
        </p:blipFill>
        <p:spPr>
          <a:xfrm flipH="1">
            <a:off x="8863352" y="1599362"/>
            <a:ext cx="4397029" cy="581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85;p73">
            <a:extLst>
              <a:ext uri="{FF2B5EF4-FFF2-40B4-BE49-F238E27FC236}">
                <a16:creationId xmlns:a16="http://schemas.microsoft.com/office/drawing/2014/main" id="{FC30BC5E-758D-0B2B-69A3-2564AAE526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63" t="14633" r="4963" b="22346"/>
          <a:stretch/>
        </p:blipFill>
        <p:spPr>
          <a:xfrm>
            <a:off x="-65246" y="2422146"/>
            <a:ext cx="5403679" cy="4915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1898;p73">
            <a:extLst>
              <a:ext uri="{FF2B5EF4-FFF2-40B4-BE49-F238E27FC236}">
                <a16:creationId xmlns:a16="http://schemas.microsoft.com/office/drawing/2014/main" id="{1857662D-3CF8-3336-40BB-01D43E172424}"/>
              </a:ext>
            </a:extLst>
          </p:cNvPr>
          <p:cNvGrpSpPr/>
          <p:nvPr/>
        </p:nvGrpSpPr>
        <p:grpSpPr>
          <a:xfrm>
            <a:off x="6930250" y="1864536"/>
            <a:ext cx="587609" cy="589660"/>
            <a:chOff x="1379798" y="1723250"/>
            <a:chExt cx="397887" cy="397887"/>
          </a:xfrm>
        </p:grpSpPr>
        <p:sp>
          <p:nvSpPr>
            <p:cNvPr id="8" name="Google Shape;1899;p73">
              <a:extLst>
                <a:ext uri="{FF2B5EF4-FFF2-40B4-BE49-F238E27FC236}">
                  <a16:creationId xmlns:a16="http://schemas.microsoft.com/office/drawing/2014/main" id="{01D318D8-0ED9-C9DA-28C4-B2DFC479D645}"/>
                </a:ext>
              </a:extLst>
            </p:cNvPr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endParaRPr sz="1761"/>
            </a:p>
          </p:txBody>
        </p:sp>
        <p:sp>
          <p:nvSpPr>
            <p:cNvPr id="9" name="Google Shape;1900;p73">
              <a:extLst>
                <a:ext uri="{FF2B5EF4-FFF2-40B4-BE49-F238E27FC236}">
                  <a16:creationId xmlns:a16="http://schemas.microsoft.com/office/drawing/2014/main" id="{DB988D22-74BB-B1EB-D7B6-7114EDA8E32A}"/>
                </a:ext>
              </a:extLst>
            </p:cNvPr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endParaRPr sz="1761"/>
            </a:p>
          </p:txBody>
        </p:sp>
        <p:sp>
          <p:nvSpPr>
            <p:cNvPr id="10" name="Google Shape;1901;p73">
              <a:extLst>
                <a:ext uri="{FF2B5EF4-FFF2-40B4-BE49-F238E27FC236}">
                  <a16:creationId xmlns:a16="http://schemas.microsoft.com/office/drawing/2014/main" id="{12E1169F-58E2-7ADD-BD47-93A81D84AE87}"/>
                </a:ext>
              </a:extLst>
            </p:cNvPr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endParaRPr sz="1761"/>
            </a:p>
          </p:txBody>
        </p:sp>
        <p:sp>
          <p:nvSpPr>
            <p:cNvPr id="11" name="Google Shape;1902;p73">
              <a:extLst>
                <a:ext uri="{FF2B5EF4-FFF2-40B4-BE49-F238E27FC236}">
                  <a16:creationId xmlns:a16="http://schemas.microsoft.com/office/drawing/2014/main" id="{785B573D-55AD-C421-FB03-F1D9639BD42A}"/>
                </a:ext>
              </a:extLst>
            </p:cNvPr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endParaRPr sz="1761"/>
            </a:p>
          </p:txBody>
        </p:sp>
      </p:grpSp>
      <p:grpSp>
        <p:nvGrpSpPr>
          <p:cNvPr id="12" name="Google Shape;1903;p73">
            <a:extLst>
              <a:ext uri="{FF2B5EF4-FFF2-40B4-BE49-F238E27FC236}">
                <a16:creationId xmlns:a16="http://schemas.microsoft.com/office/drawing/2014/main" id="{ECC43DAC-92EB-949A-FC22-74054356EBAE}"/>
              </a:ext>
            </a:extLst>
          </p:cNvPr>
          <p:cNvGrpSpPr/>
          <p:nvPr/>
        </p:nvGrpSpPr>
        <p:grpSpPr>
          <a:xfrm>
            <a:off x="4921366" y="1864536"/>
            <a:ext cx="587639" cy="589660"/>
            <a:chOff x="266768" y="1721375"/>
            <a:chExt cx="397907" cy="397887"/>
          </a:xfrm>
        </p:grpSpPr>
        <p:sp>
          <p:nvSpPr>
            <p:cNvPr id="13" name="Google Shape;1904;p73">
              <a:extLst>
                <a:ext uri="{FF2B5EF4-FFF2-40B4-BE49-F238E27FC236}">
                  <a16:creationId xmlns:a16="http://schemas.microsoft.com/office/drawing/2014/main" id="{D2941FFD-5963-9B24-8139-D3381E3702CC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endParaRPr sz="1761"/>
            </a:p>
          </p:txBody>
        </p:sp>
        <p:sp>
          <p:nvSpPr>
            <p:cNvPr id="14" name="Google Shape;1905;p73">
              <a:extLst>
                <a:ext uri="{FF2B5EF4-FFF2-40B4-BE49-F238E27FC236}">
                  <a16:creationId xmlns:a16="http://schemas.microsoft.com/office/drawing/2014/main" id="{22592B80-239A-A73E-913A-2A43D2D78030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endParaRPr sz="1761" dirty="0"/>
            </a:p>
          </p:txBody>
        </p:sp>
      </p:grpSp>
      <p:grpSp>
        <p:nvGrpSpPr>
          <p:cNvPr id="15" name="Google Shape;1906;p73">
            <a:extLst>
              <a:ext uri="{FF2B5EF4-FFF2-40B4-BE49-F238E27FC236}">
                <a16:creationId xmlns:a16="http://schemas.microsoft.com/office/drawing/2014/main" id="{3C41ED5D-7DED-A119-D3D6-EF8A5149AF6E}"/>
              </a:ext>
            </a:extLst>
          </p:cNvPr>
          <p:cNvGrpSpPr/>
          <p:nvPr/>
        </p:nvGrpSpPr>
        <p:grpSpPr>
          <a:xfrm>
            <a:off x="5937946" y="1864536"/>
            <a:ext cx="587577" cy="589660"/>
            <a:chOff x="864491" y="1723250"/>
            <a:chExt cx="397866" cy="397887"/>
          </a:xfrm>
        </p:grpSpPr>
        <p:sp>
          <p:nvSpPr>
            <p:cNvPr id="16" name="Google Shape;1907;p73">
              <a:extLst>
                <a:ext uri="{FF2B5EF4-FFF2-40B4-BE49-F238E27FC236}">
                  <a16:creationId xmlns:a16="http://schemas.microsoft.com/office/drawing/2014/main" id="{101778F9-6FFC-3F47-7ABC-0A42F1008D85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r>
                <a:rPr lang="he-IL" sz="1761" dirty="0">
                  <a:hlinkClick r:id="rId4"/>
                </a:rPr>
                <a:t>.</a:t>
              </a:r>
              <a:endParaRPr sz="1761" dirty="0"/>
            </a:p>
          </p:txBody>
        </p:sp>
        <p:sp>
          <p:nvSpPr>
            <p:cNvPr id="17" name="Google Shape;1908;p73">
              <a:extLst>
                <a:ext uri="{FF2B5EF4-FFF2-40B4-BE49-F238E27FC236}">
                  <a16:creationId xmlns:a16="http://schemas.microsoft.com/office/drawing/2014/main" id="{5AC16A84-D03A-53C1-4008-AB21C39E28BC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endParaRPr sz="1761" dirty="0"/>
            </a:p>
          </p:txBody>
        </p:sp>
        <p:sp>
          <p:nvSpPr>
            <p:cNvPr id="18" name="Google Shape;1909;p73">
              <a:extLst>
                <a:ext uri="{FF2B5EF4-FFF2-40B4-BE49-F238E27FC236}">
                  <a16:creationId xmlns:a16="http://schemas.microsoft.com/office/drawing/2014/main" id="{DD879038-98F6-5E0C-31FE-5C8FC628FC4C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64" tIns="162764" rIns="162764" bIns="162764" anchor="ctr" anchorCtr="0">
              <a:noAutofit/>
            </a:bodyPr>
            <a:lstStyle/>
            <a:p>
              <a:endParaRPr sz="1761"/>
            </a:p>
          </p:txBody>
        </p:sp>
      </p:grpSp>
      <p:pic>
        <p:nvPicPr>
          <p:cNvPr id="23" name="תמונה 22" descr="תמונה שמכילה פרח, גרפיקה, עיגול, שושנה&#10;&#10;התיאור נוצר באופן אוטומטי">
            <a:hlinkClick r:id="rId5"/>
            <a:extLst>
              <a:ext uri="{FF2B5EF4-FFF2-40B4-BE49-F238E27FC236}">
                <a16:creationId xmlns:a16="http://schemas.microsoft.com/office/drawing/2014/main" id="{D9A41A3C-9243-BADE-1F62-687F7A961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32" y="2512800"/>
            <a:ext cx="3901820" cy="3901820"/>
          </a:xfrm>
          <a:prstGeom prst="rect">
            <a:avLst/>
          </a:prstGeom>
        </p:spPr>
      </p:pic>
      <p:sp>
        <p:nvSpPr>
          <p:cNvPr id="24" name="Google Shape;1881;p73">
            <a:extLst>
              <a:ext uri="{FF2B5EF4-FFF2-40B4-BE49-F238E27FC236}">
                <a16:creationId xmlns:a16="http://schemas.microsoft.com/office/drawing/2014/main" id="{424853AA-1C25-3311-B658-855F84C96338}"/>
              </a:ext>
            </a:extLst>
          </p:cNvPr>
          <p:cNvSpPr txBox="1">
            <a:spLocks/>
          </p:cNvSpPr>
          <p:nvPr/>
        </p:nvSpPr>
        <p:spPr>
          <a:xfrm>
            <a:off x="2798631" y="6100979"/>
            <a:ext cx="8263235" cy="92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98" tIns="114998" rIns="114998" bIns="1149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8176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4400" dirty="0"/>
              <a:t>עברית במחשבה תחילה</a:t>
            </a:r>
          </a:p>
        </p:txBody>
      </p:sp>
      <p:grpSp>
        <p:nvGrpSpPr>
          <p:cNvPr id="25" name="Google Shape;1910;p73">
            <a:extLst>
              <a:ext uri="{FF2B5EF4-FFF2-40B4-BE49-F238E27FC236}">
                <a16:creationId xmlns:a16="http://schemas.microsoft.com/office/drawing/2014/main" id="{846F2167-28E6-6BDB-C7B6-3D437AB8113B}"/>
              </a:ext>
            </a:extLst>
          </p:cNvPr>
          <p:cNvGrpSpPr/>
          <p:nvPr/>
        </p:nvGrpSpPr>
        <p:grpSpPr>
          <a:xfrm>
            <a:off x="7895933" y="1857411"/>
            <a:ext cx="589345" cy="591321"/>
            <a:chOff x="1190643" y="238072"/>
            <a:chExt cx="5235075" cy="5235075"/>
          </a:xfrm>
        </p:grpSpPr>
        <p:sp>
          <p:nvSpPr>
            <p:cNvPr id="26" name="Google Shape;1911;p73">
              <a:extLst>
                <a:ext uri="{FF2B5EF4-FFF2-40B4-BE49-F238E27FC236}">
                  <a16:creationId xmlns:a16="http://schemas.microsoft.com/office/drawing/2014/main" id="{B10C80BA-A0DD-9ABC-5F42-FA9A0BD85D05}"/>
                </a:ext>
              </a:extLst>
            </p:cNvPr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95" tIns="162795" rIns="162795" bIns="162795" anchor="ctr" anchorCtr="0">
              <a:noAutofit/>
            </a:bodyPr>
            <a:lstStyle/>
            <a:p>
              <a:endParaRPr sz="1761"/>
            </a:p>
          </p:txBody>
        </p:sp>
        <p:sp>
          <p:nvSpPr>
            <p:cNvPr id="27" name="Google Shape;1912;p73">
              <a:hlinkClick r:id="rId7"/>
              <a:extLst>
                <a:ext uri="{FF2B5EF4-FFF2-40B4-BE49-F238E27FC236}">
                  <a16:creationId xmlns:a16="http://schemas.microsoft.com/office/drawing/2014/main" id="{3104F192-0863-0B5D-199A-767C76734E44}"/>
                </a:ext>
              </a:extLst>
            </p:cNvPr>
            <p:cNvSpPr/>
            <p:nvPr/>
          </p:nvSpPr>
          <p:spPr>
            <a:xfrm>
              <a:off x="1190643" y="238072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795" tIns="162795" rIns="162795" bIns="162795" anchor="ctr" anchorCtr="0">
              <a:noAutofit/>
            </a:bodyPr>
            <a:lstStyle/>
            <a:p>
              <a:endParaRPr sz="176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229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ctrTitle"/>
          </p:nvPr>
        </p:nvSpPr>
        <p:spPr>
          <a:xfrm>
            <a:off x="1054205" y="564765"/>
            <a:ext cx="10162045" cy="1200075"/>
          </a:xfrm>
          <a:prstGeom prst="rect">
            <a:avLst/>
          </a:prstGeom>
        </p:spPr>
        <p:txBody>
          <a:bodyPr spcFirstLastPara="1" wrap="square" lIns="114998" tIns="114998" rIns="114998" bIns="114998" anchor="t" anchorCtr="0">
            <a:noAutofit/>
          </a:bodyPr>
          <a:lstStyle/>
          <a:p>
            <a:pPr algn="ctr" rtl="1"/>
            <a:r>
              <a:rPr lang="he-IL" sz="8800" dirty="0">
                <a:cs typeface="+mn-cs"/>
              </a:rPr>
              <a:t>גזרת  נל"א</a:t>
            </a:r>
            <a:endParaRPr sz="8800" dirty="0">
              <a:cs typeface="+mn-cs"/>
            </a:endParaRPr>
          </a:p>
        </p:txBody>
      </p:sp>
      <p:pic>
        <p:nvPicPr>
          <p:cNvPr id="256" name="Google Shape;256;p44"/>
          <p:cNvPicPr preferRelativeResize="0"/>
          <p:nvPr/>
        </p:nvPicPr>
        <p:blipFill rotWithShape="1">
          <a:blip r:embed="rId3">
            <a:alphaModFix/>
          </a:blip>
          <a:srcRect l="4963" t="14633" r="4963" b="22346"/>
          <a:stretch/>
        </p:blipFill>
        <p:spPr>
          <a:xfrm>
            <a:off x="1318590" y="1871052"/>
            <a:ext cx="5403679" cy="49159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DD8D71C-4AC6-98EA-C2C4-75D4C42AA812}"/>
              </a:ext>
            </a:extLst>
          </p:cNvPr>
          <p:cNvSpPr txBox="1"/>
          <p:nvPr/>
        </p:nvSpPr>
        <p:spPr>
          <a:xfrm>
            <a:off x="6914146" y="3027767"/>
            <a:ext cx="54036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dirty="0" err="1"/>
              <a:t>קר"א</a:t>
            </a:r>
            <a:r>
              <a:rPr lang="he-IL" sz="3600" dirty="0"/>
              <a:t>,  </a:t>
            </a:r>
            <a:r>
              <a:rPr lang="he-IL" sz="3600" dirty="0" err="1"/>
              <a:t>סמ"א</a:t>
            </a:r>
            <a:r>
              <a:rPr lang="he-IL" sz="3600" dirty="0"/>
              <a:t>,  </a:t>
            </a:r>
            <a:r>
              <a:rPr lang="he-IL" sz="3600" dirty="0" err="1"/>
              <a:t>מצ"א</a:t>
            </a:r>
            <a:r>
              <a:rPr lang="he-IL" sz="3600" dirty="0"/>
              <a:t>,  </a:t>
            </a:r>
            <a:r>
              <a:rPr lang="he-IL" sz="3600" dirty="0" err="1"/>
              <a:t>חב"א</a:t>
            </a:r>
            <a:r>
              <a:rPr lang="he-IL" sz="3600" dirty="0"/>
              <a:t>,  </a:t>
            </a:r>
            <a:r>
              <a:rPr lang="he-IL" sz="3600" dirty="0" err="1"/>
              <a:t>נש"א</a:t>
            </a:r>
            <a:r>
              <a:rPr lang="he-IL" sz="3600" dirty="0"/>
              <a:t>  קפ"א, </a:t>
            </a:r>
            <a:r>
              <a:rPr lang="he-IL" sz="3600" dirty="0" err="1"/>
              <a:t>כל"א</a:t>
            </a:r>
            <a:r>
              <a:rPr lang="he-IL" sz="3600" dirty="0"/>
              <a:t>, </a:t>
            </a:r>
            <a:r>
              <a:rPr lang="he-IL" sz="3600" dirty="0" err="1"/>
              <a:t>בט"א</a:t>
            </a:r>
            <a:r>
              <a:rPr lang="he-IL" sz="3600" dirty="0"/>
              <a:t>, שנ"א, רפ"א, </a:t>
            </a:r>
            <a:r>
              <a:rPr lang="he-IL" sz="3600" dirty="0" err="1"/>
              <a:t>בר"א</a:t>
            </a:r>
            <a:r>
              <a:rPr lang="he-IL" sz="3600" dirty="0"/>
              <a:t>, </a:t>
            </a:r>
            <a:r>
              <a:rPr lang="he-IL" sz="3600" dirty="0" err="1"/>
              <a:t>מר"א</a:t>
            </a:r>
            <a:r>
              <a:rPr lang="he-IL" sz="3600" dirty="0"/>
              <a:t>, מח"א(כף), </a:t>
            </a:r>
            <a:r>
              <a:rPr lang="he-IL" sz="3600" dirty="0" err="1"/>
              <a:t>חט"א</a:t>
            </a:r>
            <a:r>
              <a:rPr lang="he-IL" sz="3600" dirty="0"/>
              <a:t>, מל"א, </a:t>
            </a:r>
            <a:r>
              <a:rPr lang="he-IL" sz="3600" dirty="0" err="1"/>
              <a:t>צמ"א</a:t>
            </a:r>
            <a:r>
              <a:rPr lang="he-IL" sz="3600" dirty="0"/>
              <a:t>, </a:t>
            </a:r>
            <a:r>
              <a:rPr lang="he-IL" sz="3600" dirty="0" err="1"/>
              <a:t>נב"א</a:t>
            </a:r>
            <a:r>
              <a:rPr lang="he-IL" sz="3600" dirty="0"/>
              <a:t>, </a:t>
            </a:r>
            <a:r>
              <a:rPr lang="he-IL" sz="3600" dirty="0" err="1"/>
              <a:t>דכ"א</a:t>
            </a:r>
            <a:r>
              <a:rPr lang="he-IL" sz="3600" dirty="0"/>
              <a:t>, י/</a:t>
            </a:r>
            <a:r>
              <a:rPr lang="he-IL" sz="3600" dirty="0" err="1"/>
              <a:t>ור"א</a:t>
            </a:r>
            <a:r>
              <a:rPr lang="he-IL" sz="3600" dirty="0"/>
              <a:t>, קנ"א</a:t>
            </a:r>
          </a:p>
          <a:p>
            <a:pPr algn="ctr" rtl="1"/>
            <a:endParaRPr lang="he-IL" sz="3600" dirty="0"/>
          </a:p>
        </p:txBody>
      </p:sp>
      <p:sp>
        <p:nvSpPr>
          <p:cNvPr id="12" name="Google Shape;974;p35">
            <a:extLst>
              <a:ext uri="{FF2B5EF4-FFF2-40B4-BE49-F238E27FC236}">
                <a16:creationId xmlns:a16="http://schemas.microsoft.com/office/drawing/2014/main" id="{80FDD90C-2C46-730C-5ADB-B488250EE3F1}"/>
              </a:ext>
            </a:extLst>
          </p:cNvPr>
          <p:cNvSpPr/>
          <p:nvPr/>
        </p:nvSpPr>
        <p:spPr>
          <a:xfrm>
            <a:off x="6914146" y="2270867"/>
            <a:ext cx="5711874" cy="756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75;p35">
            <a:extLst>
              <a:ext uri="{FF2B5EF4-FFF2-40B4-BE49-F238E27FC236}">
                <a16:creationId xmlns:a16="http://schemas.microsoft.com/office/drawing/2014/main" id="{E83EAEBD-2267-095D-3560-CDD210A2DB0F}"/>
              </a:ext>
            </a:extLst>
          </p:cNvPr>
          <p:cNvSpPr txBox="1">
            <a:spLocks/>
          </p:cNvSpPr>
          <p:nvPr/>
        </p:nvSpPr>
        <p:spPr>
          <a:xfrm>
            <a:off x="6914146" y="2330845"/>
            <a:ext cx="54142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8176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3600" dirty="0">
                <a:solidFill>
                  <a:srgbClr val="3B3E42"/>
                </a:solidFill>
                <a:latin typeface="arial" panose="020B0604020202020204" pitchFamily="34" charset="0"/>
              </a:rPr>
              <a:t>מה משותף לכל השורשים?</a:t>
            </a:r>
            <a:endParaRPr lang="he-IL" sz="3600" dirty="0"/>
          </a:p>
        </p:txBody>
      </p:sp>
      <p:pic>
        <p:nvPicPr>
          <p:cNvPr id="14" name="תמונה 13" descr="תמונה שמכילה פרח, גרפיקה, עיגול, שושנה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2807C1C0-BCB7-F39F-A9F5-129485BD9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ctrTitle"/>
          </p:nvPr>
        </p:nvSpPr>
        <p:spPr>
          <a:xfrm>
            <a:off x="1054205" y="564765"/>
            <a:ext cx="10162045" cy="1200075"/>
          </a:xfrm>
          <a:prstGeom prst="rect">
            <a:avLst/>
          </a:prstGeom>
        </p:spPr>
        <p:txBody>
          <a:bodyPr spcFirstLastPara="1" wrap="square" lIns="114998" tIns="114998" rIns="114998" bIns="114998" anchor="t" anchorCtr="0">
            <a:noAutofit/>
          </a:bodyPr>
          <a:lstStyle/>
          <a:p>
            <a:pPr algn="ctr" rtl="1"/>
            <a:r>
              <a:rPr lang="he-IL" sz="8800" dirty="0">
                <a:cs typeface="+mn-cs"/>
              </a:rPr>
              <a:t>גזרת  נל"א</a:t>
            </a:r>
            <a:endParaRPr sz="8800" dirty="0">
              <a:cs typeface="+mn-cs"/>
            </a:endParaRPr>
          </a:p>
        </p:txBody>
      </p:sp>
      <p:pic>
        <p:nvPicPr>
          <p:cNvPr id="256" name="Google Shape;256;p44"/>
          <p:cNvPicPr preferRelativeResize="0"/>
          <p:nvPr/>
        </p:nvPicPr>
        <p:blipFill rotWithShape="1">
          <a:blip r:embed="rId3">
            <a:alphaModFix/>
          </a:blip>
          <a:srcRect l="4963" t="14633" r="4963" b="22346"/>
          <a:stretch/>
        </p:blipFill>
        <p:spPr>
          <a:xfrm>
            <a:off x="1318590" y="1871052"/>
            <a:ext cx="5403679" cy="49159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DD8D71C-4AC6-98EA-C2C4-75D4C42AA812}"/>
              </a:ext>
            </a:extLst>
          </p:cNvPr>
          <p:cNvSpPr txBox="1"/>
          <p:nvPr/>
        </p:nvSpPr>
        <p:spPr>
          <a:xfrm>
            <a:off x="6914146" y="3027767"/>
            <a:ext cx="54036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dirty="0" err="1"/>
              <a:t>קר"</a:t>
            </a:r>
            <a:r>
              <a:rPr lang="he-IL" sz="3600" b="1" dirty="0" err="1"/>
              <a:t>א</a:t>
            </a:r>
            <a:r>
              <a:rPr lang="he-IL" sz="3600" dirty="0"/>
              <a:t>,  </a:t>
            </a:r>
            <a:r>
              <a:rPr lang="he-IL" sz="3600" dirty="0" err="1"/>
              <a:t>סמ"</a:t>
            </a:r>
            <a:r>
              <a:rPr lang="he-IL" sz="3600" b="1" dirty="0" err="1"/>
              <a:t>א</a:t>
            </a:r>
            <a:r>
              <a:rPr lang="he-IL" sz="3600" dirty="0"/>
              <a:t>,  </a:t>
            </a:r>
            <a:r>
              <a:rPr lang="he-IL" sz="3600" dirty="0" err="1"/>
              <a:t>מצ"</a:t>
            </a:r>
            <a:r>
              <a:rPr lang="he-IL" sz="3600" b="1" dirty="0" err="1"/>
              <a:t>א</a:t>
            </a:r>
            <a:r>
              <a:rPr lang="he-IL" sz="3600" dirty="0"/>
              <a:t>,  </a:t>
            </a:r>
            <a:r>
              <a:rPr lang="he-IL" sz="3600" dirty="0" err="1"/>
              <a:t>חב"</a:t>
            </a:r>
            <a:r>
              <a:rPr lang="he-IL" sz="3600" b="1" dirty="0" err="1"/>
              <a:t>א</a:t>
            </a:r>
            <a:r>
              <a:rPr lang="he-IL" sz="3600" dirty="0"/>
              <a:t>,  </a:t>
            </a:r>
            <a:r>
              <a:rPr lang="he-IL" sz="3600" dirty="0" err="1"/>
              <a:t>נש"</a:t>
            </a:r>
            <a:r>
              <a:rPr lang="he-IL" sz="3600" b="1" dirty="0" err="1"/>
              <a:t>א</a:t>
            </a:r>
            <a:r>
              <a:rPr lang="he-IL" sz="3600" dirty="0"/>
              <a:t>  קפ"</a:t>
            </a:r>
            <a:r>
              <a:rPr lang="he-IL" sz="3600" b="1" dirty="0"/>
              <a:t>א</a:t>
            </a:r>
            <a:r>
              <a:rPr lang="he-IL" sz="3600" dirty="0"/>
              <a:t>, </a:t>
            </a:r>
            <a:r>
              <a:rPr lang="he-IL" sz="3600" dirty="0" err="1"/>
              <a:t>כל"</a:t>
            </a:r>
            <a:r>
              <a:rPr lang="he-IL" sz="3600" b="1" dirty="0" err="1"/>
              <a:t>א</a:t>
            </a:r>
            <a:r>
              <a:rPr lang="he-IL" sz="3600" dirty="0"/>
              <a:t>, </a:t>
            </a:r>
            <a:r>
              <a:rPr lang="he-IL" sz="3600" dirty="0" err="1"/>
              <a:t>בט"</a:t>
            </a:r>
            <a:r>
              <a:rPr lang="he-IL" sz="3600" b="1" dirty="0" err="1"/>
              <a:t>א</a:t>
            </a:r>
            <a:r>
              <a:rPr lang="he-IL" sz="3600" dirty="0"/>
              <a:t>, שנ"</a:t>
            </a:r>
            <a:r>
              <a:rPr lang="he-IL" sz="3600" b="1" dirty="0"/>
              <a:t>א</a:t>
            </a:r>
            <a:r>
              <a:rPr lang="he-IL" sz="3600" dirty="0"/>
              <a:t>, רפ"</a:t>
            </a:r>
            <a:r>
              <a:rPr lang="he-IL" sz="3600" b="1" dirty="0"/>
              <a:t>א</a:t>
            </a:r>
            <a:r>
              <a:rPr lang="he-IL" sz="3600" dirty="0"/>
              <a:t>, </a:t>
            </a:r>
            <a:r>
              <a:rPr lang="he-IL" sz="3600" dirty="0" err="1"/>
              <a:t>בר"</a:t>
            </a:r>
            <a:r>
              <a:rPr lang="he-IL" sz="3600" b="1" dirty="0" err="1"/>
              <a:t>א</a:t>
            </a:r>
            <a:r>
              <a:rPr lang="he-IL" sz="3600" dirty="0"/>
              <a:t>, </a:t>
            </a:r>
            <a:r>
              <a:rPr lang="he-IL" sz="3600" dirty="0" err="1"/>
              <a:t>מר"</a:t>
            </a:r>
            <a:r>
              <a:rPr lang="he-IL" sz="3600" b="1" dirty="0" err="1"/>
              <a:t>א</a:t>
            </a:r>
            <a:r>
              <a:rPr lang="he-IL" sz="3600" dirty="0"/>
              <a:t>, מח"</a:t>
            </a:r>
            <a:r>
              <a:rPr lang="he-IL" sz="3600" b="1" dirty="0"/>
              <a:t>א</a:t>
            </a:r>
            <a:r>
              <a:rPr lang="he-IL" sz="3600" dirty="0"/>
              <a:t>(כף), </a:t>
            </a:r>
            <a:r>
              <a:rPr lang="he-IL" sz="3600" dirty="0" err="1"/>
              <a:t>חט"</a:t>
            </a:r>
            <a:r>
              <a:rPr lang="he-IL" sz="3600" b="1" dirty="0" err="1"/>
              <a:t>א</a:t>
            </a:r>
            <a:r>
              <a:rPr lang="he-IL" sz="3600" dirty="0"/>
              <a:t>, מל"</a:t>
            </a:r>
            <a:r>
              <a:rPr lang="he-IL" sz="3600" b="1" dirty="0"/>
              <a:t>א</a:t>
            </a:r>
            <a:r>
              <a:rPr lang="he-IL" sz="3600" dirty="0"/>
              <a:t>, </a:t>
            </a:r>
            <a:r>
              <a:rPr lang="he-IL" sz="3600" dirty="0" err="1"/>
              <a:t>צמ"</a:t>
            </a:r>
            <a:r>
              <a:rPr lang="he-IL" sz="3600" b="1" dirty="0" err="1"/>
              <a:t>א</a:t>
            </a:r>
            <a:r>
              <a:rPr lang="he-IL" sz="3600" dirty="0"/>
              <a:t>, </a:t>
            </a:r>
            <a:r>
              <a:rPr lang="he-IL" sz="3600" dirty="0" err="1"/>
              <a:t>נב"</a:t>
            </a:r>
            <a:r>
              <a:rPr lang="he-IL" sz="3600" b="1" dirty="0" err="1"/>
              <a:t>א</a:t>
            </a:r>
            <a:r>
              <a:rPr lang="he-IL" sz="3600" dirty="0"/>
              <a:t>, </a:t>
            </a:r>
            <a:r>
              <a:rPr lang="he-IL" sz="3600" dirty="0" err="1"/>
              <a:t>דכ"</a:t>
            </a:r>
            <a:r>
              <a:rPr lang="he-IL" sz="3600" b="1" dirty="0" err="1"/>
              <a:t>א</a:t>
            </a:r>
            <a:r>
              <a:rPr lang="he-IL" sz="3600" dirty="0"/>
              <a:t>, י/</a:t>
            </a:r>
            <a:r>
              <a:rPr lang="he-IL" sz="3600" dirty="0" err="1"/>
              <a:t>ור"</a:t>
            </a:r>
            <a:r>
              <a:rPr lang="he-IL" sz="3600" b="1" dirty="0" err="1"/>
              <a:t>א</a:t>
            </a:r>
            <a:r>
              <a:rPr lang="he-IL" sz="3600" dirty="0"/>
              <a:t>, קנ"</a:t>
            </a:r>
            <a:r>
              <a:rPr lang="he-IL" sz="3600" b="1" dirty="0"/>
              <a:t>א</a:t>
            </a:r>
          </a:p>
        </p:txBody>
      </p:sp>
      <p:sp>
        <p:nvSpPr>
          <p:cNvPr id="12" name="Google Shape;974;p35">
            <a:extLst>
              <a:ext uri="{FF2B5EF4-FFF2-40B4-BE49-F238E27FC236}">
                <a16:creationId xmlns:a16="http://schemas.microsoft.com/office/drawing/2014/main" id="{80FDD90C-2C46-730C-5ADB-B488250EE3F1}"/>
              </a:ext>
            </a:extLst>
          </p:cNvPr>
          <p:cNvSpPr/>
          <p:nvPr/>
        </p:nvSpPr>
        <p:spPr>
          <a:xfrm>
            <a:off x="6914146" y="2270867"/>
            <a:ext cx="5711874" cy="756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75;p35">
            <a:extLst>
              <a:ext uri="{FF2B5EF4-FFF2-40B4-BE49-F238E27FC236}">
                <a16:creationId xmlns:a16="http://schemas.microsoft.com/office/drawing/2014/main" id="{E83EAEBD-2267-095D-3560-CDD210A2DB0F}"/>
              </a:ext>
            </a:extLst>
          </p:cNvPr>
          <p:cNvSpPr txBox="1">
            <a:spLocks/>
          </p:cNvSpPr>
          <p:nvPr/>
        </p:nvSpPr>
        <p:spPr>
          <a:xfrm>
            <a:off x="6914146" y="2362967"/>
            <a:ext cx="54142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8176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3600" b="1" dirty="0"/>
              <a:t>ל</a:t>
            </a:r>
            <a:r>
              <a:rPr lang="he-IL" sz="3600" dirty="0"/>
              <a:t>' הפועל היא </a:t>
            </a:r>
            <a:r>
              <a:rPr lang="he-IL" sz="3600" b="1" dirty="0"/>
              <a:t>א</a:t>
            </a:r>
            <a:r>
              <a:rPr lang="he-IL" sz="3600" dirty="0"/>
              <a:t>'</a:t>
            </a: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BCF233C8-95A4-8FAC-D119-5AD6B1C2E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4;p44">
            <a:extLst>
              <a:ext uri="{FF2B5EF4-FFF2-40B4-BE49-F238E27FC236}">
                <a16:creationId xmlns:a16="http://schemas.microsoft.com/office/drawing/2014/main" id="{1D61F16B-F338-96A9-10E3-6343D7E101C4}"/>
              </a:ext>
            </a:extLst>
          </p:cNvPr>
          <p:cNvSpPr txBox="1">
            <a:spLocks/>
          </p:cNvSpPr>
          <p:nvPr/>
        </p:nvSpPr>
        <p:spPr>
          <a:xfrm>
            <a:off x="1054205" y="564765"/>
            <a:ext cx="10162045" cy="12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98" tIns="114998" rIns="114998" bIns="1149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6289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nrope"/>
              <a:buNone/>
              <a:defRPr sz="4528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8800" dirty="0">
                <a:cs typeface="+mn-cs"/>
              </a:rPr>
              <a:t>גזרת  </a:t>
            </a:r>
            <a:r>
              <a:rPr lang="he-IL" sz="8800" dirty="0">
                <a:solidFill>
                  <a:schemeClr val="accent2"/>
                </a:solidFill>
                <a:cs typeface="+mn-cs"/>
              </a:rPr>
              <a:t>נל"א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862B066-A47C-5DDF-6C9A-6D648C98AD3A}"/>
              </a:ext>
            </a:extLst>
          </p:cNvPr>
          <p:cNvSpPr txBox="1"/>
          <p:nvPr/>
        </p:nvSpPr>
        <p:spPr>
          <a:xfrm>
            <a:off x="6468431" y="3009964"/>
            <a:ext cx="56680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800" dirty="0">
                <a:cs typeface="+mn-cs"/>
              </a:rPr>
              <a:t>הִתְחַבֵּ</a:t>
            </a:r>
            <a:r>
              <a:rPr lang="he-IL" sz="4800" b="1" dirty="0">
                <a:solidFill>
                  <a:schemeClr val="accent2"/>
                </a:solidFill>
                <a:cs typeface="+mn-cs"/>
              </a:rPr>
              <a:t>א</a:t>
            </a:r>
            <a:r>
              <a:rPr lang="he-IL" sz="4800" dirty="0">
                <a:cs typeface="+mn-cs"/>
              </a:rPr>
              <a:t>, 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מָצָ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א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תִי, לְרַפֵּ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א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 לְהִתְבַּטֵּ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א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 יַמְרִי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א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 יְרֵ</a:t>
            </a:r>
            <a:r>
              <a:rPr lang="he-IL" sz="48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א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ִ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ים, בָּרִי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א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 הִמָּצְ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א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וּת, קְרִי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אָ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</a:t>
            </a:r>
            <a:endParaRPr lang="he-IL" sz="4800" dirty="0">
              <a:cs typeface="+mn-cs"/>
            </a:endParaRPr>
          </a:p>
        </p:txBody>
      </p:sp>
      <p:sp>
        <p:nvSpPr>
          <p:cNvPr id="10" name="Google Shape;974;p35">
            <a:extLst>
              <a:ext uri="{FF2B5EF4-FFF2-40B4-BE49-F238E27FC236}">
                <a16:creationId xmlns:a16="http://schemas.microsoft.com/office/drawing/2014/main" id="{F4F60943-B40F-C0A9-A914-4404A19F2C8F}"/>
              </a:ext>
            </a:extLst>
          </p:cNvPr>
          <p:cNvSpPr/>
          <p:nvPr/>
        </p:nvSpPr>
        <p:spPr>
          <a:xfrm>
            <a:off x="6468431" y="2082153"/>
            <a:ext cx="5711874" cy="756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75;p35">
            <a:extLst>
              <a:ext uri="{FF2B5EF4-FFF2-40B4-BE49-F238E27FC236}">
                <a16:creationId xmlns:a16="http://schemas.microsoft.com/office/drawing/2014/main" id="{99A9289E-FA03-A487-8634-A62A074F0E2C}"/>
              </a:ext>
            </a:extLst>
          </p:cNvPr>
          <p:cNvSpPr txBox="1">
            <a:spLocks/>
          </p:cNvSpPr>
          <p:nvPr/>
        </p:nvSpPr>
        <p:spPr>
          <a:xfrm>
            <a:off x="6722269" y="2174253"/>
            <a:ext cx="54142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8176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3600" dirty="0">
                <a:solidFill>
                  <a:srgbClr val="FF0000"/>
                </a:solidFill>
                <a:latin typeface="arial" panose="020B0604020202020204" pitchFamily="34" charset="0"/>
              </a:rPr>
              <a:t>נ</a:t>
            </a:r>
            <a:r>
              <a:rPr lang="he-IL" sz="3600" dirty="0">
                <a:solidFill>
                  <a:srgbClr val="3B3E42"/>
                </a:solidFill>
                <a:latin typeface="arial" panose="020B0604020202020204" pitchFamily="34" charset="0"/>
              </a:rPr>
              <a:t>מצאת(נחה) </a:t>
            </a:r>
            <a:r>
              <a:rPr lang="he-IL" sz="3600" dirty="0">
                <a:solidFill>
                  <a:srgbClr val="FF0000"/>
                </a:solidFill>
                <a:latin typeface="arial" panose="020B0604020202020204" pitchFamily="34" charset="0"/>
              </a:rPr>
              <a:t>ל'</a:t>
            </a:r>
            <a:r>
              <a:rPr lang="he-IL" sz="3600" dirty="0">
                <a:solidFill>
                  <a:srgbClr val="3B3E42"/>
                </a:solidFill>
                <a:latin typeface="arial" panose="020B0604020202020204" pitchFamily="34" charset="0"/>
              </a:rPr>
              <a:t> הפועל </a:t>
            </a:r>
            <a:r>
              <a:rPr lang="he-IL" sz="3600" dirty="0">
                <a:solidFill>
                  <a:srgbClr val="FF0000"/>
                </a:solidFill>
                <a:latin typeface="arial" panose="020B0604020202020204" pitchFamily="34" charset="0"/>
              </a:rPr>
              <a:t>א'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12" name="תמונה 11" descr="תמונה שמכילה פרח, גרפיקה, עיגול, שושנה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E2D707A3-1741-9479-3F9D-982E31574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pic>
        <p:nvPicPr>
          <p:cNvPr id="13" name="Google Shape;256;p44">
            <a:extLst>
              <a:ext uri="{FF2B5EF4-FFF2-40B4-BE49-F238E27FC236}">
                <a16:creationId xmlns:a16="http://schemas.microsoft.com/office/drawing/2014/main" id="{EF7D2799-45F2-EF9E-3333-C29B3220C1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963" t="14633" r="4963" b="22346"/>
          <a:stretch/>
        </p:blipFill>
        <p:spPr>
          <a:xfrm>
            <a:off x="1318590" y="1871052"/>
            <a:ext cx="5403679" cy="491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92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2380B9A-D90D-DAB3-4E64-66055C3D91D1}"/>
              </a:ext>
            </a:extLst>
          </p:cNvPr>
          <p:cNvSpPr txBox="1"/>
          <p:nvPr/>
        </p:nvSpPr>
        <p:spPr>
          <a:xfrm>
            <a:off x="1516611" y="2967048"/>
            <a:ext cx="5403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he-IL" sz="3600" dirty="0"/>
          </a:p>
          <a:p>
            <a:pPr algn="ctr" rtl="1"/>
            <a:r>
              <a:rPr lang="he-IL" sz="3600" dirty="0" err="1"/>
              <a:t>גל"י</a:t>
            </a:r>
            <a:r>
              <a:rPr lang="he-IL" sz="3600" dirty="0"/>
              <a:t>/ה, </a:t>
            </a:r>
            <a:r>
              <a:rPr lang="he-IL" sz="3600" dirty="0" err="1"/>
              <a:t>בנ"י</a:t>
            </a:r>
            <a:r>
              <a:rPr lang="he-IL" sz="3600" dirty="0"/>
              <a:t>/ה, </a:t>
            </a:r>
            <a:r>
              <a:rPr lang="he-IL" sz="3600" dirty="0" err="1"/>
              <a:t>שג"י</a:t>
            </a:r>
            <a:r>
              <a:rPr lang="he-IL" sz="3600" dirty="0"/>
              <a:t>/ה, </a:t>
            </a:r>
            <a:r>
              <a:rPr lang="he-IL" sz="3600" dirty="0" err="1"/>
              <a:t>פר"י</a:t>
            </a:r>
            <a:r>
              <a:rPr lang="he-IL" sz="3600" dirty="0"/>
              <a:t>/ה, מח"י/ה (התנגד)</a:t>
            </a:r>
          </a:p>
          <a:p>
            <a:pPr algn="ctr" rtl="1"/>
            <a:endParaRPr lang="he-IL" sz="3600" dirty="0"/>
          </a:p>
        </p:txBody>
      </p:sp>
      <p:sp>
        <p:nvSpPr>
          <p:cNvPr id="3" name="Google Shape;254;p44">
            <a:extLst>
              <a:ext uri="{FF2B5EF4-FFF2-40B4-BE49-F238E27FC236}">
                <a16:creationId xmlns:a16="http://schemas.microsoft.com/office/drawing/2014/main" id="{8B3EE222-72A7-4DB5-9933-8FF9FEFC101F}"/>
              </a:ext>
            </a:extLst>
          </p:cNvPr>
          <p:cNvSpPr txBox="1">
            <a:spLocks/>
          </p:cNvSpPr>
          <p:nvPr/>
        </p:nvSpPr>
        <p:spPr>
          <a:xfrm>
            <a:off x="1054205" y="564765"/>
            <a:ext cx="10162045" cy="12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98" tIns="114998" rIns="114998" bIns="1149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rtl="1"/>
            <a:r>
              <a:rPr lang="he-IL" sz="8800" dirty="0">
                <a:cs typeface="+mn-cs"/>
              </a:rPr>
              <a:t>גזרת נל"י</a:t>
            </a:r>
          </a:p>
        </p:txBody>
      </p:sp>
      <p:pic>
        <p:nvPicPr>
          <p:cNvPr id="4" name="Google Shape;255;p44">
            <a:extLst>
              <a:ext uri="{FF2B5EF4-FFF2-40B4-BE49-F238E27FC236}">
                <a16:creationId xmlns:a16="http://schemas.microsoft.com/office/drawing/2014/main" id="{A2E5EDEE-0D5D-9262-311E-02DD5CC923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187" t="12303" r="10656" b="12303"/>
          <a:stretch/>
        </p:blipFill>
        <p:spPr>
          <a:xfrm>
            <a:off x="7217938" y="1164802"/>
            <a:ext cx="4397029" cy="58132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4;p35">
            <a:extLst>
              <a:ext uri="{FF2B5EF4-FFF2-40B4-BE49-F238E27FC236}">
                <a16:creationId xmlns:a16="http://schemas.microsoft.com/office/drawing/2014/main" id="{5B4D3564-8AEB-CE02-F08B-34F75721EB9E}"/>
              </a:ext>
            </a:extLst>
          </p:cNvPr>
          <p:cNvSpPr/>
          <p:nvPr/>
        </p:nvSpPr>
        <p:spPr>
          <a:xfrm>
            <a:off x="1506064" y="2199499"/>
            <a:ext cx="5711874" cy="756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75;p35">
            <a:extLst>
              <a:ext uri="{FF2B5EF4-FFF2-40B4-BE49-F238E27FC236}">
                <a16:creationId xmlns:a16="http://schemas.microsoft.com/office/drawing/2014/main" id="{F19AE08F-D567-AD3D-4F7D-D8A65E11ABAC}"/>
              </a:ext>
            </a:extLst>
          </p:cNvPr>
          <p:cNvSpPr txBox="1">
            <a:spLocks/>
          </p:cNvSpPr>
          <p:nvPr/>
        </p:nvSpPr>
        <p:spPr>
          <a:xfrm>
            <a:off x="1506064" y="2259477"/>
            <a:ext cx="54142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8176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3600" dirty="0">
                <a:solidFill>
                  <a:srgbClr val="3B3E42"/>
                </a:solidFill>
                <a:latin typeface="arial" panose="020B0604020202020204" pitchFamily="34" charset="0"/>
              </a:rPr>
              <a:t>מה משותף לכל השורשים?</a:t>
            </a:r>
            <a:endParaRPr lang="he-IL" sz="3600" dirty="0"/>
          </a:p>
        </p:txBody>
      </p:sp>
      <p:pic>
        <p:nvPicPr>
          <p:cNvPr id="11" name="תמונה 10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55BC9049-222F-E944-D9AA-E209EC7C4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4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4;p44">
            <a:extLst>
              <a:ext uri="{FF2B5EF4-FFF2-40B4-BE49-F238E27FC236}">
                <a16:creationId xmlns:a16="http://schemas.microsoft.com/office/drawing/2014/main" id="{8B3EE222-72A7-4DB5-9933-8FF9FEFC101F}"/>
              </a:ext>
            </a:extLst>
          </p:cNvPr>
          <p:cNvSpPr txBox="1">
            <a:spLocks/>
          </p:cNvSpPr>
          <p:nvPr/>
        </p:nvSpPr>
        <p:spPr>
          <a:xfrm>
            <a:off x="1054205" y="564765"/>
            <a:ext cx="10162045" cy="12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98" tIns="114998" rIns="114998" bIns="1149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rtl="1"/>
            <a:r>
              <a:rPr lang="he-IL" sz="8800" dirty="0">
                <a:cs typeface="+mn-cs"/>
              </a:rPr>
              <a:t>גזרת נל"י</a:t>
            </a:r>
          </a:p>
        </p:txBody>
      </p:sp>
      <p:pic>
        <p:nvPicPr>
          <p:cNvPr id="4" name="Google Shape;255;p44">
            <a:extLst>
              <a:ext uri="{FF2B5EF4-FFF2-40B4-BE49-F238E27FC236}">
                <a16:creationId xmlns:a16="http://schemas.microsoft.com/office/drawing/2014/main" id="{A2E5EDEE-0D5D-9262-311E-02DD5CC923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187" t="12303" r="10656" b="12303"/>
          <a:stretch/>
        </p:blipFill>
        <p:spPr>
          <a:xfrm>
            <a:off x="7217938" y="1184814"/>
            <a:ext cx="4397029" cy="58132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4;p35">
            <a:extLst>
              <a:ext uri="{FF2B5EF4-FFF2-40B4-BE49-F238E27FC236}">
                <a16:creationId xmlns:a16="http://schemas.microsoft.com/office/drawing/2014/main" id="{5B4D3564-8AEB-CE02-F08B-34F75721EB9E}"/>
              </a:ext>
            </a:extLst>
          </p:cNvPr>
          <p:cNvSpPr/>
          <p:nvPr/>
        </p:nvSpPr>
        <p:spPr>
          <a:xfrm>
            <a:off x="1506064" y="2199499"/>
            <a:ext cx="5711874" cy="756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75;p35">
            <a:extLst>
              <a:ext uri="{FF2B5EF4-FFF2-40B4-BE49-F238E27FC236}">
                <a16:creationId xmlns:a16="http://schemas.microsoft.com/office/drawing/2014/main" id="{F19AE08F-D567-AD3D-4F7D-D8A65E11ABAC}"/>
              </a:ext>
            </a:extLst>
          </p:cNvPr>
          <p:cNvSpPr txBox="1">
            <a:spLocks/>
          </p:cNvSpPr>
          <p:nvPr/>
        </p:nvSpPr>
        <p:spPr>
          <a:xfrm>
            <a:off x="1506064" y="2259477"/>
            <a:ext cx="54142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8176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3600" b="1" dirty="0"/>
              <a:t>ל</a:t>
            </a:r>
            <a:r>
              <a:rPr lang="he-IL" sz="3600" dirty="0"/>
              <a:t>' הפועל היא י/ה</a:t>
            </a:r>
          </a:p>
        </p:txBody>
      </p:sp>
      <p:pic>
        <p:nvPicPr>
          <p:cNvPr id="10" name="תמונה 9" descr="תמונה שמכילה פרח, גרפיקה, עיגול, שושנה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8F4FBFD6-747B-A154-6422-27C9DA82E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7276C1C-1ADA-D4E3-86AD-A1131EAED173}"/>
              </a:ext>
            </a:extLst>
          </p:cNvPr>
          <p:cNvSpPr txBox="1"/>
          <p:nvPr/>
        </p:nvSpPr>
        <p:spPr>
          <a:xfrm>
            <a:off x="1506064" y="2956399"/>
            <a:ext cx="5403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he-IL" sz="3600" dirty="0"/>
          </a:p>
          <a:p>
            <a:pPr algn="ctr" rtl="1"/>
            <a:r>
              <a:rPr lang="he-IL" sz="3600" dirty="0" err="1"/>
              <a:t>גל"</a:t>
            </a:r>
            <a:r>
              <a:rPr lang="he-IL" sz="3600" b="1" dirty="0" err="1"/>
              <a:t>י</a:t>
            </a:r>
            <a:r>
              <a:rPr lang="he-IL" sz="3600" b="1" dirty="0"/>
              <a:t>/ה</a:t>
            </a:r>
            <a:r>
              <a:rPr lang="he-IL" sz="3600" dirty="0"/>
              <a:t>, </a:t>
            </a:r>
            <a:r>
              <a:rPr lang="he-IL" sz="3600" dirty="0" err="1"/>
              <a:t>בנ"</a:t>
            </a:r>
            <a:r>
              <a:rPr lang="he-IL" sz="3600" b="1" dirty="0" err="1"/>
              <a:t>י</a:t>
            </a:r>
            <a:r>
              <a:rPr lang="he-IL" sz="3600" b="1" dirty="0"/>
              <a:t>/ה</a:t>
            </a:r>
            <a:r>
              <a:rPr lang="he-IL" sz="3600" dirty="0"/>
              <a:t>, </a:t>
            </a:r>
            <a:r>
              <a:rPr lang="he-IL" sz="3600" dirty="0" err="1"/>
              <a:t>שג"</a:t>
            </a:r>
            <a:r>
              <a:rPr lang="he-IL" sz="3600" b="1" dirty="0" err="1"/>
              <a:t>י</a:t>
            </a:r>
            <a:r>
              <a:rPr lang="he-IL" sz="3600" b="1" dirty="0"/>
              <a:t>/ה, </a:t>
            </a:r>
            <a:r>
              <a:rPr lang="he-IL" sz="3600" dirty="0" err="1"/>
              <a:t>פר"</a:t>
            </a:r>
            <a:r>
              <a:rPr lang="he-IL" sz="3600" b="1" dirty="0" err="1"/>
              <a:t>י</a:t>
            </a:r>
            <a:r>
              <a:rPr lang="he-IL" sz="3600" b="1" dirty="0"/>
              <a:t>/ה</a:t>
            </a:r>
            <a:r>
              <a:rPr lang="he-IL" sz="3600" dirty="0"/>
              <a:t>, מח"</a:t>
            </a:r>
            <a:r>
              <a:rPr lang="he-IL" sz="3600" b="1" dirty="0"/>
              <a:t>י/ה </a:t>
            </a:r>
            <a:r>
              <a:rPr lang="he-IL" sz="3600" dirty="0"/>
              <a:t>(התנגד)</a:t>
            </a:r>
          </a:p>
          <a:p>
            <a:pPr algn="ctr" rtl="1"/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993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4;p44">
            <a:extLst>
              <a:ext uri="{FF2B5EF4-FFF2-40B4-BE49-F238E27FC236}">
                <a16:creationId xmlns:a16="http://schemas.microsoft.com/office/drawing/2014/main" id="{2FD647B9-30EB-AE78-5370-77DAB21C1EF6}"/>
              </a:ext>
            </a:extLst>
          </p:cNvPr>
          <p:cNvSpPr txBox="1">
            <a:spLocks/>
          </p:cNvSpPr>
          <p:nvPr/>
        </p:nvSpPr>
        <p:spPr>
          <a:xfrm>
            <a:off x="1054205" y="564765"/>
            <a:ext cx="10162045" cy="12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98" tIns="114998" rIns="114998" bIns="1149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nrope"/>
              <a:buNone/>
              <a:defRPr sz="4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rtl="1"/>
            <a:r>
              <a:rPr lang="he-IL" sz="8800" dirty="0">
                <a:cs typeface="+mn-cs"/>
              </a:rPr>
              <a:t>גזרת </a:t>
            </a:r>
            <a:r>
              <a:rPr lang="he-IL" sz="8800" dirty="0">
                <a:solidFill>
                  <a:schemeClr val="accent2"/>
                </a:solidFill>
                <a:cs typeface="+mn-cs"/>
              </a:rPr>
              <a:t>נל"י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AA4A8BB-C54B-9932-920A-1BCC59F8C998}"/>
              </a:ext>
            </a:extLst>
          </p:cNvPr>
          <p:cNvSpPr txBox="1"/>
          <p:nvPr/>
        </p:nvSpPr>
        <p:spPr>
          <a:xfrm>
            <a:off x="2053481" y="2912269"/>
            <a:ext cx="54036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פִּנָּ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ה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 מַרְשֶׁ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ה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 הֻטְעָ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ה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 נִשְׁ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הֶ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ה, הִתְגַּלָּ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ה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 מְגַלִּ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י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ם, נַעֲשֵׂ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י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ת, בַּכְ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יָ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ן, מִצְפֶּ</a:t>
            </a:r>
            <a:r>
              <a:rPr lang="he-IL" sz="48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ה</a:t>
            </a:r>
            <a:r>
              <a:rPr lang="he-IL" sz="4800" i="0" dirty="0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, </a:t>
            </a:r>
            <a:r>
              <a:rPr lang="he-IL" sz="4800" i="0" dirty="0" err="1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נִקָּ</a:t>
            </a:r>
            <a:r>
              <a:rPr lang="he-IL" sz="4800" b="1" i="0" dirty="0" err="1">
                <a:solidFill>
                  <a:schemeClr val="accent2"/>
                </a:solidFill>
                <a:effectLst/>
                <a:latin typeface="Alef" panose="00000500000000000000" pitchFamily="2" charset="-79"/>
                <a:cs typeface="+mn-cs"/>
              </a:rPr>
              <a:t>י</a:t>
            </a:r>
            <a:r>
              <a:rPr lang="he-IL" sz="4800" i="0" dirty="0" err="1">
                <a:solidFill>
                  <a:srgbClr val="222222"/>
                </a:solidFill>
                <a:effectLst/>
                <a:latin typeface="Alef" panose="00000500000000000000" pitchFamily="2" charset="-79"/>
                <a:cs typeface="+mn-cs"/>
              </a:rPr>
              <a:t>וֹן</a:t>
            </a:r>
            <a:endParaRPr lang="he-IL" sz="4800" dirty="0">
              <a:cs typeface="+mn-cs"/>
            </a:endParaRPr>
          </a:p>
        </p:txBody>
      </p:sp>
      <p:sp>
        <p:nvSpPr>
          <p:cNvPr id="6" name="Google Shape;974;p35">
            <a:extLst>
              <a:ext uri="{FF2B5EF4-FFF2-40B4-BE49-F238E27FC236}">
                <a16:creationId xmlns:a16="http://schemas.microsoft.com/office/drawing/2014/main" id="{F5C0480F-AAB4-0CFC-9141-9044E8913F44}"/>
              </a:ext>
            </a:extLst>
          </p:cNvPr>
          <p:cNvSpPr/>
          <p:nvPr/>
        </p:nvSpPr>
        <p:spPr>
          <a:xfrm>
            <a:off x="1743217" y="2155148"/>
            <a:ext cx="5809135" cy="756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975;p35">
            <a:extLst>
              <a:ext uri="{FF2B5EF4-FFF2-40B4-BE49-F238E27FC236}">
                <a16:creationId xmlns:a16="http://schemas.microsoft.com/office/drawing/2014/main" id="{93B62BAE-4C0B-BF09-8628-C4FF73DF782C}"/>
              </a:ext>
            </a:extLst>
          </p:cNvPr>
          <p:cNvSpPr txBox="1">
            <a:spLocks/>
          </p:cNvSpPr>
          <p:nvPr/>
        </p:nvSpPr>
        <p:spPr>
          <a:xfrm>
            <a:off x="1940671" y="2247248"/>
            <a:ext cx="54142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8176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nrope"/>
              <a:buNone/>
              <a:defRPr sz="6541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ctr" rtl="1"/>
            <a:r>
              <a:rPr lang="he-IL" sz="3600" dirty="0">
                <a:solidFill>
                  <a:srgbClr val="FF0000"/>
                </a:solidFill>
                <a:latin typeface="arial" panose="020B0604020202020204" pitchFamily="34" charset="0"/>
              </a:rPr>
              <a:t>נ</a:t>
            </a:r>
            <a:r>
              <a:rPr lang="he-IL" sz="3600" dirty="0">
                <a:solidFill>
                  <a:srgbClr val="3B3E42"/>
                </a:solidFill>
                <a:latin typeface="arial" panose="020B0604020202020204" pitchFamily="34" charset="0"/>
              </a:rPr>
              <a:t>מצאת(נחה) </a:t>
            </a:r>
            <a:r>
              <a:rPr lang="he-IL" sz="3600" dirty="0">
                <a:solidFill>
                  <a:srgbClr val="FF0000"/>
                </a:solidFill>
                <a:latin typeface="arial" panose="020B0604020202020204" pitchFamily="34" charset="0"/>
              </a:rPr>
              <a:t>ל'</a:t>
            </a:r>
            <a:r>
              <a:rPr lang="he-IL" sz="3600" dirty="0">
                <a:solidFill>
                  <a:srgbClr val="3B3E42"/>
                </a:solidFill>
                <a:latin typeface="arial" panose="020B0604020202020204" pitchFamily="34" charset="0"/>
              </a:rPr>
              <a:t> הפועל </a:t>
            </a:r>
            <a:r>
              <a:rPr lang="he-IL" sz="3600" dirty="0">
                <a:solidFill>
                  <a:srgbClr val="FF0000"/>
                </a:solidFill>
                <a:latin typeface="arial" panose="020B0604020202020204" pitchFamily="34" charset="0"/>
              </a:rPr>
              <a:t>י/ה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DE3C637-1B98-DB5F-6006-DC87D693CAB8}"/>
              </a:ext>
            </a:extLst>
          </p:cNvPr>
          <p:cNvSpPr txBox="1"/>
          <p:nvPr/>
        </p:nvSpPr>
        <p:spPr>
          <a:xfrm>
            <a:off x="1424041" y="6070865"/>
            <a:ext cx="6033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בחלק מהצורות מופיעה י' ובחלקן ה'</a:t>
            </a:r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23E6658F-C49C-20F5-6285-4E6858FDF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42155"/>
              </p:ext>
            </p:extLst>
          </p:nvPr>
        </p:nvGraphicFramePr>
        <p:xfrm>
          <a:off x="9416452" y="5800852"/>
          <a:ext cx="2988092" cy="1154367"/>
        </p:xfrm>
        <a:graphic>
          <a:graphicData uri="http://schemas.openxmlformats.org/drawingml/2006/table">
            <a:tbl>
              <a:tblPr>
                <a:tableStyleId>{DC70C0C3-59BF-4410-9614-E4B92D50E0FA}</a:tableStyleId>
              </a:tblPr>
              <a:tblGrid>
                <a:gridCol w="2988092">
                  <a:extLst>
                    <a:ext uri="{9D8B030D-6E8A-4147-A177-3AD203B41FA5}">
                      <a16:colId xmlns:a16="http://schemas.microsoft.com/office/drawing/2014/main" val="3146865145"/>
                    </a:ext>
                  </a:extLst>
                </a:gridCol>
              </a:tblGrid>
              <a:tr h="6752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400" dirty="0">
                          <a:effectLst/>
                        </a:rPr>
                        <a:t>שם הפועל בגזרת נל״י/ה מסתיים ב </a:t>
                      </a:r>
                      <a:r>
                        <a:rPr lang="en-US" sz="2400" dirty="0">
                          <a:effectLst/>
                        </a:rPr>
                        <a:t>x</a:t>
                      </a:r>
                      <a:r>
                        <a:rPr lang="he-IL" sz="2400" dirty="0" err="1">
                          <a:effectLst/>
                        </a:rPr>
                        <a:t>וֹת</a:t>
                      </a:r>
                      <a:r>
                        <a:rPr lang="he-IL" sz="2400" dirty="0">
                          <a:effectLst/>
                        </a:rPr>
                        <a:t>: לקנוֹת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60308938"/>
                  </a:ext>
                </a:extLst>
              </a:tr>
            </a:tbl>
          </a:graphicData>
        </a:graphic>
      </p:graphicFrame>
      <p:pic>
        <p:nvPicPr>
          <p:cNvPr id="10" name="תמונה 9" descr="תמונה שמכילה פרח, גרפיקה, עיגול, שושנה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8322035D-A264-DCB9-2687-2AF78C464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pic>
        <p:nvPicPr>
          <p:cNvPr id="11" name="Google Shape;255;p44">
            <a:extLst>
              <a:ext uri="{FF2B5EF4-FFF2-40B4-BE49-F238E27FC236}">
                <a16:creationId xmlns:a16="http://schemas.microsoft.com/office/drawing/2014/main" id="{0B6A7857-3595-1D5A-E3EA-650D8D3156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187" t="12303" r="10656" b="12303"/>
          <a:stretch/>
        </p:blipFill>
        <p:spPr>
          <a:xfrm>
            <a:off x="7217938" y="1184814"/>
            <a:ext cx="4397029" cy="5813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1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54;p44">
            <a:extLst>
              <a:ext uri="{FF2B5EF4-FFF2-40B4-BE49-F238E27FC236}">
                <a16:creationId xmlns:a16="http://schemas.microsoft.com/office/drawing/2014/main" id="{33A07E75-0C9C-1122-6F50-489011E8D1F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54205" y="564765"/>
            <a:ext cx="10162045" cy="1200075"/>
          </a:xfrm>
          <a:prstGeom prst="rect">
            <a:avLst/>
          </a:prstGeom>
        </p:spPr>
        <p:txBody>
          <a:bodyPr spcFirstLastPara="1" wrap="square" lIns="114998" tIns="114998" rIns="114998" bIns="114998" anchor="t" anchorCtr="0">
            <a:noAutofit/>
          </a:bodyPr>
          <a:lstStyle/>
          <a:p>
            <a:pPr algn="ctr" rtl="1"/>
            <a:r>
              <a:rPr lang="he-IL" sz="8800" dirty="0">
                <a:cs typeface="+mn-cs"/>
              </a:rPr>
              <a:t>תרגול נל"י נל"א</a:t>
            </a:r>
            <a:endParaRPr sz="8800" dirty="0">
              <a:cs typeface="+mn-cs"/>
            </a:endParaRPr>
          </a:p>
        </p:txBody>
      </p:sp>
      <p:pic>
        <p:nvPicPr>
          <p:cNvPr id="16" name="Google Shape;255;p44">
            <a:extLst>
              <a:ext uri="{FF2B5EF4-FFF2-40B4-BE49-F238E27FC236}">
                <a16:creationId xmlns:a16="http://schemas.microsoft.com/office/drawing/2014/main" id="{69B41603-0DDE-3D85-3511-B4F487A9D3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187" t="12303" r="10656" b="12303"/>
          <a:stretch/>
        </p:blipFill>
        <p:spPr>
          <a:xfrm>
            <a:off x="7217938" y="1164802"/>
            <a:ext cx="4397029" cy="581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56;p44">
            <a:extLst>
              <a:ext uri="{FF2B5EF4-FFF2-40B4-BE49-F238E27FC236}">
                <a16:creationId xmlns:a16="http://schemas.microsoft.com/office/drawing/2014/main" id="{5F3B9ADC-095F-B67D-5285-9202EB83FF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963" t="14633" r="4963" b="22346"/>
          <a:stretch/>
        </p:blipFill>
        <p:spPr>
          <a:xfrm>
            <a:off x="1318590" y="1871052"/>
            <a:ext cx="5403679" cy="491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תמונה 18" descr="תמונה שמכילה פרח, גרפיקה, עיגול, שושנה&#10;&#10;התיאור נוצר באופן אוטומטי">
            <a:hlinkClick r:id="rId5"/>
            <a:extLst>
              <a:ext uri="{FF2B5EF4-FFF2-40B4-BE49-F238E27FC236}">
                <a16:creationId xmlns:a16="http://schemas.microsoft.com/office/drawing/2014/main" id="{934A043A-6A5A-BC8E-03DA-CEE3A8A95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פרח, גרפיקה, עיגול, שושנה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CA23ABE1-BDA4-24B3-254C-FF97E4104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" y="458553"/>
            <a:ext cx="1200075" cy="120007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2365A13-5060-4EC2-B425-35DB5F90E43F}"/>
              </a:ext>
            </a:extLst>
          </p:cNvPr>
          <p:cNvSpPr txBox="1"/>
          <p:nvPr/>
        </p:nvSpPr>
        <p:spPr>
          <a:xfrm>
            <a:off x="4411579" y="1796527"/>
            <a:ext cx="82777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המחקרים </a:t>
            </a:r>
            <a:r>
              <a:rPr lang="he-IL" sz="4000" b="1" i="0" dirty="0">
                <a:solidFill>
                  <a:schemeClr val="tx1"/>
                </a:solidFill>
                <a:effectLst/>
                <a:latin typeface="Alef" panose="00000500000000000000" pitchFamily="2" charset="-79"/>
                <a:cs typeface="+mn-cs"/>
              </a:rPr>
              <a:t>מָצְאוּ</a:t>
            </a:r>
            <a:r>
              <a:rPr lang="he-IL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 גופרית במים.</a:t>
            </a:r>
            <a:endParaRPr lang="he-IL" sz="4000" dirty="0">
              <a:solidFill>
                <a:schemeClr val="bg2">
                  <a:lumMod val="50000"/>
                </a:schemeClr>
              </a:solidFill>
              <a:cs typeface="+mn-cs"/>
            </a:endParaRPr>
          </a:p>
          <a:p>
            <a:pPr algn="r" rtl="1"/>
            <a:r>
              <a:rPr lang="he-IL" sz="400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הנערה</a:t>
            </a:r>
            <a:r>
              <a:rPr lang="he-IL" sz="4000" b="1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 </a:t>
            </a:r>
            <a:r>
              <a:rPr lang="he-IL" sz="4000" b="1" i="0" dirty="0">
                <a:solidFill>
                  <a:schemeClr val="tx1"/>
                </a:solidFill>
                <a:effectLst/>
                <a:latin typeface="Alef" panose="00000500000000000000" pitchFamily="2" charset="-79"/>
                <a:cs typeface="+mn-cs"/>
              </a:rPr>
              <a:t>שָׁבְתָה</a:t>
            </a:r>
            <a:r>
              <a:rPr lang="he-IL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 את לבי.</a:t>
            </a:r>
          </a:p>
          <a:p>
            <a:pPr algn="r" rtl="1"/>
            <a:r>
              <a:rPr lang="he-IL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הפועלת </a:t>
            </a:r>
            <a:r>
              <a:rPr lang="he-IL" sz="4000" b="1" i="0" dirty="0">
                <a:solidFill>
                  <a:schemeClr val="tx1"/>
                </a:solidFill>
                <a:effectLst/>
                <a:latin typeface="Alef" panose="00000500000000000000" pitchFamily="2" charset="-79"/>
                <a:cs typeface="+mn-cs"/>
              </a:rPr>
              <a:t>שָׁבְתָה</a:t>
            </a:r>
            <a:r>
              <a:rPr lang="he-IL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 בשל תנאי העסקתה.</a:t>
            </a:r>
          </a:p>
          <a:p>
            <a:pPr algn="r" rtl="1"/>
            <a:r>
              <a:rPr lang="he-IL" sz="400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עליך</a:t>
            </a:r>
            <a:r>
              <a:rPr lang="he-IL" sz="4000" b="1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 </a:t>
            </a:r>
            <a:r>
              <a:rPr lang="he-IL" sz="4000" b="1" i="0" dirty="0">
                <a:solidFill>
                  <a:schemeClr val="tx1"/>
                </a:solidFill>
                <a:effectLst/>
                <a:latin typeface="Alef" panose="00000500000000000000" pitchFamily="2" charset="-79"/>
                <a:cs typeface="+mn-cs"/>
              </a:rPr>
              <a:t>לְהִתְבַּטֵּא</a:t>
            </a:r>
            <a:r>
              <a:rPr lang="he-IL" sz="4000" b="1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 </a:t>
            </a:r>
            <a:r>
              <a:rPr lang="he-IL" sz="400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בכבוד.</a:t>
            </a:r>
            <a:endParaRPr lang="he-IL" sz="4000" dirty="0">
              <a:solidFill>
                <a:schemeClr val="bg2">
                  <a:lumMod val="50000"/>
                </a:schemeClr>
              </a:solidFill>
              <a:latin typeface="Alef" panose="00000500000000000000" pitchFamily="2" charset="-79"/>
              <a:cs typeface="+mn-cs"/>
            </a:endParaRPr>
          </a:p>
          <a:p>
            <a:pPr algn="r" rtl="1"/>
            <a:r>
              <a:rPr lang="he-IL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מדוע אתם </a:t>
            </a:r>
            <a:r>
              <a:rPr lang="he-IL" sz="4000" b="1" i="0" dirty="0">
                <a:solidFill>
                  <a:schemeClr val="tx1"/>
                </a:solidFill>
                <a:effectLst/>
                <a:latin typeface="Alef" panose="00000500000000000000" pitchFamily="2" charset="-79"/>
                <a:cs typeface="+mn-cs"/>
              </a:rPr>
              <a:t>מַרְשִׁים</a:t>
            </a:r>
            <a:r>
              <a:rPr lang="he-IL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 לעצמכם להתנהג כך?</a:t>
            </a:r>
            <a:endParaRPr lang="he-IL" sz="4000" dirty="0">
              <a:solidFill>
                <a:schemeClr val="bg2">
                  <a:lumMod val="50000"/>
                </a:schemeClr>
              </a:solidFill>
              <a:latin typeface="Alef" panose="00000500000000000000" pitchFamily="2" charset="-79"/>
              <a:cs typeface="+mn-cs"/>
            </a:endParaRPr>
          </a:p>
          <a:p>
            <a:pPr algn="r" rtl="1"/>
            <a:r>
              <a:rPr lang="he-IL" sz="4000" b="1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הנער </a:t>
            </a:r>
            <a:r>
              <a:rPr lang="he-IL" sz="4000" b="1" i="0" dirty="0">
                <a:solidFill>
                  <a:schemeClr val="tx1"/>
                </a:solidFill>
                <a:effectLst/>
                <a:latin typeface="Alef" panose="00000500000000000000" pitchFamily="2" charset="-79"/>
                <a:cs typeface="+mn-cs"/>
              </a:rPr>
              <a:t>מַרְשִׁים</a:t>
            </a:r>
            <a:r>
              <a:rPr lang="he-IL" sz="4000" b="1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 </a:t>
            </a:r>
            <a:r>
              <a:rPr lang="he-IL" sz="4000" b="0" i="0" dirty="0">
                <a:solidFill>
                  <a:schemeClr val="bg2">
                    <a:lumMod val="50000"/>
                  </a:schemeClr>
                </a:solidFill>
                <a:effectLst/>
                <a:latin typeface="Alef" panose="00000500000000000000" pitchFamily="2" charset="-79"/>
                <a:cs typeface="+mn-cs"/>
              </a:rPr>
              <a:t>את הסובבים אותו.</a:t>
            </a:r>
          </a:p>
        </p:txBody>
      </p:sp>
      <p:sp>
        <p:nvSpPr>
          <p:cNvPr id="9" name="Google Shape;254;p44">
            <a:extLst>
              <a:ext uri="{FF2B5EF4-FFF2-40B4-BE49-F238E27FC236}">
                <a16:creationId xmlns:a16="http://schemas.microsoft.com/office/drawing/2014/main" id="{CF2AECD9-4B90-B813-2683-AAAAEC857238}"/>
              </a:ext>
            </a:extLst>
          </p:cNvPr>
          <p:cNvSpPr txBox="1">
            <a:spLocks/>
          </p:cNvSpPr>
          <p:nvPr/>
        </p:nvSpPr>
        <p:spPr>
          <a:xfrm>
            <a:off x="1054205" y="564765"/>
            <a:ext cx="10162045" cy="12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98" tIns="114998" rIns="114998" bIns="1149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nrope"/>
              <a:buNone/>
              <a:defRPr sz="7547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rtl="1"/>
            <a:r>
              <a:rPr lang="he-IL" sz="6000" dirty="0">
                <a:cs typeface="+mn-cs"/>
              </a:rPr>
              <a:t>מצאו את השורש ואת הבניין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62E0042-2A02-EBB8-B2A5-B2E9CF408B2C}"/>
              </a:ext>
            </a:extLst>
          </p:cNvPr>
          <p:cNvSpPr txBox="1"/>
          <p:nvPr/>
        </p:nvSpPr>
        <p:spPr>
          <a:xfrm>
            <a:off x="4106778" y="1887004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מצ"א</a:t>
            </a:r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פעל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C4CFEF0-4C66-400C-2DA8-7EFA61B45F8A}"/>
              </a:ext>
            </a:extLst>
          </p:cNvPr>
          <p:cNvSpPr txBox="1"/>
          <p:nvPr/>
        </p:nvSpPr>
        <p:spPr>
          <a:xfrm>
            <a:off x="4106778" y="2471779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שב"י/ה, פעל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E8CC9AC-C7A4-2C3B-3707-256C43B499E2}"/>
              </a:ext>
            </a:extLst>
          </p:cNvPr>
          <p:cNvSpPr txBox="1"/>
          <p:nvPr/>
        </p:nvSpPr>
        <p:spPr>
          <a:xfrm>
            <a:off x="2967787" y="3104578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שב"ת</a:t>
            </a:r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פעל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33EABCE-4158-F3AE-5B0A-E7F761ECD4FB}"/>
              </a:ext>
            </a:extLst>
          </p:cNvPr>
          <p:cNvSpPr txBox="1"/>
          <p:nvPr/>
        </p:nvSpPr>
        <p:spPr>
          <a:xfrm>
            <a:off x="2967787" y="3719331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בט"א</a:t>
            </a:r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התפעל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AC43FCB-1628-3911-4C40-D22FA9180A33}"/>
              </a:ext>
            </a:extLst>
          </p:cNvPr>
          <p:cNvSpPr txBox="1"/>
          <p:nvPr/>
        </p:nvSpPr>
        <p:spPr>
          <a:xfrm>
            <a:off x="2133600" y="4290080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רש"י/ה, הפעיל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BD4E3AA-644B-9B0E-5122-0C4CCFE878F2}"/>
              </a:ext>
            </a:extLst>
          </p:cNvPr>
          <p:cNvSpPr txBox="1"/>
          <p:nvPr/>
        </p:nvSpPr>
        <p:spPr>
          <a:xfrm>
            <a:off x="2133600" y="4890699"/>
            <a:ext cx="25467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רש"ם</a:t>
            </a:r>
            <a:r>
              <a:rPr lang="he-I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הפעיל</a:t>
            </a:r>
          </a:p>
        </p:txBody>
      </p:sp>
    </p:spTree>
    <p:extLst>
      <p:ext uri="{BB962C8B-B14F-4D97-AF65-F5344CB8AC3E}">
        <p14:creationId xmlns:p14="http://schemas.microsoft.com/office/powerpoint/2010/main" val="30763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EN GBL: The Noun - Spanish Class by Slidesgo">
  <a:themeElements>
    <a:clrScheme name="Simple Light">
      <a:dk1>
        <a:srgbClr val="191919"/>
      </a:dk1>
      <a:lt1>
        <a:srgbClr val="FFFFFF"/>
      </a:lt1>
      <a:dk2>
        <a:srgbClr val="00CA67"/>
      </a:dk2>
      <a:lt2>
        <a:srgbClr val="F9CE37"/>
      </a:lt2>
      <a:accent1>
        <a:srgbClr val="50AFF3"/>
      </a:accent1>
      <a:accent2>
        <a:srgbClr val="FB4134"/>
      </a:accent2>
      <a:accent3>
        <a:srgbClr val="FBAFAF"/>
      </a:accent3>
      <a:accent4>
        <a:srgbClr val="FF9E21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594</Words>
  <Application>Microsoft Office PowerPoint</Application>
  <PresentationFormat>מותאם אישית</PresentationFormat>
  <Paragraphs>129</Paragraphs>
  <Slides>15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Calibri</vt:lpstr>
      <vt:lpstr>Manrope</vt:lpstr>
      <vt:lpstr>Alef</vt:lpstr>
      <vt:lpstr>Noto Sans</vt:lpstr>
      <vt:lpstr>Arial</vt:lpstr>
      <vt:lpstr>Arial</vt:lpstr>
      <vt:lpstr>EN GBL: The Noun - Spanish Class by Slidesgo</vt:lpstr>
      <vt:lpstr>נל"י  נל"א</vt:lpstr>
      <vt:lpstr>גזרת  נל"א</vt:lpstr>
      <vt:lpstr>גזרת  נל"א</vt:lpstr>
      <vt:lpstr>מצגת של PowerPoint‏</vt:lpstr>
      <vt:lpstr>מצגת של PowerPoint‏</vt:lpstr>
      <vt:lpstr>מצגת של PowerPoint‏</vt:lpstr>
      <vt:lpstr>מצגת של PowerPoint‏</vt:lpstr>
      <vt:lpstr>תרגול נל"י נל"א</vt:lpstr>
      <vt:lpstr>מצגת של PowerPoint‏</vt:lpstr>
      <vt:lpstr>מצגת של PowerPoint‏</vt:lpstr>
      <vt:lpstr>מוקשים בגזרת נל"א</vt:lpstr>
      <vt:lpstr>מוקשים בגזרת נל"י/ה</vt:lpstr>
      <vt:lpstr>מוקשים בגזרת נל"י/ה</vt:lpstr>
      <vt:lpstr>מצגת של PowerPoint‏</vt:lpstr>
      <vt:lpstr>בהצלחה לכולם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נל"י  נל"א</dc:title>
  <dc:creator>User</dc:creator>
  <cp:lastModifiedBy>מירב שראל</cp:lastModifiedBy>
  <cp:revision>9</cp:revision>
  <dcterms:modified xsi:type="dcterms:W3CDTF">2023-12-16T21:54:30Z</dcterms:modified>
</cp:coreProperties>
</file>