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1" r:id="rId5"/>
    <p:sldId id="262" r:id="rId6"/>
    <p:sldId id="263" r:id="rId7"/>
    <p:sldId id="266" r:id="rId8"/>
    <p:sldId id="260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995686"/>
            <a:ext cx="183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he-IL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המצטרפות לשם המספר  מיקוד תשפ"א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9824" y="1164689"/>
            <a:ext cx="393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he-IL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אותיות וכל"ב</a:t>
            </a:r>
            <a:endParaRPr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9" name="תמונה 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4074AA6-0E12-4BAD-9E7C-ABDBA3024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" y="451596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altLang="ko-KR" dirty="0"/>
              <a:t>כלל מספר 1</a:t>
            </a:r>
            <a:endParaRPr lang="ko-KR" altLang="en-US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69985A0F-3033-4327-8609-917A40483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אותיות </a:t>
            </a:r>
            <a:r>
              <a:rPr lang="he-IL" sz="3200" b="1" dirty="0">
                <a:solidFill>
                  <a:srgbClr val="FF0000"/>
                </a:solidFill>
              </a:rPr>
              <a:t>וכלב</a:t>
            </a:r>
            <a:r>
              <a:rPr lang="he-IL" dirty="0"/>
              <a:t> המצטרפות למילה מנוקדות בדרך כלל בשווא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1759F77C-14B5-4CE4-A4C2-6D3C516B9972}"/>
              </a:ext>
            </a:extLst>
          </p:cNvPr>
          <p:cNvSpPr txBox="1"/>
          <p:nvPr/>
        </p:nvSpPr>
        <p:spPr>
          <a:xfrm>
            <a:off x="2231740" y="1853411"/>
            <a:ext cx="6408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משרד הבריאות מאשר  </a:t>
            </a:r>
            <a:r>
              <a:rPr lang="he-IL" sz="3600" dirty="0"/>
              <a:t>לְתִשְׁעָה</a:t>
            </a:r>
            <a:r>
              <a:rPr lang="he-IL" dirty="0"/>
              <a:t> תלמידים להיפגש בשטח פתוח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559782D-0B78-43FB-BF74-1B386B10916D}"/>
              </a:ext>
            </a:extLst>
          </p:cNvPr>
          <p:cNvSpPr txBox="1"/>
          <p:nvPr/>
        </p:nvSpPr>
        <p:spPr>
          <a:xfrm>
            <a:off x="2231740" y="1853410"/>
            <a:ext cx="6408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משרד הבריאות מאשר  </a:t>
            </a:r>
            <a:r>
              <a:rPr lang="he-IL" sz="3600" b="1" dirty="0">
                <a:solidFill>
                  <a:srgbClr val="FF0000"/>
                </a:solidFill>
              </a:rPr>
              <a:t>לְ</a:t>
            </a:r>
            <a:r>
              <a:rPr lang="he-IL" sz="3600" dirty="0"/>
              <a:t>תִשְׁעָה</a:t>
            </a:r>
            <a:r>
              <a:rPr lang="he-IL" dirty="0"/>
              <a:t> תלמידים להיפגש בשטח פתוח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2A9B84C-23C8-4C03-9A68-537FD3137852}"/>
              </a:ext>
            </a:extLst>
          </p:cNvPr>
          <p:cNvSpPr txBox="1"/>
          <p:nvPr/>
        </p:nvSpPr>
        <p:spPr>
          <a:xfrm>
            <a:off x="2339752" y="2931790"/>
            <a:ext cx="6300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שְׁלוֹשִׁים וְאֶחָד </a:t>
            </a:r>
            <a:r>
              <a:rPr lang="he-IL" dirty="0"/>
              <a:t>מחשבים חולקו לתלמידי הכיתה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256EA6C-B365-4A7A-8826-CE6F4A554179}"/>
              </a:ext>
            </a:extLst>
          </p:cNvPr>
          <p:cNvSpPr txBox="1"/>
          <p:nvPr/>
        </p:nvSpPr>
        <p:spPr>
          <a:xfrm>
            <a:off x="2339752" y="2931790"/>
            <a:ext cx="6300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/>
              <a:t>שְׁלוֹשִׁים </a:t>
            </a:r>
            <a:r>
              <a:rPr lang="he-IL" sz="3600" b="1" dirty="0">
                <a:solidFill>
                  <a:srgbClr val="FF0000"/>
                </a:solidFill>
              </a:rPr>
              <a:t>וְ</a:t>
            </a:r>
            <a:r>
              <a:rPr lang="he-IL" sz="3600" dirty="0"/>
              <a:t>אֶחָד </a:t>
            </a:r>
            <a:r>
              <a:rPr lang="he-IL" dirty="0"/>
              <a:t>מחשבים חולקו לתלמידי הכיתה</a:t>
            </a:r>
          </a:p>
        </p:txBody>
      </p:sp>
      <p:pic>
        <p:nvPicPr>
          <p:cNvPr id="15" name="תמונה 1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3F380074-8C59-47D8-9299-8D2EEA0EC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altLang="ko-KR" dirty="0"/>
              <a:t>כלל מספר 2</a:t>
            </a:r>
            <a:endParaRPr lang="ko-KR" altLang="en-US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69985A0F-3033-4327-8609-917A4048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452" y="771551"/>
            <a:ext cx="6912768" cy="1728191"/>
          </a:xfrm>
        </p:spPr>
        <p:txBody>
          <a:bodyPr/>
          <a:lstStyle/>
          <a:p>
            <a:pPr algn="r" rtl="1"/>
            <a:r>
              <a:rPr lang="he-IL" dirty="0"/>
              <a:t>אותיות </a:t>
            </a:r>
            <a:r>
              <a:rPr lang="he-IL" sz="3200" b="1" dirty="0">
                <a:solidFill>
                  <a:srgbClr val="FF0000"/>
                </a:solidFill>
              </a:rPr>
              <a:t>וכלב</a:t>
            </a:r>
            <a:r>
              <a:rPr lang="he-IL" dirty="0"/>
              <a:t> המצטרפות למילה </a:t>
            </a:r>
            <a:r>
              <a:rPr lang="he-IL" b="1" dirty="0"/>
              <a:t>שמתחילה בשווא </a:t>
            </a:r>
            <a:r>
              <a:rPr lang="he-IL" dirty="0"/>
              <a:t>ישנו את הניקוד, מפני שלעולם לא יהיו שני </a:t>
            </a:r>
            <a:r>
              <a:rPr lang="he-IL" dirty="0" err="1"/>
              <a:t>שוואים</a:t>
            </a:r>
            <a:r>
              <a:rPr lang="he-IL" dirty="0"/>
              <a:t> רצופים בתחילת המילה.</a:t>
            </a:r>
          </a:p>
          <a:p>
            <a:pPr algn="r" rtl="1"/>
            <a:r>
              <a:rPr lang="he-IL" dirty="0"/>
              <a:t>ו החיבור תנוקד בשורוק </a:t>
            </a:r>
            <a:r>
              <a:rPr lang="he-IL" sz="2000" dirty="0"/>
              <a:t>וּ</a:t>
            </a:r>
          </a:p>
          <a:p>
            <a:pPr algn="r" rtl="1"/>
            <a:r>
              <a:rPr lang="he-IL" dirty="0"/>
              <a:t>כלב תנוקד בחיריק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99B480B-FC72-4748-85AE-CACD5459484E}"/>
              </a:ext>
            </a:extLst>
          </p:cNvPr>
          <p:cNvSpPr txBox="1"/>
          <p:nvPr/>
        </p:nvSpPr>
        <p:spPr>
          <a:xfrm>
            <a:off x="1980376" y="2499742"/>
            <a:ext cx="316835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עֶשְׂרִים </a:t>
            </a:r>
            <a:r>
              <a:rPr lang="he-IL" sz="4400" dirty="0">
                <a:solidFill>
                  <a:srgbClr val="FF0000"/>
                </a:solidFill>
              </a:rPr>
              <a:t>וּשְׁ</a:t>
            </a:r>
            <a:r>
              <a:rPr lang="he-IL" sz="3200" dirty="0"/>
              <a:t>תַּיִם    </a:t>
            </a:r>
          </a:p>
          <a:p>
            <a:pPr algn="ctr" rtl="1"/>
            <a:r>
              <a:rPr lang="he-IL" sz="4400" dirty="0">
                <a:solidFill>
                  <a:srgbClr val="FF0000"/>
                </a:solidFill>
              </a:rPr>
              <a:t>לִשְׁ</a:t>
            </a:r>
            <a:r>
              <a:rPr lang="he-IL" sz="3200" dirty="0"/>
              <a:t>לוֹשָׁה </a:t>
            </a:r>
            <a:endParaRPr lang="he-IL" sz="4400" dirty="0">
              <a:solidFill>
                <a:srgbClr val="FF0000"/>
              </a:solidFill>
            </a:endParaRPr>
          </a:p>
          <a:p>
            <a:pPr algn="ctr" rtl="1"/>
            <a:r>
              <a:rPr lang="he-IL" sz="4400" dirty="0">
                <a:solidFill>
                  <a:srgbClr val="FF0000"/>
                </a:solidFill>
              </a:rPr>
              <a:t>כִּשְׁ</a:t>
            </a:r>
            <a:r>
              <a:rPr lang="he-IL" sz="3200" dirty="0"/>
              <a:t>מוֹנָה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A5008D9-767F-4719-9765-498C31FFED00}"/>
              </a:ext>
            </a:extLst>
          </p:cNvPr>
          <p:cNvSpPr txBox="1"/>
          <p:nvPr/>
        </p:nvSpPr>
        <p:spPr>
          <a:xfrm>
            <a:off x="5364088" y="2536104"/>
            <a:ext cx="316835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עֶשְׂרִים </a:t>
            </a:r>
            <a:r>
              <a:rPr lang="he-IL" sz="4400" dirty="0">
                <a:solidFill>
                  <a:srgbClr val="FF0000"/>
                </a:solidFill>
              </a:rPr>
              <a:t>ו</a:t>
            </a:r>
            <a:r>
              <a:rPr lang="he-IL" sz="4400" b="1" dirty="0">
                <a:solidFill>
                  <a:srgbClr val="FF0000"/>
                </a:solidFill>
              </a:rPr>
              <a:t>ְ</a:t>
            </a:r>
            <a:r>
              <a:rPr lang="he-IL" sz="4400" dirty="0">
                <a:solidFill>
                  <a:srgbClr val="FF0000"/>
                </a:solidFill>
              </a:rPr>
              <a:t>שְׁ</a:t>
            </a:r>
            <a:r>
              <a:rPr lang="he-IL" sz="3200" dirty="0"/>
              <a:t>תַּיִם    </a:t>
            </a:r>
          </a:p>
          <a:p>
            <a:pPr algn="ctr" rtl="1"/>
            <a:r>
              <a:rPr lang="he-IL" sz="4400" dirty="0">
                <a:solidFill>
                  <a:srgbClr val="FF0000"/>
                </a:solidFill>
              </a:rPr>
              <a:t>ל</a:t>
            </a:r>
            <a:r>
              <a:rPr lang="he-IL" sz="4400" b="1" dirty="0">
                <a:solidFill>
                  <a:srgbClr val="FF0000"/>
                </a:solidFill>
              </a:rPr>
              <a:t>ְ</a:t>
            </a:r>
            <a:r>
              <a:rPr lang="he-IL" sz="4400" dirty="0">
                <a:solidFill>
                  <a:srgbClr val="FF0000"/>
                </a:solidFill>
              </a:rPr>
              <a:t>שְׁ</a:t>
            </a:r>
            <a:r>
              <a:rPr lang="he-IL" sz="3200" dirty="0"/>
              <a:t>לוֹשָׁה </a:t>
            </a:r>
            <a:endParaRPr lang="he-IL" sz="4400" dirty="0">
              <a:solidFill>
                <a:srgbClr val="FF0000"/>
              </a:solidFill>
            </a:endParaRPr>
          </a:p>
          <a:p>
            <a:pPr algn="ctr" rtl="1"/>
            <a:r>
              <a:rPr lang="he-IL" sz="4400" dirty="0">
                <a:solidFill>
                  <a:srgbClr val="FF0000"/>
                </a:solidFill>
              </a:rPr>
              <a:t>כּ</a:t>
            </a:r>
            <a:r>
              <a:rPr lang="he-IL" sz="4400" b="1" dirty="0">
                <a:solidFill>
                  <a:srgbClr val="FF0000"/>
                </a:solidFill>
              </a:rPr>
              <a:t>ְ</a:t>
            </a:r>
            <a:r>
              <a:rPr lang="he-IL" sz="4400" dirty="0">
                <a:solidFill>
                  <a:srgbClr val="FF0000"/>
                </a:solidFill>
              </a:rPr>
              <a:t>שְׁ</a:t>
            </a:r>
            <a:r>
              <a:rPr lang="he-IL" sz="3200" dirty="0"/>
              <a:t>מוֹנָה</a:t>
            </a:r>
          </a:p>
        </p:txBody>
      </p:sp>
      <p:sp>
        <p:nvSpPr>
          <p:cNvPr id="5" name="סימן כפל 4">
            <a:extLst>
              <a:ext uri="{FF2B5EF4-FFF2-40B4-BE49-F238E27FC236}">
                <a16:creationId xmlns:a16="http://schemas.microsoft.com/office/drawing/2014/main" id="{7667E8AF-2399-47ED-B508-DC9F2D45DC1A}"/>
              </a:ext>
            </a:extLst>
          </p:cNvPr>
          <p:cNvSpPr/>
          <p:nvPr/>
        </p:nvSpPr>
        <p:spPr>
          <a:xfrm>
            <a:off x="6417410" y="2805597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סימן כפל 16">
            <a:extLst>
              <a:ext uri="{FF2B5EF4-FFF2-40B4-BE49-F238E27FC236}">
                <a16:creationId xmlns:a16="http://schemas.microsoft.com/office/drawing/2014/main" id="{9597DC78-C3C7-4987-9254-AECD91FC4B76}"/>
              </a:ext>
            </a:extLst>
          </p:cNvPr>
          <p:cNvSpPr/>
          <p:nvPr/>
        </p:nvSpPr>
        <p:spPr>
          <a:xfrm>
            <a:off x="7131568" y="3417913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סימן כפל 17">
            <a:extLst>
              <a:ext uri="{FF2B5EF4-FFF2-40B4-BE49-F238E27FC236}">
                <a16:creationId xmlns:a16="http://schemas.microsoft.com/office/drawing/2014/main" id="{64DD50CD-35C6-41F2-8ADC-4FE018BE0F4A}"/>
              </a:ext>
            </a:extLst>
          </p:cNvPr>
          <p:cNvSpPr/>
          <p:nvPr/>
        </p:nvSpPr>
        <p:spPr>
          <a:xfrm>
            <a:off x="6970413" y="4050147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DAAC8FE4-E685-42E5-888C-C0864F489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altLang="ko-KR" dirty="0"/>
              <a:t>כלל מספר 3</a:t>
            </a:r>
            <a:endParaRPr lang="ko-KR" altLang="en-US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69985A0F-3033-4327-8609-917A4048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452" y="771551"/>
            <a:ext cx="6912768" cy="1728191"/>
          </a:xfrm>
        </p:spPr>
        <p:txBody>
          <a:bodyPr/>
          <a:lstStyle/>
          <a:p>
            <a:pPr algn="r" rtl="1"/>
            <a:r>
              <a:rPr lang="he-IL" dirty="0"/>
              <a:t>אותיות </a:t>
            </a:r>
            <a:r>
              <a:rPr lang="he-IL" sz="3200" b="1" dirty="0">
                <a:solidFill>
                  <a:srgbClr val="FF0000"/>
                </a:solidFill>
              </a:rPr>
              <a:t>וכלב</a:t>
            </a:r>
            <a:r>
              <a:rPr lang="he-IL" dirty="0"/>
              <a:t> המצטרפות למילה </a:t>
            </a:r>
            <a:r>
              <a:rPr lang="he-IL" b="1" dirty="0"/>
              <a:t>שמתחילה בחטף </a:t>
            </a:r>
            <a:r>
              <a:rPr lang="he-IL" dirty="0"/>
              <a:t>ישנו את הניקוד, מפני שלעולם לא יהיו שני </a:t>
            </a:r>
            <a:r>
              <a:rPr lang="he-IL" dirty="0" err="1"/>
              <a:t>שוואים</a:t>
            </a:r>
            <a:r>
              <a:rPr lang="he-IL" dirty="0"/>
              <a:t> רצופים בתחילת המילה.</a:t>
            </a:r>
          </a:p>
          <a:p>
            <a:pPr algn="r" rtl="1"/>
            <a:r>
              <a:rPr lang="he-IL" dirty="0"/>
              <a:t>וכל"ב ינוקדו כתנועת החטף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99B480B-FC72-4748-85AE-CACD5459484E}"/>
              </a:ext>
            </a:extLst>
          </p:cNvPr>
          <p:cNvSpPr txBox="1"/>
          <p:nvPr/>
        </p:nvSpPr>
        <p:spPr>
          <a:xfrm>
            <a:off x="1980376" y="2499742"/>
            <a:ext cx="31683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עֶשְׂרִים </a:t>
            </a:r>
            <a:r>
              <a:rPr lang="he-IL" sz="4400" dirty="0">
                <a:solidFill>
                  <a:srgbClr val="FF0000"/>
                </a:solidFill>
              </a:rPr>
              <a:t>ו</a:t>
            </a:r>
            <a:r>
              <a:rPr lang="he-IL" sz="4400" b="1" dirty="0">
                <a:solidFill>
                  <a:srgbClr val="FF0000"/>
                </a:solidFill>
              </a:rPr>
              <a:t>ַ</a:t>
            </a:r>
            <a:r>
              <a:rPr lang="he-IL" sz="4400" dirty="0">
                <a:solidFill>
                  <a:srgbClr val="FF0000"/>
                </a:solidFill>
              </a:rPr>
              <a:t>חֲ</a:t>
            </a:r>
            <a:r>
              <a:rPr lang="he-IL" sz="3600" dirty="0"/>
              <a:t>מִשָּׁה</a:t>
            </a:r>
            <a:r>
              <a:rPr lang="he-IL" sz="2400" dirty="0"/>
              <a:t> </a:t>
            </a:r>
            <a:r>
              <a:rPr lang="he-IL" sz="3200" dirty="0"/>
              <a:t>  </a:t>
            </a:r>
          </a:p>
          <a:p>
            <a:pPr algn="ctr" rtl="1"/>
            <a:r>
              <a:rPr lang="he-IL" sz="4400" b="1" dirty="0">
                <a:solidFill>
                  <a:srgbClr val="FF0000"/>
                </a:solidFill>
              </a:rPr>
              <a:t>בַּ</a:t>
            </a:r>
            <a:r>
              <a:rPr lang="he-IL" sz="4400" dirty="0">
                <a:solidFill>
                  <a:srgbClr val="FF0000"/>
                </a:solidFill>
              </a:rPr>
              <a:t>עֲ</a:t>
            </a:r>
            <a:r>
              <a:rPr lang="he-IL" sz="3600" dirty="0"/>
              <a:t>שָׂרָה</a:t>
            </a:r>
            <a:endParaRPr lang="he-IL" sz="4400" dirty="0"/>
          </a:p>
          <a:p>
            <a:pPr algn="ctr" rtl="1"/>
            <a:endParaRPr lang="he-IL" sz="32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A5008D9-767F-4719-9765-498C31FFED00}"/>
              </a:ext>
            </a:extLst>
          </p:cNvPr>
          <p:cNvSpPr txBox="1"/>
          <p:nvPr/>
        </p:nvSpPr>
        <p:spPr>
          <a:xfrm>
            <a:off x="5203652" y="2536104"/>
            <a:ext cx="3328788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dirty="0"/>
              <a:t>עֶשְׂרִים </a:t>
            </a:r>
            <a:r>
              <a:rPr lang="he-IL" sz="4400" dirty="0">
                <a:solidFill>
                  <a:srgbClr val="FF0000"/>
                </a:solidFill>
              </a:rPr>
              <a:t>ו</a:t>
            </a:r>
            <a:r>
              <a:rPr lang="he-IL" sz="4400" b="1" dirty="0">
                <a:solidFill>
                  <a:srgbClr val="FF0000"/>
                </a:solidFill>
              </a:rPr>
              <a:t>ְ</a:t>
            </a:r>
            <a:r>
              <a:rPr lang="he-IL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חֲמִשָּׁה</a:t>
            </a:r>
            <a:endParaRPr lang="he-IL" sz="4000" dirty="0"/>
          </a:p>
          <a:p>
            <a:pPr algn="ctr" rtl="1"/>
            <a:r>
              <a:rPr lang="he-IL" sz="5400" b="1" dirty="0">
                <a:solidFill>
                  <a:srgbClr val="FF0000"/>
                </a:solidFill>
              </a:rPr>
              <a:t>בּ</a:t>
            </a:r>
            <a:r>
              <a:rPr lang="he-IL" sz="4400" b="1" dirty="0">
                <a:solidFill>
                  <a:srgbClr val="FF0000"/>
                </a:solidFill>
              </a:rPr>
              <a:t>ְ</a:t>
            </a:r>
            <a:r>
              <a:rPr lang="he-IL" sz="5400" dirty="0">
                <a:solidFill>
                  <a:srgbClr val="FF0000"/>
                </a:solidFill>
              </a:rPr>
              <a:t>עֲ</a:t>
            </a:r>
            <a:r>
              <a:rPr lang="he-IL" sz="4400" dirty="0"/>
              <a:t>שָׂרָה</a:t>
            </a:r>
            <a:endParaRPr lang="he-IL" sz="5400" dirty="0"/>
          </a:p>
        </p:txBody>
      </p:sp>
      <p:pic>
        <p:nvPicPr>
          <p:cNvPr id="6" name="תמונה 5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491785D2-D68D-4B4D-B795-0131F324D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  <p:sp>
        <p:nvSpPr>
          <p:cNvPr id="7" name="סימן כפל 6">
            <a:extLst>
              <a:ext uri="{FF2B5EF4-FFF2-40B4-BE49-F238E27FC236}">
                <a16:creationId xmlns:a16="http://schemas.microsoft.com/office/drawing/2014/main" id="{4FDABC24-BD8D-44AE-8F7F-3D85DC248DA2}"/>
              </a:ext>
            </a:extLst>
          </p:cNvPr>
          <p:cNvSpPr/>
          <p:nvPr/>
        </p:nvSpPr>
        <p:spPr>
          <a:xfrm>
            <a:off x="6587560" y="2787774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סימן כפל 8">
            <a:extLst>
              <a:ext uri="{FF2B5EF4-FFF2-40B4-BE49-F238E27FC236}">
                <a16:creationId xmlns:a16="http://schemas.microsoft.com/office/drawing/2014/main" id="{26C6CD24-41F0-4232-8E94-048532792B91}"/>
              </a:ext>
            </a:extLst>
          </p:cNvPr>
          <p:cNvSpPr/>
          <p:nvPr/>
        </p:nvSpPr>
        <p:spPr>
          <a:xfrm>
            <a:off x="7020272" y="3651870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4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altLang="ko-KR" dirty="0"/>
              <a:t>כלל מספר 4</a:t>
            </a:r>
            <a:endParaRPr lang="ko-KR" altLang="en-US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69985A0F-3033-4327-8609-917A4048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452" y="771551"/>
            <a:ext cx="6912768" cy="1080119"/>
          </a:xfrm>
        </p:spPr>
        <p:txBody>
          <a:bodyPr/>
          <a:lstStyle/>
          <a:p>
            <a:pPr algn="r" rtl="1"/>
            <a:r>
              <a:rPr lang="he-IL" dirty="0"/>
              <a:t>לפני מאה / מאתים ו החיבור תנוקד בשורוק </a:t>
            </a:r>
            <a:r>
              <a:rPr lang="he-IL" sz="20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וּ</a:t>
            </a:r>
            <a:endParaRPr lang="he-IL" sz="2000" dirty="0"/>
          </a:p>
          <a:p>
            <a:pPr algn="r" rtl="1"/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A5008D9-767F-4719-9765-498C31FFED00}"/>
              </a:ext>
            </a:extLst>
          </p:cNvPr>
          <p:cNvSpPr txBox="1"/>
          <p:nvPr/>
        </p:nvSpPr>
        <p:spPr>
          <a:xfrm>
            <a:off x="2843808" y="1851670"/>
            <a:ext cx="56886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60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וּ</a:t>
            </a:r>
            <a:r>
              <a:rPr lang="he-IL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מֵאָה, </a:t>
            </a:r>
          </a:p>
          <a:p>
            <a:pPr algn="ctr" rtl="1"/>
            <a:r>
              <a:rPr lang="he-IL" sz="48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וּ</a:t>
            </a:r>
            <a:r>
              <a:rPr lang="he-IL" sz="4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מָאתַיִם</a:t>
            </a:r>
            <a:endParaRPr lang="he-IL" sz="4800" dirty="0">
              <a:effectLst/>
            </a:endParaRPr>
          </a:p>
        </p:txBody>
      </p:sp>
      <p:pic>
        <p:nvPicPr>
          <p:cNvPr id="6" name="תמונה 5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C8BF0C56-D0AA-47FD-9F23-7981E63D7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altLang="ko-KR" dirty="0"/>
              <a:t>כלל מספר 5</a:t>
            </a:r>
            <a:endParaRPr lang="ko-KR" altLang="en-US" dirty="0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69985A0F-3033-4327-8609-917A4048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452" y="771551"/>
            <a:ext cx="6912768" cy="1080119"/>
          </a:xfrm>
        </p:spPr>
        <p:txBody>
          <a:bodyPr/>
          <a:lstStyle/>
          <a:p>
            <a:pPr algn="r" rtl="1"/>
            <a:r>
              <a:rPr lang="he-IL" dirty="0"/>
              <a:t>לפני חצי , רבע </a:t>
            </a:r>
            <a:r>
              <a:rPr lang="he-IL" sz="2000" dirty="0"/>
              <a:t>ו תנוקד בקמץ </a:t>
            </a:r>
            <a:r>
              <a:rPr lang="he-IL" sz="20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וָ</a:t>
            </a:r>
            <a:endParaRPr lang="he-IL" sz="2000" dirty="0"/>
          </a:p>
          <a:p>
            <a:pPr algn="r" rtl="1"/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A5008D9-767F-4719-9765-498C31FFED00}"/>
              </a:ext>
            </a:extLst>
          </p:cNvPr>
          <p:cNvSpPr txBox="1"/>
          <p:nvPr/>
        </p:nvSpPr>
        <p:spPr>
          <a:xfrm>
            <a:off x="2843808" y="1851670"/>
            <a:ext cx="568863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שָׁלוֹשׁ </a:t>
            </a:r>
            <a:r>
              <a:rPr lang="he-IL" sz="44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וָ</a:t>
            </a:r>
            <a:r>
              <a:rPr lang="he-IL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חֵצִי</a:t>
            </a:r>
          </a:p>
          <a:p>
            <a:pPr algn="ctr"/>
            <a:r>
              <a:rPr lang="he-IL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אַרְבַּע </a:t>
            </a:r>
            <a:r>
              <a:rPr lang="he-IL" sz="44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וָ</a:t>
            </a:r>
            <a:r>
              <a:rPr lang="he-IL" sz="4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רֶבַע</a:t>
            </a:r>
            <a:endParaRPr lang="he-IL" sz="4400" dirty="0">
              <a:effectLst/>
            </a:endParaRPr>
          </a:p>
        </p:txBody>
      </p:sp>
      <p:pic>
        <p:nvPicPr>
          <p:cNvPr id="5" name="תמונה 4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B1688D1D-C258-431F-B3EB-53EB6AB0D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>
            <a:extLst>
              <a:ext uri="{FF2B5EF4-FFF2-40B4-BE49-F238E27FC236}">
                <a16:creationId xmlns:a16="http://schemas.microsoft.com/office/drawing/2014/main" id="{16ADE8DB-5D83-4A5C-A00D-9C5021A6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8" y="123478"/>
            <a:ext cx="7373871" cy="884466"/>
          </a:xfrm>
        </p:spPr>
        <p:txBody>
          <a:bodyPr/>
          <a:lstStyle/>
          <a:p>
            <a:pPr algn="ctr" rtl="1"/>
            <a:r>
              <a:rPr lang="he-IL" dirty="0"/>
              <a:t>סיכום</a:t>
            </a:r>
          </a:p>
        </p:txBody>
      </p:sp>
      <p:graphicFrame>
        <p:nvGraphicFramePr>
          <p:cNvPr id="15" name="מציין מיקום תוכן 14">
            <a:extLst>
              <a:ext uri="{FF2B5EF4-FFF2-40B4-BE49-F238E27FC236}">
                <a16:creationId xmlns:a16="http://schemas.microsoft.com/office/drawing/2014/main" id="{42958E00-32E4-48CD-8027-D1241580494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75660301"/>
              </p:ext>
            </p:extLst>
          </p:nvPr>
        </p:nvGraphicFramePr>
        <p:xfrm>
          <a:off x="370722" y="1007945"/>
          <a:ext cx="8402556" cy="3008302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4126061740"/>
                    </a:ext>
                  </a:extLst>
                </a:gridCol>
                <a:gridCol w="2073312">
                  <a:extLst>
                    <a:ext uri="{9D8B030D-6E8A-4147-A177-3AD203B41FA5}">
                      <a16:colId xmlns:a16="http://schemas.microsoft.com/office/drawing/2014/main" val="3166808295"/>
                    </a:ext>
                  </a:extLst>
                </a:gridCol>
                <a:gridCol w="2800852">
                  <a:extLst>
                    <a:ext uri="{9D8B030D-6E8A-4147-A177-3AD203B41FA5}">
                      <a16:colId xmlns:a16="http://schemas.microsoft.com/office/drawing/2014/main" val="2024373463"/>
                    </a:ext>
                  </a:extLst>
                </a:gridCol>
              </a:tblGrid>
              <a:tr h="631917">
                <a:tc>
                  <a:txBody>
                    <a:bodyPr/>
                    <a:lstStyle/>
                    <a:p>
                      <a:pPr algn="ctr"/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שְׁלוֹשִׁים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וְ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אַרְבַּע,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כְּ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שִׁשָּׁה משתתפים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effectLst/>
                        </a:rPr>
                        <a:t>וְ, כְּ, לְ, בְּ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dirty="0">
                          <a:effectLst/>
                        </a:rPr>
                        <a:t>בדרך כלל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42994"/>
                  </a:ext>
                </a:extLst>
              </a:tr>
              <a:tr h="366722">
                <a:tc>
                  <a:txBody>
                    <a:bodyPr/>
                    <a:lstStyle/>
                    <a:p>
                      <a:pPr algn="ctr" rtl="0"/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עֶשְׂרִים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וּ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שְׁמוֹנֶה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>
                          <a:effectLst/>
                        </a:rPr>
                        <a:t>וּ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he-IL" sz="1800" b="1" dirty="0">
                          <a:effectLst/>
                        </a:rPr>
                        <a:t>לפני שווא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50271"/>
                  </a:ext>
                </a:extLst>
              </a:tr>
              <a:tr h="366722">
                <a:tc>
                  <a:txBody>
                    <a:bodyPr/>
                    <a:lstStyle/>
                    <a:p>
                      <a:pPr algn="ctr" rtl="0"/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כִּ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שְׁלוֹשָׁה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effectLst/>
                        </a:rPr>
                        <a:t>כִּ, לִ, בִּ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103850"/>
                  </a:ext>
                </a:extLst>
              </a:tr>
              <a:tr h="631917">
                <a:tc>
                  <a:txBody>
                    <a:bodyPr/>
                    <a:lstStyle/>
                    <a:p>
                      <a:pPr algn="ctr"/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וַ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חֲמִשָּׁה,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בַּ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עֲשָׂרָה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effectLst/>
                        </a:rPr>
                        <a:t>כתנועת החטף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dirty="0">
                          <a:effectLst/>
                        </a:rPr>
                        <a:t>לפני חטף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01286"/>
                  </a:ext>
                </a:extLst>
              </a:tr>
              <a:tr h="639964">
                <a:tc>
                  <a:txBody>
                    <a:bodyPr/>
                    <a:lstStyle/>
                    <a:p>
                      <a:pPr algn="ctr"/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וּ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מֵאָה,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וּ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מָאתַיִם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>
                          <a:effectLst/>
                        </a:rPr>
                        <a:t>וּ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dirty="0">
                          <a:effectLst/>
                        </a:rPr>
                        <a:t>לפני "</a:t>
                      </a:r>
                      <a:r>
                        <a:rPr lang="he-IL" sz="1800" b="1" u="none" strike="noStrike" dirty="0">
                          <a:solidFill>
                            <a:srgbClr val="6D2F80"/>
                          </a:solidFill>
                          <a:effectLst/>
                        </a:rPr>
                        <a:t>מאה"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01353"/>
                  </a:ext>
                </a:extLst>
              </a:tr>
              <a:tr h="366722">
                <a:tc>
                  <a:txBody>
                    <a:bodyPr/>
                    <a:lstStyle/>
                    <a:p>
                      <a:pPr algn="ctr"/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שָׁלוֹשׁ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וָ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חֵצִי, אַרְבַּע </a:t>
                      </a:r>
                      <a:r>
                        <a:rPr lang="he-IL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וָ</a:t>
                      </a:r>
                      <a:r>
                        <a:rPr lang="he-I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רֶבַע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>
                          <a:effectLst/>
                        </a:rPr>
                        <a:t>וָ</a:t>
                      </a: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b="1" dirty="0">
                          <a:effectLst/>
                        </a:rPr>
                        <a:t>לפני "חצי" ו"רבע"</a:t>
                      </a:r>
                      <a:endParaRPr lang="he-IL" sz="1800" dirty="0">
                        <a:effectLst/>
                      </a:endParaRPr>
                    </a:p>
                  </a:txBody>
                  <a:tcPr marL="46924" marR="46924" marT="46924" marB="469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10959"/>
                  </a:ext>
                </a:extLst>
              </a:tr>
            </a:tbl>
          </a:graphicData>
        </a:graphic>
      </p:graphicFrame>
      <p:pic>
        <p:nvPicPr>
          <p:cNvPr id="4" name="תמונה 3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58C3159C-D8B8-4511-A6D6-523FE5978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DA48945-F939-4759-84A1-7B21144F2532}"/>
              </a:ext>
            </a:extLst>
          </p:cNvPr>
          <p:cNvSpPr txBox="1"/>
          <p:nvPr/>
        </p:nvSpPr>
        <p:spPr>
          <a:xfrm>
            <a:off x="1259632" y="699542"/>
            <a:ext cx="62646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/>
              <a:t>35,322 בנות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00EF7AD-00DE-416A-8E50-CEDFB3D1A2F6}"/>
              </a:ext>
            </a:extLst>
          </p:cNvPr>
          <p:cNvSpPr txBox="1"/>
          <p:nvPr/>
        </p:nvSpPr>
        <p:spPr>
          <a:xfrm>
            <a:off x="467544" y="1884769"/>
            <a:ext cx="856895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dirty="0"/>
              <a:t>342,377 ₪ </a:t>
            </a:r>
          </a:p>
          <a:p>
            <a:pPr algn="ctr"/>
            <a:r>
              <a:rPr lang="he-IL" sz="3200" dirty="0">
                <a:solidFill>
                  <a:srgbClr val="FF0000"/>
                </a:solidFill>
              </a:rPr>
              <a:t>שלוש מאות </a:t>
            </a:r>
            <a:r>
              <a:rPr lang="he-IL" sz="3200" dirty="0"/>
              <a:t>ארבעים </a:t>
            </a:r>
            <a:r>
              <a:rPr lang="he-IL" sz="3200" dirty="0">
                <a:solidFill>
                  <a:schemeClr val="tx2"/>
                </a:solidFill>
              </a:rPr>
              <a:t>ושנים אלף </a:t>
            </a:r>
            <a:r>
              <a:rPr lang="he-IL" sz="3200" dirty="0">
                <a:solidFill>
                  <a:srgbClr val="FF0000"/>
                </a:solidFill>
              </a:rPr>
              <a:t>שלוש מאות </a:t>
            </a:r>
            <a:r>
              <a:rPr lang="he-IL" sz="3200" dirty="0"/>
              <a:t>שבעים</a:t>
            </a:r>
            <a:r>
              <a:rPr lang="he-IL" sz="320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he-IL" sz="3200" dirty="0">
                <a:solidFill>
                  <a:schemeClr val="tx2"/>
                </a:solidFill>
              </a:rPr>
              <a:t>ושבעה שקלים</a:t>
            </a:r>
          </a:p>
        </p:txBody>
      </p:sp>
      <p:pic>
        <p:nvPicPr>
          <p:cNvPr id="4" name="תמונה 3" descr="תמונה שמכילה שולחן, פרח, עוגה, מקושט&#10;&#10;התיאור נוצר באופן אוטומטי">
            <a:extLst>
              <a:ext uri="{FF2B5EF4-FFF2-40B4-BE49-F238E27FC236}">
                <a16:creationId xmlns:a16="http://schemas.microsoft.com/office/drawing/2014/main" id="{FB65A556-1247-4F5B-92B9-9CC9C5099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036"/>
            <a:ext cx="985517" cy="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7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216</Words>
  <Application>Microsoft Office PowerPoint</Application>
  <PresentationFormat>‫הצגה על המסך (16:9)</PresentationFormat>
  <Paragraphs>55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Office Theme</vt:lpstr>
      <vt:lpstr>Custom Design</vt:lpstr>
      <vt:lpstr>מצגת של PowerPoint‏</vt:lpstr>
      <vt:lpstr>כלל מספר 1</vt:lpstr>
      <vt:lpstr>כלל מספר 2</vt:lpstr>
      <vt:lpstr>כלל מספר 3</vt:lpstr>
      <vt:lpstr>כלל מספר 4</vt:lpstr>
      <vt:lpstr>כלל מספר 5</vt:lpstr>
      <vt:lpstr>סיכום</vt:lpstr>
      <vt:lpstr>מצגת של PowerPoint‏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מרב שראל</cp:lastModifiedBy>
  <cp:revision>44</cp:revision>
  <dcterms:created xsi:type="dcterms:W3CDTF">2014-04-01T16:27:38Z</dcterms:created>
  <dcterms:modified xsi:type="dcterms:W3CDTF">2020-12-29T23:01:55Z</dcterms:modified>
</cp:coreProperties>
</file>