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77"/>
  </p:notesMasterIdLst>
  <p:sldIdLst>
    <p:sldId id="257" r:id="rId2"/>
    <p:sldId id="434" r:id="rId3"/>
    <p:sldId id="262" r:id="rId4"/>
    <p:sldId id="258" r:id="rId5"/>
    <p:sldId id="263" r:id="rId6"/>
    <p:sldId id="325" r:id="rId7"/>
    <p:sldId id="335" r:id="rId8"/>
    <p:sldId id="334" r:id="rId9"/>
    <p:sldId id="338" r:id="rId10"/>
    <p:sldId id="308" r:id="rId11"/>
    <p:sldId id="344" r:id="rId12"/>
    <p:sldId id="307" r:id="rId13"/>
    <p:sldId id="399" r:id="rId14"/>
    <p:sldId id="400" r:id="rId15"/>
    <p:sldId id="398" r:id="rId16"/>
    <p:sldId id="409" r:id="rId17"/>
    <p:sldId id="353" r:id="rId18"/>
    <p:sldId id="354" r:id="rId19"/>
    <p:sldId id="356" r:id="rId20"/>
    <p:sldId id="360" r:id="rId21"/>
    <p:sldId id="359" r:id="rId22"/>
    <p:sldId id="358" r:id="rId23"/>
    <p:sldId id="327" r:id="rId24"/>
    <p:sldId id="336" r:id="rId25"/>
    <p:sldId id="343" r:id="rId26"/>
    <p:sldId id="387" r:id="rId27"/>
    <p:sldId id="388" r:id="rId28"/>
    <p:sldId id="389" r:id="rId29"/>
    <p:sldId id="390" r:id="rId30"/>
    <p:sldId id="363" r:id="rId31"/>
    <p:sldId id="383" r:id="rId32"/>
    <p:sldId id="374" r:id="rId33"/>
    <p:sldId id="382" r:id="rId34"/>
    <p:sldId id="391" r:id="rId35"/>
    <p:sldId id="365" r:id="rId36"/>
    <p:sldId id="402" r:id="rId37"/>
    <p:sldId id="403" r:id="rId38"/>
    <p:sldId id="291" r:id="rId39"/>
    <p:sldId id="405" r:id="rId40"/>
    <p:sldId id="406" r:id="rId41"/>
    <p:sldId id="414" r:id="rId42"/>
    <p:sldId id="407" r:id="rId43"/>
    <p:sldId id="411" r:id="rId44"/>
    <p:sldId id="410" r:id="rId45"/>
    <p:sldId id="408" r:id="rId46"/>
    <p:sldId id="346" r:id="rId47"/>
    <p:sldId id="413" r:id="rId48"/>
    <p:sldId id="415" r:id="rId49"/>
    <p:sldId id="288" r:id="rId50"/>
    <p:sldId id="416" r:id="rId51"/>
    <p:sldId id="417" r:id="rId52"/>
    <p:sldId id="401" r:id="rId53"/>
    <p:sldId id="384" r:id="rId54"/>
    <p:sldId id="366" r:id="rId55"/>
    <p:sldId id="368" r:id="rId56"/>
    <p:sldId id="369" r:id="rId57"/>
    <p:sldId id="370" r:id="rId58"/>
    <p:sldId id="349" r:id="rId59"/>
    <p:sldId id="418" r:id="rId60"/>
    <p:sldId id="371" r:id="rId61"/>
    <p:sldId id="380" r:id="rId62"/>
    <p:sldId id="378" r:id="rId63"/>
    <p:sldId id="376" r:id="rId64"/>
    <p:sldId id="372" r:id="rId65"/>
    <p:sldId id="330" r:id="rId66"/>
    <p:sldId id="331" r:id="rId67"/>
    <p:sldId id="332" r:id="rId68"/>
    <p:sldId id="348" r:id="rId69"/>
    <p:sldId id="284" r:id="rId70"/>
    <p:sldId id="272" r:id="rId71"/>
    <p:sldId id="273" r:id="rId72"/>
    <p:sldId id="421" r:id="rId73"/>
    <p:sldId id="351" r:id="rId74"/>
    <p:sldId id="420" r:id="rId75"/>
    <p:sldId id="404" r:id="rId76"/>
  </p:sldIdLst>
  <p:sldSz cx="12192000" cy="6858000"/>
  <p:notesSz cx="6889750" cy="967105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10" initials="W" lastIdx="42" clrIdx="0">
    <p:extLst>
      <p:ext uri="{19B8F6BF-5375-455C-9EA6-DF929625EA0E}">
        <p15:presenceInfo xmlns:p15="http://schemas.microsoft.com/office/powerpoint/2012/main" userId="441c82f1974438a9" providerId="Windows Live"/>
      </p:ext>
    </p:extLst>
  </p:cmAuthor>
  <p:cmAuthor id="2" name="תומר בוזמן" initials="תב" lastIdx="15" clrIdx="1">
    <p:extLst>
      <p:ext uri="{19B8F6BF-5375-455C-9EA6-DF929625EA0E}">
        <p15:presenceInfo xmlns:p15="http://schemas.microsoft.com/office/powerpoint/2012/main" userId="2e8a35d5f6c2f39d" providerId="Windows Live"/>
      </p:ext>
    </p:extLst>
  </p:cmAuthor>
  <p:cmAuthor id="3" name="hagaharoni@gmail.com" initials="h" lastIdx="4" clrIdx="2">
    <p:extLst>
      <p:ext uri="{19B8F6BF-5375-455C-9EA6-DF929625EA0E}">
        <p15:presenceInfo xmlns:p15="http://schemas.microsoft.com/office/powerpoint/2012/main" userId="1dba149ba2e7923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192A72"/>
    <a:srgbClr val="FFFF00"/>
    <a:srgbClr val="12B4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0AD379-C930-495D-B86D-946439D0F068}" v="1" dt="2020-05-07T09:35:20.0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ללא סגנון, רשת טבלה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סגנון ביניים 2 - הדגשה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46" autoAdjust="0"/>
    <p:restoredTop sz="75339" autoAdjust="0"/>
  </p:normalViewPr>
  <p:slideViewPr>
    <p:cSldViewPr snapToGrid="0" snapToObjects="1">
      <p:cViewPr varScale="1">
        <p:scale>
          <a:sx n="47" d="100"/>
          <a:sy n="47" d="100"/>
        </p:scale>
        <p:origin x="912" y="48"/>
      </p:cViewPr>
      <p:guideLst>
        <p:guide orient="horz" pos="2160"/>
        <p:guide pos="384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commentAuthors" Target="commentAuthors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4-29T10:04:35.591" idx="31">
    <p:pos x="7291" y="-49"/>
    <p:text>המידע הזה רלוונטי לשתי דרכי התצורה</p:text>
    <p:extLst>
      <p:ext uri="{C676402C-5697-4E1C-873F-D02D1690AC5C}">
        <p15:threadingInfo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904192" y="0"/>
            <a:ext cx="2985558" cy="483553"/>
          </a:xfrm>
          <a:prstGeom prst="rect">
            <a:avLst/>
          </a:prstGeom>
        </p:spPr>
        <p:txBody>
          <a:bodyPr vert="horz" lIns="94631" tIns="47316" rIns="94631" bIns="47316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96" y="0"/>
            <a:ext cx="2985558" cy="483553"/>
          </a:xfrm>
          <a:prstGeom prst="rect">
            <a:avLst/>
          </a:prstGeom>
        </p:spPr>
        <p:txBody>
          <a:bodyPr vert="horz" lIns="94631" tIns="47316" rIns="94631" bIns="47316" rtlCol="1"/>
          <a:lstStyle>
            <a:lvl1pPr algn="l">
              <a:defRPr sz="1200"/>
            </a:lvl1pPr>
          </a:lstStyle>
          <a:p>
            <a:fld id="{5EC061A6-0796-4DA4-BCCF-C39215C865B3}" type="datetimeFigureOut">
              <a:rPr lang="he-IL" smtClean="0"/>
              <a:pPr/>
              <a:t>ט"ז/אייר/תש"ף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222250" y="725488"/>
            <a:ext cx="6445250" cy="3625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31" tIns="47316" rIns="94631" bIns="47316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8975" y="4593749"/>
            <a:ext cx="5511800" cy="4351973"/>
          </a:xfrm>
          <a:prstGeom prst="rect">
            <a:avLst/>
          </a:prstGeom>
        </p:spPr>
        <p:txBody>
          <a:bodyPr vert="horz" lIns="94631" tIns="47316" rIns="94631" bIns="47316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904192" y="9185819"/>
            <a:ext cx="2985558" cy="483553"/>
          </a:xfrm>
          <a:prstGeom prst="rect">
            <a:avLst/>
          </a:prstGeom>
        </p:spPr>
        <p:txBody>
          <a:bodyPr vert="horz" lIns="94631" tIns="47316" rIns="94631" bIns="47316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96" y="9185819"/>
            <a:ext cx="2985558" cy="483553"/>
          </a:xfrm>
          <a:prstGeom prst="rect">
            <a:avLst/>
          </a:prstGeom>
        </p:spPr>
        <p:txBody>
          <a:bodyPr vert="horz" lIns="94631" tIns="47316" rIns="94631" bIns="47316" rtlCol="1" anchor="b"/>
          <a:lstStyle>
            <a:lvl1pPr algn="l">
              <a:defRPr sz="1200"/>
            </a:lvl1pPr>
          </a:lstStyle>
          <a:p>
            <a:fld id="{E6DF83E7-A828-4E18-9E21-DA925548D1E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047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 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119554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נסכם את דרך הצורה הראשונה...</a:t>
            </a:r>
          </a:p>
          <a:p>
            <a:r>
              <a:rPr lang="he-IL" dirty="0"/>
              <a:t>בסיס הוא שם (מילה) קיים השפה. הצורן הסופי מתווסף אליו, נותן משמעות חדשה (מקצוע, הקטנה </a:t>
            </a:r>
            <a:r>
              <a:rPr lang="he-IL" dirty="0" err="1"/>
              <a:t>וכו</a:t>
            </a:r>
            <a:r>
              <a:rPr lang="he-IL" dirty="0"/>
              <a:t>) וכך נוצר שם חדש בעברית.</a:t>
            </a:r>
          </a:p>
          <a:p>
            <a:endParaRPr lang="he-IL" dirty="0"/>
          </a:p>
          <a:p>
            <a:r>
              <a:rPr lang="he-IL" dirty="0"/>
              <a:t>בהמשך נשלים את התרשים.</a:t>
            </a:r>
          </a:p>
          <a:p>
            <a:r>
              <a:rPr lang="he-IL" dirty="0"/>
              <a:t>לפני שנעבור לדרך התצורה הנפוצה ביותר בשפה...נתייחס לעוד מושג............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350593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לפנינו כמה שמות בעברית.</a:t>
            </a:r>
          </a:p>
          <a:p>
            <a:r>
              <a:rPr lang="he-IL" dirty="0"/>
              <a:t>בואו ננסה לעבוד על פי בסיס וצורן, האם ניתן לומר שלכל מילה יש בסיס וצורן?</a:t>
            </a:r>
          </a:p>
          <a:p>
            <a:r>
              <a:rPr lang="he-IL" dirty="0"/>
              <a:t>לא.</a:t>
            </a:r>
          </a:p>
          <a:p>
            <a:r>
              <a:rPr lang="he-IL" dirty="0"/>
              <a:t>לכן ננסה למצוא דרך אחרת, שונה, שבה נוצרו השמות הללו.</a:t>
            </a:r>
          </a:p>
          <a:p>
            <a:r>
              <a:rPr lang="he-IL" dirty="0"/>
              <a:t>חשבו על רעיון....</a:t>
            </a:r>
          </a:p>
          <a:p>
            <a:endParaRPr lang="he-IL" dirty="0"/>
          </a:p>
          <a:p>
            <a:r>
              <a:rPr lang="he-IL" dirty="0"/>
              <a:t>המשותף לכל השמות- הוא שורש ומשקל.  מה זה אומר?</a:t>
            </a:r>
          </a:p>
          <a:p>
            <a:r>
              <a:rPr lang="he-IL" dirty="0"/>
              <a:t>בפועל יש בניין ואילו בשם יש משקל,</a:t>
            </a:r>
          </a:p>
          <a:p>
            <a:r>
              <a:rPr lang="he-IL" dirty="0"/>
              <a:t>כלומר תבנית שלתוכה נוצקים השורשים וכך נוצרים השמות.</a:t>
            </a:r>
          </a:p>
          <a:p>
            <a:r>
              <a:rPr lang="he-IL" dirty="0"/>
              <a:t>למשקל יש משמעות, נתייחס לכך בהמשך.</a:t>
            </a:r>
          </a:p>
          <a:p>
            <a:endParaRPr lang="he-IL" dirty="0"/>
          </a:p>
          <a:p>
            <a:r>
              <a:rPr lang="he-IL" dirty="0"/>
              <a:t>בואו נראה את השורשים.....................לעבור שקף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278990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אנו רואים את הדרך המשותפת להיווצרות השמות.</a:t>
            </a:r>
          </a:p>
          <a:p>
            <a:r>
              <a:rPr lang="he-IL" dirty="0"/>
              <a:t>לכולם יש שורש,</a:t>
            </a:r>
          </a:p>
          <a:p>
            <a:r>
              <a:rPr lang="he-IL" dirty="0"/>
              <a:t>למשל, למידה- שורש למ"ד.</a:t>
            </a:r>
          </a:p>
          <a:p>
            <a:r>
              <a:rPr lang="he-IL" dirty="0"/>
              <a:t>להראות כך את כל הצורות....................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790008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לפנינו כמה שמות בעברית.</a:t>
            </a:r>
          </a:p>
          <a:p>
            <a:r>
              <a:rPr lang="he-IL" dirty="0"/>
              <a:t>בואו ננסה לעבוד על פי בסיס וצורן, האם ניתן לומר שלכל מילה יש בסיס וצורן?</a:t>
            </a:r>
          </a:p>
          <a:p>
            <a:r>
              <a:rPr lang="he-IL" dirty="0"/>
              <a:t>לא.</a:t>
            </a:r>
          </a:p>
          <a:p>
            <a:r>
              <a:rPr lang="he-IL" dirty="0"/>
              <a:t>לכן ננסה למצוא דרך אחרת, שונה, שבה נוצרו השמות הללו.</a:t>
            </a:r>
          </a:p>
          <a:p>
            <a:endParaRPr lang="he-IL" dirty="0"/>
          </a:p>
          <a:p>
            <a:r>
              <a:rPr lang="he-IL" dirty="0"/>
              <a:t>שורש ומשקל – להסביר</a:t>
            </a:r>
          </a:p>
          <a:p>
            <a:r>
              <a:rPr lang="he-IL" dirty="0"/>
              <a:t>בפועל יש בניין ואילו בשם יש משקל,</a:t>
            </a:r>
          </a:p>
          <a:p>
            <a:r>
              <a:rPr lang="he-IL" dirty="0"/>
              <a:t>כלומר תבנית שלתוכה נוצקים השורשים וכך נוצרים השמות.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688489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שורש ותבנית – להסביר</a:t>
            </a:r>
          </a:p>
          <a:p>
            <a:r>
              <a:rPr lang="he-IL" dirty="0"/>
              <a:t>בפועל יש בניין ואילו בשם יש משקל,</a:t>
            </a:r>
          </a:p>
          <a:p>
            <a:r>
              <a:rPr lang="he-IL" dirty="0"/>
              <a:t>כלומר תבנית שלתוכה יוצקים שורשים וכך נוצרים השמות.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896002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נתחיל להכיר את המשקלים.</a:t>
            </a:r>
          </a:p>
          <a:p>
            <a:r>
              <a:rPr lang="he-IL" dirty="0"/>
              <a:t>בפועל יש בעברית 7 בניינים, </a:t>
            </a:r>
          </a:p>
          <a:p>
            <a:r>
              <a:rPr lang="he-IL" dirty="0"/>
              <a:t>לשמות העצם- משקלים רבים. </a:t>
            </a:r>
          </a:p>
          <a:p>
            <a:endParaRPr lang="he-IL" dirty="0"/>
          </a:p>
          <a:p>
            <a:r>
              <a:rPr lang="he-IL" dirty="0"/>
              <a:t>הדוגמה הראשונה- שם העצם </a:t>
            </a:r>
            <a:r>
              <a:rPr lang="he-IL" b="1" dirty="0"/>
              <a:t>"רקדן"- מהי דרך התצורה שלו? </a:t>
            </a:r>
            <a:r>
              <a:rPr lang="he-IL" dirty="0" err="1"/>
              <a:t>ניצוק</a:t>
            </a:r>
            <a:r>
              <a:rPr lang="he-IL" dirty="0"/>
              <a:t> את השורש </a:t>
            </a:r>
            <a:r>
              <a:rPr lang="he-IL" dirty="0" err="1"/>
              <a:t>רק"ד</a:t>
            </a:r>
            <a:r>
              <a:rPr lang="he-IL" dirty="0"/>
              <a:t> לתוך תבנית ונקבל את המשקל- קטלן</a:t>
            </a:r>
          </a:p>
          <a:p>
            <a:r>
              <a:rPr lang="he-IL" dirty="0"/>
              <a:t>לאותו משקל ניתן להכניס גם שורשים אחרים, כמו, בד"ר- נקבל את השם "בדרן".</a:t>
            </a:r>
          </a:p>
          <a:p>
            <a:endParaRPr lang="he-IL" dirty="0"/>
          </a:p>
          <a:p>
            <a:r>
              <a:rPr lang="he-IL" dirty="0"/>
              <a:t>מדוע התבנית היא "קטלן"? בשם העצם אותיות השורש הן </a:t>
            </a:r>
            <a:r>
              <a:rPr lang="he-IL" dirty="0" err="1"/>
              <a:t>קט"ל</a:t>
            </a:r>
            <a:r>
              <a:rPr lang="he-IL" dirty="0"/>
              <a:t> (ואילו בפועל </a:t>
            </a:r>
            <a:r>
              <a:rPr lang="he-IL" dirty="0" err="1"/>
              <a:t>פע"ל</a:t>
            </a:r>
            <a:r>
              <a:rPr lang="he-IL" dirty="0"/>
              <a:t>).</a:t>
            </a:r>
          </a:p>
          <a:p>
            <a:endParaRPr lang="he-IL" dirty="0"/>
          </a:p>
          <a:p>
            <a:r>
              <a:rPr lang="he-IL" dirty="0"/>
              <a:t>לעבור על שאר הדוגמות- נזלת, מברשת, מטבח.</a:t>
            </a:r>
          </a:p>
          <a:p>
            <a:endParaRPr lang="he-IL" dirty="0"/>
          </a:p>
          <a:p>
            <a:r>
              <a:rPr lang="he-IL" dirty="0"/>
              <a:t>בואו נראה מהי המשמעות של כל משקל...............לשקף הבא</a:t>
            </a: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375647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נראה את משמעות המשקלים ונעבור לדוגמות נוספות לכל משקל......</a:t>
            </a:r>
          </a:p>
          <a:p>
            <a:endParaRPr lang="he-IL" dirty="0"/>
          </a:p>
          <a:p>
            <a:r>
              <a:rPr lang="he-IL" dirty="0"/>
              <a:t>קטלן-בעלי מקצוע, עיסוק. נסביר איך עובדים-  התבנית היא </a:t>
            </a:r>
            <a:r>
              <a:rPr lang="he-IL" dirty="0" err="1"/>
              <a:t>םםםן</a:t>
            </a:r>
            <a:r>
              <a:rPr lang="he-IL" dirty="0"/>
              <a:t> = קטלן = רקדן, בדרן- כאשר אנו מנתקים את הצורן הסופי נשאר פועל בעבר נסתר :רקדן- רקד או שורש </a:t>
            </a:r>
            <a:r>
              <a:rPr lang="he-IL" dirty="0" err="1"/>
              <a:t>רק"ד</a:t>
            </a:r>
            <a:r>
              <a:rPr lang="he-IL" dirty="0"/>
              <a:t>.</a:t>
            </a:r>
          </a:p>
          <a:p>
            <a:endParaRPr lang="he-IL" dirty="0"/>
          </a:p>
          <a:p>
            <a:r>
              <a:rPr lang="he-IL" dirty="0"/>
              <a:t>נסו בעצמכם את "נזלת". מה קיבלתם? </a:t>
            </a:r>
            <a:r>
              <a:rPr lang="he-IL" dirty="0" err="1"/>
              <a:t>נז"ל</a:t>
            </a:r>
            <a:r>
              <a:rPr lang="he-IL" dirty="0"/>
              <a:t>- שורש, קטלת- משקל, משמעות המשקל היא מחלות, נסו לחשוב על מחלה נוספת באותו משקל- אדמת, גרדת. </a:t>
            </a:r>
          </a:p>
          <a:p>
            <a:endParaRPr lang="he-IL" dirty="0"/>
          </a:p>
          <a:p>
            <a:r>
              <a:rPr lang="he-IL" dirty="0"/>
              <a:t>בואו נרחיב........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43453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להקריא.</a:t>
            </a:r>
          </a:p>
          <a:p>
            <a:r>
              <a:rPr lang="he-IL" dirty="0"/>
              <a:t>ננסה לכתוב את התבנית של משקל קטל </a:t>
            </a:r>
            <a:r>
              <a:rPr lang="he-IL" dirty="0" err="1"/>
              <a:t>םםם</a:t>
            </a:r>
            <a:r>
              <a:rPr lang="he-IL" dirty="0"/>
              <a:t>.</a:t>
            </a:r>
          </a:p>
          <a:p>
            <a:r>
              <a:rPr lang="he-IL" dirty="0"/>
              <a:t>התבנית של קטלן- </a:t>
            </a:r>
            <a:r>
              <a:rPr lang="he-IL" dirty="0" err="1"/>
              <a:t>םםםן</a:t>
            </a:r>
            <a:r>
              <a:rPr lang="he-IL" dirty="0"/>
              <a:t> וכבר ראינו שהיא מציינת בעלי מקצוע וכאן יש דוגמות נוספות.</a:t>
            </a:r>
          </a:p>
          <a:p>
            <a:endParaRPr lang="he-IL" dirty="0"/>
          </a:p>
          <a:p>
            <a:r>
              <a:rPr lang="he-IL" dirty="0"/>
              <a:t>נעבור לתבניות שמציינות תכונה..............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959943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917517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57775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2250" y="725488"/>
            <a:ext cx="6445250" cy="3625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8975" y="4593749"/>
            <a:ext cx="5511800" cy="4351973"/>
          </a:xfrm>
          <a:prstGeom prst="rect">
            <a:avLst/>
          </a:prstGeom>
        </p:spPr>
        <p:txBody>
          <a:bodyPr spcFirstLastPara="1" wrap="square" lIns="94616" tIns="94616" rIns="94616" bIns="94616" anchor="t" anchorCtr="0">
            <a:noAutofit/>
          </a:bodyPr>
          <a:lstStyle/>
          <a:p>
            <a:pPr rtl="0"/>
            <a:r>
              <a:rPr lang="he-IL" dirty="0"/>
              <a:t>הסבר המושג "דרך תצורה" = הדרך שבה נוצרים שמות בעברית.</a:t>
            </a:r>
          </a:p>
          <a:p>
            <a:pPr rtl="0"/>
            <a:r>
              <a:rPr lang="he-IL" dirty="0"/>
              <a:t>הבסיס של  השמות בעברית הנו התנ"ך. 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003839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להפסקה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185742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שבצו את השמות במשקלים המתאימים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872976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לפנינו שלושה שמות משתי דרכי התצורה שלמדנו: בסיס וצורן, שורש ומשקל.</a:t>
            </a:r>
          </a:p>
          <a:p>
            <a:r>
              <a:rPr lang="he-IL" dirty="0"/>
              <a:t>כיצד עלינו לעבוד כדי להבחין בין דרכי התצורה?</a:t>
            </a:r>
          </a:p>
          <a:p>
            <a:endParaRPr lang="he-IL" dirty="0"/>
          </a:p>
          <a:p>
            <a:r>
              <a:rPr lang="he-IL" dirty="0"/>
              <a:t>בסיס וצורן- בניתוק הצורן הסופי נקבל שם בעברית.</a:t>
            </a:r>
          </a:p>
          <a:p>
            <a:r>
              <a:rPr lang="he-IL" dirty="0"/>
              <a:t>שורש ומשקל- בהוצאת שורש/פועל בעבר נקבל משקל בעל משמעות.</a:t>
            </a:r>
          </a:p>
          <a:p>
            <a:endParaRPr lang="he-IL" dirty="0"/>
          </a:p>
          <a:p>
            <a:endParaRPr lang="he-IL" dirty="0"/>
          </a:p>
          <a:p>
            <a:r>
              <a:rPr lang="he-IL" dirty="0"/>
              <a:t>נעבור לתרגול..........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052906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לפנינו תרגול מתוך משימת הערכה לכיתות ט. </a:t>
            </a:r>
            <a:r>
              <a:rPr lang="he-IL" dirty="0" err="1"/>
              <a:t>לצייו</a:t>
            </a:r>
            <a:r>
              <a:rPr lang="he-IL" dirty="0"/>
              <a:t> שהמאמרים הם מתוך משימת ההערכה</a:t>
            </a:r>
          </a:p>
          <a:p>
            <a:r>
              <a:rPr lang="he-IL" dirty="0"/>
              <a:t>להקריא</a:t>
            </a:r>
          </a:p>
          <a:p>
            <a:r>
              <a:rPr lang="he-IL" dirty="0"/>
              <a:t>מה מבקשים?  להסביר.</a:t>
            </a:r>
          </a:p>
          <a:p>
            <a:endParaRPr lang="he-IL" dirty="0"/>
          </a:p>
          <a:p>
            <a:r>
              <a:rPr lang="he-IL" dirty="0"/>
              <a:t>זוכרים כיצד עלינו לעבוד?</a:t>
            </a:r>
          </a:p>
          <a:p>
            <a:r>
              <a:rPr lang="he-IL" dirty="0"/>
              <a:t>בניתוק הצורן הסופי נקבל שם בעברית</a:t>
            </a:r>
          </a:p>
          <a:p>
            <a:r>
              <a:rPr lang="he-IL" dirty="0"/>
              <a:t>בגזירת השורש/פועל בעבר נסתר- שורש ותבנית</a:t>
            </a:r>
          </a:p>
          <a:p>
            <a:endParaRPr lang="he-IL" dirty="0"/>
          </a:p>
          <a:p>
            <a:endParaRPr lang="he-IL" dirty="0"/>
          </a:p>
          <a:p>
            <a:r>
              <a:rPr lang="he-IL" dirty="0"/>
              <a:t>בשקף הבא התשובות.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425389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בניתוק הצורן הסופי נקבל שם בעברית</a:t>
            </a:r>
          </a:p>
          <a:p>
            <a:r>
              <a:rPr lang="he-IL" dirty="0"/>
              <a:t>בהוצאת שורש/פועל בעבר- שורש ותבנית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795961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לפנינו תרגול מתוך משימת הערכה לכיתות ט.</a:t>
            </a:r>
          </a:p>
          <a:p>
            <a:r>
              <a:rPr lang="he-IL" dirty="0"/>
              <a:t>להקריא</a:t>
            </a:r>
          </a:p>
          <a:p>
            <a:r>
              <a:rPr lang="he-IL" dirty="0"/>
              <a:t>מה מבקשים?  להסביר.</a:t>
            </a:r>
          </a:p>
          <a:p>
            <a:endParaRPr lang="he-IL" dirty="0"/>
          </a:p>
          <a:p>
            <a:r>
              <a:rPr lang="he-IL" dirty="0"/>
              <a:t>זוכרים כיצד עלינו לעבוד?</a:t>
            </a:r>
          </a:p>
          <a:p>
            <a:r>
              <a:rPr lang="he-IL" dirty="0"/>
              <a:t>בניתוק הצורן הסופי נקבל שם בעברית</a:t>
            </a:r>
          </a:p>
          <a:p>
            <a:r>
              <a:rPr lang="he-IL" dirty="0"/>
              <a:t>בהוצאת שורש/פועל בעבר- שורש ותבנית</a:t>
            </a:r>
          </a:p>
          <a:p>
            <a:endParaRPr lang="he-IL" dirty="0"/>
          </a:p>
          <a:p>
            <a:endParaRPr lang="he-IL" dirty="0"/>
          </a:p>
          <a:p>
            <a:r>
              <a:rPr lang="he-IL" dirty="0"/>
              <a:t>בשקף הבא התשובות.</a:t>
            </a: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498554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בניתוק הצורן הסופי נקבל שם בעברית</a:t>
            </a:r>
          </a:p>
          <a:p>
            <a:r>
              <a:rPr lang="he-IL" dirty="0"/>
              <a:t>בהוצאת שורש/פועל בעבר- שורש ותבנית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581076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לפנינו מודעת דרושים מן העיתונות הדיגיטלית. במודעה סומנו שמות במדגש.</a:t>
            </a:r>
          </a:p>
          <a:p>
            <a:r>
              <a:rPr lang="he-IL" dirty="0"/>
              <a:t>להקריא. </a:t>
            </a:r>
          </a:p>
          <a:p>
            <a:endParaRPr lang="he-IL" dirty="0"/>
          </a:p>
          <a:p>
            <a:r>
              <a:rPr lang="he-IL" dirty="0"/>
              <a:t>בואו נמיין כל שם לדרך התצורה המתאימה. </a:t>
            </a:r>
          </a:p>
          <a:p>
            <a:endParaRPr lang="he-IL" dirty="0"/>
          </a:p>
          <a:p>
            <a:r>
              <a:rPr lang="he-IL" dirty="0"/>
              <a:t>הערה לפני שמתחילים- </a:t>
            </a:r>
          </a:p>
          <a:p>
            <a:r>
              <a:rPr lang="he-IL" b="1" dirty="0"/>
              <a:t>צלמים</a:t>
            </a:r>
            <a:r>
              <a:rPr lang="he-IL" dirty="0"/>
              <a:t>- מסיר את צורן הנטייה של הרבים, כלומר  נבדוק את "צלם".</a:t>
            </a:r>
          </a:p>
          <a:p>
            <a:r>
              <a:rPr lang="he-IL" dirty="0"/>
              <a:t>כך גם לגבי "</a:t>
            </a:r>
            <a:r>
              <a:rPr lang="he-IL" b="1" dirty="0" err="1"/>
              <a:t>עיתונאים"ו</a:t>
            </a:r>
            <a:r>
              <a:rPr lang="he-IL" b="1" dirty="0"/>
              <a:t>-"עובדים".</a:t>
            </a: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664073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/>
              <a:t>צלמים- נסיר </a:t>
            </a:r>
            <a:r>
              <a:rPr lang="he-IL" dirty="0"/>
              <a:t>את צורן הנטייה של הרבים, כלומר  נבדוק את "צלם".</a:t>
            </a:r>
          </a:p>
          <a:p>
            <a:endParaRPr lang="he-IL" dirty="0"/>
          </a:p>
          <a:p>
            <a:r>
              <a:rPr lang="he-IL" dirty="0"/>
              <a:t>נמשיך לתרגל............</a:t>
            </a: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68401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2250" y="725488"/>
            <a:ext cx="6445250" cy="3625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8975" y="4593749"/>
            <a:ext cx="5511800" cy="4351973"/>
          </a:xfrm>
          <a:prstGeom prst="rect">
            <a:avLst/>
          </a:prstGeom>
        </p:spPr>
        <p:txBody>
          <a:bodyPr spcFirstLastPara="1" wrap="square" lIns="94616" tIns="94616" rIns="94616" bIns="94616" anchor="t" anchorCtr="0">
            <a:noAutofit/>
          </a:bodyPr>
          <a:lstStyle/>
          <a:p>
            <a:pPr rtl="0"/>
            <a:r>
              <a:rPr lang="he-IL" dirty="0"/>
              <a:t>הסבר המושג "דרך תצורה" = הדרך שבה נוצרים שמות בעברית.</a:t>
            </a:r>
          </a:p>
          <a:p>
            <a:pPr rtl="0"/>
            <a:r>
              <a:rPr lang="he-IL" dirty="0"/>
              <a:t>הבסיס של  השמות בעברית הנו התנ"ך.</a:t>
            </a:r>
            <a:endParaRPr lang="en-US" dirty="0"/>
          </a:p>
          <a:p>
            <a:pPr rtl="0"/>
            <a:endParaRPr lang="en-US" dirty="0"/>
          </a:p>
          <a:p>
            <a:pPr rtl="0"/>
            <a:endParaRPr lang="he-IL" dirty="0"/>
          </a:p>
          <a:p>
            <a:pPr defTabSz="946313" rtl="0">
              <a:defRPr/>
            </a:pPr>
            <a:r>
              <a:rPr lang="he-IL" dirty="0"/>
              <a:t>דרכי תצורת שמות אלו 3 דרכים מרכזיות ליצירת שמות חדשים בעברית.</a:t>
            </a:r>
          </a:p>
          <a:p>
            <a:pPr defTabSz="946313" rtl="0">
              <a:defRPr/>
            </a:pPr>
            <a:r>
              <a:rPr lang="he-IL" dirty="0"/>
              <a:t>נכיר כל אחת מן הדרכים בנפרד, נתרגל אותה לחוד, נלמד להבחין בין הדרכים השונות ונתרגל במגוון דרכים.</a:t>
            </a:r>
          </a:p>
          <a:p>
            <a:pPr defTabSz="946313" rtl="0">
              <a:defRPr/>
            </a:pPr>
            <a:endParaRPr lang="he-IL" dirty="0"/>
          </a:p>
          <a:p>
            <a:pPr defTabSz="946313" rtl="0">
              <a:defRPr/>
            </a:pPr>
            <a:endParaRPr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לפנינו מידע אודות תסמיני מחלת החצבת. המידע לקוח מתוך </a:t>
            </a:r>
            <a:r>
              <a:rPr lang="en-US" dirty="0" err="1"/>
              <a:t>Ynet</a:t>
            </a:r>
            <a:r>
              <a:rPr lang="he-IL" dirty="0"/>
              <a:t>.</a:t>
            </a:r>
          </a:p>
          <a:p>
            <a:r>
              <a:rPr lang="he-IL" dirty="0"/>
              <a:t>להקריא.</a:t>
            </a:r>
          </a:p>
          <a:p>
            <a:r>
              <a:rPr lang="he-IL" dirty="0"/>
              <a:t>נמיין את השמות הבאים עפ"י דרך התצורה .</a:t>
            </a:r>
          </a:p>
          <a:p>
            <a:endParaRPr lang="he-IL" dirty="0"/>
          </a:p>
          <a:p>
            <a:r>
              <a:rPr lang="he-IL" dirty="0"/>
              <a:t>תשובות בהמשך.......</a:t>
            </a:r>
          </a:p>
          <a:p>
            <a:endParaRPr lang="he-IL" dirty="0"/>
          </a:p>
          <a:p>
            <a:r>
              <a:rPr lang="he-IL" dirty="0"/>
              <a:t>תסמין-שורש+ תבנית</a:t>
            </a:r>
          </a:p>
          <a:p>
            <a:r>
              <a:rPr lang="he-IL" dirty="0"/>
              <a:t>חצבת-תבנית של מחלות</a:t>
            </a:r>
          </a:p>
          <a:p>
            <a:r>
              <a:rPr lang="he-IL" dirty="0"/>
              <a:t>פריחה- משקל קטילה</a:t>
            </a:r>
          </a:p>
          <a:p>
            <a:r>
              <a:rPr lang="he-IL" dirty="0"/>
              <a:t>נזלת-מחלות</a:t>
            </a:r>
          </a:p>
          <a:p>
            <a:r>
              <a:rPr lang="he-IL" dirty="0"/>
              <a:t>שעול-קטול</a:t>
            </a:r>
          </a:p>
          <a:p>
            <a:r>
              <a:rPr lang="he-IL" dirty="0"/>
              <a:t>סכנה- קטלה</a:t>
            </a:r>
          </a:p>
          <a:p>
            <a:r>
              <a:rPr lang="he-IL" dirty="0"/>
              <a:t>דלקת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435935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להסביר.</a:t>
            </a:r>
          </a:p>
          <a:p>
            <a:endParaRPr lang="he-IL" dirty="0"/>
          </a:p>
          <a:p>
            <a:endParaRPr lang="he-IL" dirty="0"/>
          </a:p>
          <a:p>
            <a:r>
              <a:rPr lang="he-IL" dirty="0"/>
              <a:t>בשקף הבא נערוך סיכום ......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1194025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זהו תרשים שבו נמלא את הידע שקיבלנו עד כה.</a:t>
            </a:r>
          </a:p>
          <a:p>
            <a:r>
              <a:rPr lang="he-IL" dirty="0"/>
              <a:t>נוסיף להשלימו בכל פעם שנכיר עוד דרך תצורה.</a:t>
            </a:r>
          </a:p>
          <a:p>
            <a:endParaRPr lang="he-IL" dirty="0"/>
          </a:p>
          <a:p>
            <a:r>
              <a:rPr lang="he-IL" dirty="0"/>
              <a:t>לפנינו 2 הדרכים שנלמדו- להסביר.</a:t>
            </a:r>
          </a:p>
          <a:p>
            <a:endParaRPr lang="he-IL" dirty="0"/>
          </a:p>
          <a:p>
            <a:r>
              <a:rPr lang="he-IL" dirty="0"/>
              <a:t>כעת נעיר הערה נוספת לגבי שתי הדרכים הללו................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7003374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לפנינו ארבעה שמות.</a:t>
            </a:r>
          </a:p>
          <a:p>
            <a:r>
              <a:rPr lang="he-IL" dirty="0"/>
              <a:t>נסו לחשוב כיצד נוצרו השמות? מהי דרך התצורה המשותפת לארבעתם?</a:t>
            </a:r>
          </a:p>
          <a:p>
            <a:endParaRPr lang="he-IL" dirty="0"/>
          </a:p>
          <a:p>
            <a:r>
              <a:rPr lang="he-IL" dirty="0"/>
              <a:t>להסבר...........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1909353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לפנינו ארבעה שמות.</a:t>
            </a:r>
          </a:p>
          <a:p>
            <a:r>
              <a:rPr lang="he-IL" dirty="0"/>
              <a:t>נסו לחשוב כיצד נוצרו השמות? מהי דרך התצורה המשותפת לארבעתם?</a:t>
            </a:r>
          </a:p>
          <a:p>
            <a:endParaRPr lang="he-IL" dirty="0"/>
          </a:p>
          <a:p>
            <a:r>
              <a:rPr lang="he-IL" dirty="0"/>
              <a:t>להסבר...........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1909353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לפנינו ארבעה שמות.</a:t>
            </a:r>
          </a:p>
          <a:p>
            <a:r>
              <a:rPr lang="he-IL" dirty="0"/>
              <a:t>נסו לחשוב כיצד נוצרו השמות? מהי דרך התצורה המשותפת לארבעתם?</a:t>
            </a:r>
          </a:p>
          <a:p>
            <a:endParaRPr lang="he-IL" dirty="0"/>
          </a:p>
          <a:p>
            <a:r>
              <a:rPr lang="he-IL" dirty="0"/>
              <a:t>להסבר...........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1909353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2250" y="725488"/>
            <a:ext cx="6445250" cy="3625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8975" y="4593749"/>
            <a:ext cx="5511800" cy="4351973"/>
          </a:xfrm>
          <a:prstGeom prst="rect">
            <a:avLst/>
          </a:prstGeom>
        </p:spPr>
        <p:txBody>
          <a:bodyPr spcFirstLastPara="1" wrap="square" lIns="94616" tIns="94616" rIns="94616" bIns="94616" anchor="t" anchorCtr="0">
            <a:noAutofit/>
          </a:bodyPr>
          <a:lstStyle/>
          <a:p>
            <a:pPr rtl="0"/>
            <a:r>
              <a:rPr lang="he-IL" dirty="0"/>
              <a:t>הסבר המושג "דרך תצורה" = הדרך שבה נוצרים שמות בעברית.</a:t>
            </a:r>
          </a:p>
          <a:p>
            <a:pPr rtl="0"/>
            <a:r>
              <a:rPr lang="he-IL" dirty="0"/>
              <a:t>הבסיס של  השמות בעברית הנו התנ"ך. </a:t>
            </a:r>
          </a:p>
        </p:txBody>
      </p:sp>
    </p:spTree>
    <p:extLst>
      <p:ext uri="{BB962C8B-B14F-4D97-AF65-F5344CB8AC3E}">
        <p14:creationId xmlns:p14="http://schemas.microsoft.com/office/powerpoint/2010/main" val="93909967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2250" y="725488"/>
            <a:ext cx="6445250" cy="3625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8975" y="4593749"/>
            <a:ext cx="5511800" cy="4351973"/>
          </a:xfrm>
          <a:prstGeom prst="rect">
            <a:avLst/>
          </a:prstGeom>
        </p:spPr>
        <p:txBody>
          <a:bodyPr spcFirstLastPara="1" wrap="square" lIns="94616" tIns="94616" rIns="94616" bIns="94616" anchor="t" anchorCtr="0">
            <a:noAutofit/>
          </a:bodyPr>
          <a:lstStyle/>
          <a:p>
            <a:pPr rtl="0"/>
            <a:r>
              <a:rPr lang="he-IL" dirty="0"/>
              <a:t>תחילה נחזור על דרכי התצורה שנלמדו </a:t>
            </a:r>
            <a:r>
              <a:rPr lang="he-IL" dirty="0" err="1"/>
              <a:t>בשעור</a:t>
            </a:r>
            <a:r>
              <a:rPr lang="he-IL" dirty="0"/>
              <a:t> הקודם.</a:t>
            </a:r>
          </a:p>
          <a:p>
            <a:pPr rtl="0"/>
            <a:r>
              <a:rPr lang="he-IL" dirty="0"/>
              <a:t>זוכרים מהי דרך תצורה?</a:t>
            </a:r>
          </a:p>
          <a:p>
            <a:pPr rtl="0"/>
            <a:r>
              <a:rPr lang="he-IL" dirty="0"/>
              <a:t>הסבר המושג "דרך תצורה" = הדרך שבה נוצרים שמות בעברית.</a:t>
            </a:r>
          </a:p>
          <a:p>
            <a:pPr rtl="0"/>
            <a:r>
              <a:rPr lang="he-IL" dirty="0"/>
              <a:t>הבסיס של  השמות בעברית הנו התנ"ך.</a:t>
            </a:r>
            <a:endParaRPr lang="en-US" dirty="0"/>
          </a:p>
          <a:p>
            <a:pPr rtl="0"/>
            <a:endParaRPr lang="he-IL" dirty="0"/>
          </a:p>
          <a:p>
            <a:pPr defTabSz="946313" rtl="0"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6454122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דרך התצורה הראשונה שהכרנו היא בסיס+ צורן.</a:t>
            </a:r>
          </a:p>
          <a:p>
            <a:r>
              <a:rPr lang="he-IL" dirty="0"/>
              <a:t>בסיס הוא שם (מילה) קיים השפה. הצורן הסופי מתווסף אליו, נותן משמעות חדשה (מקצוע, הקטנה </a:t>
            </a:r>
            <a:r>
              <a:rPr lang="he-IL" dirty="0" err="1"/>
              <a:t>וכו</a:t>
            </a:r>
            <a:r>
              <a:rPr lang="he-IL" dirty="0"/>
              <a:t>) וכך נוצר שם חדש בעברית.</a:t>
            </a:r>
          </a:p>
          <a:p>
            <a:r>
              <a:rPr lang="he-IL" dirty="0"/>
              <a:t>בואו ניזכר בדוגמאות 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43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2970202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בעלי מקצוע/    הקטנה- מאכלים/   הקטנה/       אוספים</a:t>
            </a:r>
          </a:p>
          <a:p>
            <a:endParaRPr lang="he-IL" dirty="0"/>
          </a:p>
          <a:p>
            <a:r>
              <a:rPr lang="he-IL" dirty="0"/>
              <a:t>בואו ננסה להוסיף עוד דוגמות-</a:t>
            </a:r>
          </a:p>
          <a:p>
            <a:endParaRPr lang="he-IL" dirty="0"/>
          </a:p>
          <a:p>
            <a:endParaRPr lang="he-IL" dirty="0"/>
          </a:p>
          <a:p>
            <a:r>
              <a:rPr lang="he-IL" dirty="0"/>
              <a:t>כמו ירקן ורפתן- בדרן, יהלומן, תעשין</a:t>
            </a:r>
          </a:p>
          <a:p>
            <a:r>
              <a:rPr lang="he-IL" dirty="0"/>
              <a:t>כמו נקניקיה </a:t>
            </a:r>
            <a:r>
              <a:rPr lang="he-IL" dirty="0" err="1"/>
              <a:t>ועוגיה</a:t>
            </a:r>
            <a:r>
              <a:rPr lang="he-IL" dirty="0"/>
              <a:t>- מציה (קרקר)</a:t>
            </a:r>
          </a:p>
          <a:p>
            <a:r>
              <a:rPr lang="he-IL" dirty="0"/>
              <a:t>כמו ילדון, ספרון- גגון, דגלון, פסלון.</a:t>
            </a:r>
          </a:p>
          <a:p>
            <a:r>
              <a:rPr lang="he-IL" dirty="0"/>
              <a:t>כמו ברזיה וצמחיה- תקליטיה 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44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72005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בחרנו להדגים באמצעות המילה "ראש" כיצד</a:t>
            </a:r>
          </a:p>
          <a:p>
            <a:r>
              <a:rPr lang="he-IL" dirty="0"/>
              <a:t>ממילה אחת – המילה "ראש" יכולות להיגזר כמה מילים.</a:t>
            </a:r>
          </a:p>
          <a:p>
            <a:r>
              <a:rPr lang="he-IL" dirty="0"/>
              <a:t>מטרת השיעור שלנו היא לזהות כיצד נגזרו המילים הללו, כלומר מהי הדרך להיווצרותן, מהי הדרך שבה נוצרו השמות הללו.</a:t>
            </a:r>
          </a:p>
          <a:p>
            <a:r>
              <a:rPr lang="he-IL" dirty="0"/>
              <a:t>על הפועל "נגזרו" נרחיב בהמשך.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7487207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  <a:p>
            <a:r>
              <a:rPr lang="he-IL" dirty="0"/>
              <a:t>זהו תרשים שבו מילאנו את הידע שהכרנו בשיעור הקודם: הדרך הנפוצה ביותר ליצירת שמות בעברית היא שורש ותבנית.</a:t>
            </a:r>
          </a:p>
          <a:p>
            <a:r>
              <a:rPr lang="he-IL" dirty="0"/>
              <a:t>הדרך הנוספת שהיכרנו היא בסיס וצורן. את  שתי הדרכים הללו תרגלנו  והסברנו. אני מקווה שאתם זוכרים ובכל זאת ניתן כמה דוגמות.</a:t>
            </a: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45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873125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לפנינו שמות. בכל אחד מן השמות הדגשנו בצבע אדום את השורש.</a:t>
            </a:r>
          </a:p>
          <a:p>
            <a:r>
              <a:rPr lang="he-IL" dirty="0"/>
              <a:t>בפועל יש בניין ואותיות השורש מסומנות ב-</a:t>
            </a:r>
            <a:r>
              <a:rPr lang="he-IL" dirty="0" err="1"/>
              <a:t>פע"ל</a:t>
            </a:r>
            <a:r>
              <a:rPr lang="he-IL" dirty="0"/>
              <a:t>, ואילו בשם יש משקל ואותיות השורש מסומות ב-</a:t>
            </a:r>
            <a:r>
              <a:rPr lang="he-IL" dirty="0" err="1"/>
              <a:t>קט"ל</a:t>
            </a:r>
            <a:r>
              <a:rPr lang="he-IL" dirty="0"/>
              <a:t>,</a:t>
            </a:r>
          </a:p>
          <a:p>
            <a:r>
              <a:rPr lang="he-IL" dirty="0"/>
              <a:t>כלומר תבנית שלתוכה יוצקים שורשים וכך נוצרים השמות.</a:t>
            </a:r>
          </a:p>
          <a:p>
            <a:r>
              <a:rPr lang="he-IL" dirty="0"/>
              <a:t>כלומר משקל הוא השורש בתוך התבנית.</a:t>
            </a:r>
          </a:p>
          <a:p>
            <a:r>
              <a:rPr lang="he-IL" b="1" dirty="0"/>
              <a:t>לעבור שם </a:t>
            </a:r>
            <a:r>
              <a:rPr lang="he-IL" b="1" dirty="0" err="1"/>
              <a:t>שם</a:t>
            </a:r>
            <a:r>
              <a:rPr lang="he-IL" b="1" dirty="0"/>
              <a:t> ולהסביר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46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5488702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הכרנו את המשקלים העיקריים המרכזיים –ראו בעמודה הימנית, הדגמנו ולמדנו את משמעות המשקל(עמודה שמאלית).</a:t>
            </a:r>
          </a:p>
          <a:p>
            <a:r>
              <a:rPr lang="he-IL" dirty="0"/>
              <a:t>בואו ניזכר</a:t>
            </a:r>
          </a:p>
          <a:p>
            <a:endParaRPr lang="he-IL" dirty="0"/>
          </a:p>
          <a:p>
            <a:r>
              <a:rPr lang="he-IL" dirty="0"/>
              <a:t>קטלן-בעלי מקצוע, עיסוק. נסביר איך עובדים-  התבנית היא </a:t>
            </a:r>
            <a:r>
              <a:rPr lang="he-IL" dirty="0" err="1"/>
              <a:t>םםםן</a:t>
            </a:r>
            <a:r>
              <a:rPr lang="he-IL" dirty="0"/>
              <a:t> = קטלן = רקדן, בדרן- כאשר אנו מנתקים את הצורן הסופי נשאר פועל בעבר נסתר :רקדן- רקד או שורש </a:t>
            </a:r>
            <a:r>
              <a:rPr lang="he-IL" dirty="0" err="1"/>
              <a:t>רק"ד</a:t>
            </a:r>
            <a:r>
              <a:rPr lang="he-IL" dirty="0"/>
              <a:t>.</a:t>
            </a:r>
          </a:p>
          <a:p>
            <a:endParaRPr lang="he-IL" dirty="0"/>
          </a:p>
          <a:p>
            <a:r>
              <a:rPr lang="he-IL" dirty="0"/>
              <a:t>נסו בעצמכם את "נזלת". מה קיבלתם? </a:t>
            </a:r>
            <a:r>
              <a:rPr lang="he-IL" dirty="0" err="1"/>
              <a:t>נז"ל</a:t>
            </a:r>
            <a:r>
              <a:rPr lang="he-IL" dirty="0"/>
              <a:t>- שורש, קטלת- משקל, משמעות המשקל היא מחלות, נסו לחשוב על מחלה נוספת באותו משקל- אדמת, גרדת. </a:t>
            </a:r>
          </a:p>
          <a:p>
            <a:endParaRPr lang="he-IL" dirty="0"/>
          </a:p>
          <a:p>
            <a:r>
              <a:rPr lang="he-IL" dirty="0"/>
              <a:t>בואו נרחיב........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47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8180247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לפנינו תרגול מתוך משימת הערכה לכיתות ט. </a:t>
            </a:r>
            <a:r>
              <a:rPr lang="he-IL" dirty="0" err="1"/>
              <a:t>לצייו</a:t>
            </a:r>
            <a:r>
              <a:rPr lang="he-IL" dirty="0"/>
              <a:t> שהמאמרים הם מתוך משימת ההערכה</a:t>
            </a:r>
          </a:p>
          <a:p>
            <a:r>
              <a:rPr lang="he-IL" dirty="0"/>
              <a:t>להקריא</a:t>
            </a:r>
          </a:p>
          <a:p>
            <a:r>
              <a:rPr lang="he-IL" dirty="0"/>
              <a:t>מה מבקשים?  להסביר.</a:t>
            </a:r>
          </a:p>
          <a:p>
            <a:endParaRPr lang="he-IL" dirty="0"/>
          </a:p>
          <a:p>
            <a:r>
              <a:rPr lang="he-IL" dirty="0"/>
              <a:t>זוכרים כיצד עלינו לעבוד?</a:t>
            </a:r>
          </a:p>
          <a:p>
            <a:r>
              <a:rPr lang="he-IL" dirty="0"/>
              <a:t>בניתוק הצורן הסופי נקבל שם בעברית</a:t>
            </a:r>
          </a:p>
          <a:p>
            <a:r>
              <a:rPr lang="he-IL" dirty="0"/>
              <a:t>בגזירת השורש/פועל בעבר נסתר- שורש ותבנית</a:t>
            </a:r>
          </a:p>
          <a:p>
            <a:endParaRPr lang="he-IL" dirty="0"/>
          </a:p>
          <a:p>
            <a:endParaRPr lang="he-IL" dirty="0"/>
          </a:p>
          <a:p>
            <a:r>
              <a:rPr lang="he-IL" dirty="0"/>
              <a:t>בשקף הבא התשובות.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48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9450508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2250" y="725488"/>
            <a:ext cx="6445250" cy="3625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8975" y="4593749"/>
            <a:ext cx="5511800" cy="4351973"/>
          </a:xfrm>
          <a:prstGeom prst="rect">
            <a:avLst/>
          </a:prstGeom>
        </p:spPr>
        <p:txBody>
          <a:bodyPr spcFirstLastPara="1" wrap="square" lIns="94616" tIns="94616" rIns="94616" bIns="94616" anchor="t" anchorCtr="0">
            <a:noAutofit/>
          </a:bodyPr>
          <a:lstStyle/>
          <a:p>
            <a:pPr algn="r" rtl="0"/>
            <a:r>
              <a:rPr lang="he-IL" dirty="0"/>
              <a:t>עד כאן ערכנו חזרה קצרה והדגמות מהשיעור הקודם. עכשיו נעבור להכיר דרך תצורה נוספת הדרך השלישית.</a:t>
            </a:r>
            <a:endParaRPr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  <a:p>
            <a:r>
              <a:rPr lang="he-IL" dirty="0"/>
              <a:t>זהו תרשים שבו מילאנו את הידע שהכרנו בשיעור הקודם: הדרך הנפוצה ביותר ליצירת שמות בעברית היא שורש ותבנית.</a:t>
            </a:r>
          </a:p>
          <a:p>
            <a:r>
              <a:rPr lang="he-IL" dirty="0"/>
              <a:t>הדרך הנוספת שהיכרנו היא בסיס וצורן. את  שתי הדרכים הללו תרגלנו  והסברנו. 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50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3267796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  <a:p>
            <a:r>
              <a:rPr lang="he-IL" dirty="0"/>
              <a:t>ועכשיו לדרך השלישית</a:t>
            </a:r>
          </a:p>
          <a:p>
            <a:r>
              <a:rPr lang="he-IL" dirty="0"/>
              <a:t>ישנה הנפשה </a:t>
            </a: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51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0797030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לפנינו ארבעה שמות.</a:t>
            </a:r>
          </a:p>
          <a:p>
            <a:r>
              <a:rPr lang="he-IL" dirty="0"/>
              <a:t>נסו לחשוב כיצד נוצרו השמות? מהי דרך התצורה המשותפת לארבעתם?</a:t>
            </a:r>
          </a:p>
          <a:p>
            <a:endParaRPr lang="he-IL" dirty="0"/>
          </a:p>
          <a:p>
            <a:r>
              <a:rPr lang="he-IL" dirty="0"/>
              <a:t>להסבר...........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52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1909353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נדגים באמצעות השם "כדורסל".</a:t>
            </a:r>
          </a:p>
          <a:p>
            <a:endParaRPr lang="he-IL" dirty="0"/>
          </a:p>
          <a:p>
            <a:r>
              <a:rPr lang="he-IL" dirty="0"/>
              <a:t>. 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53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0499546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השם מולחם או מורכב משני שמות בעברית" כדור וסל, כלומר שני שמות, שני בסיסים.</a:t>
            </a:r>
          </a:p>
          <a:p>
            <a:r>
              <a:rPr lang="he-IL" dirty="0"/>
              <a:t>דרך תצורה זו נקראת "הלחם". </a:t>
            </a:r>
          </a:p>
          <a:p>
            <a:endParaRPr lang="he-IL" dirty="0"/>
          </a:p>
          <a:p>
            <a:r>
              <a:rPr lang="he-IL" dirty="0"/>
              <a:t>בסיס = שם עצם קיים בעברית.</a:t>
            </a:r>
          </a:p>
          <a:p>
            <a:r>
              <a:rPr lang="he-IL" dirty="0"/>
              <a:t>הלחם= חיבור</a:t>
            </a:r>
          </a:p>
          <a:p>
            <a:r>
              <a:rPr lang="he-IL" dirty="0"/>
              <a:t>בסיס = שם עצם קיים בעברית.</a:t>
            </a:r>
          </a:p>
          <a:p>
            <a:r>
              <a:rPr lang="he-IL" dirty="0"/>
              <a:t>הלחם= חיבור</a:t>
            </a:r>
          </a:p>
          <a:p>
            <a:r>
              <a:rPr lang="he-IL" dirty="0"/>
              <a:t>בדקו את שאר השמות וחשבו מאלו בסיסיים הם מולחמים.</a:t>
            </a:r>
          </a:p>
          <a:p>
            <a:endParaRPr lang="he-IL" dirty="0"/>
          </a:p>
          <a:p>
            <a:r>
              <a:rPr lang="he-IL" dirty="0"/>
              <a:t>להסביר.</a:t>
            </a:r>
          </a:p>
          <a:p>
            <a:endParaRPr lang="he-IL" dirty="0"/>
          </a:p>
          <a:p>
            <a:r>
              <a:rPr lang="he-IL" dirty="0"/>
              <a:t>בואו נראה דוגמות נוספות לשמות שנוצרו בדרך </a:t>
            </a:r>
            <a:r>
              <a:rPr lang="he-IL" dirty="0" err="1"/>
              <a:t>ההלחם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54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421360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ממילה אחת – המילה "ראש" יכולות להיגזר כמה מילים.</a:t>
            </a:r>
          </a:p>
          <a:p>
            <a:r>
              <a:rPr lang="he-IL" dirty="0"/>
              <a:t>ננתק את המילה "ראש" ונבדוק מה נשאר?</a:t>
            </a:r>
          </a:p>
          <a:p>
            <a:r>
              <a:rPr lang="he-IL" dirty="0"/>
              <a:t>לדוגמה- המילה "ראשון" – ניתוק המילה ראש מותיר את התוספת און,</a:t>
            </a:r>
          </a:p>
          <a:p>
            <a:r>
              <a:rPr lang="he-IL" dirty="0"/>
              <a:t>ויחד הן יוצרות שם חדש בעברית. בואו נבדוק את שאר המילים באותה צורה.</a:t>
            </a:r>
          </a:p>
          <a:p>
            <a:endParaRPr lang="he-IL" dirty="0"/>
          </a:p>
          <a:p>
            <a:r>
              <a:rPr lang="he-IL" dirty="0"/>
              <a:t>לתוספת הזו אנו קוראים "צורן". </a:t>
            </a:r>
          </a:p>
          <a:p>
            <a:r>
              <a:rPr lang="he-IL" dirty="0"/>
              <a:t>האם אתה יודעים מהו "צורן"? ....................(לעבור שקף)</a:t>
            </a:r>
          </a:p>
          <a:p>
            <a:endParaRPr lang="he-IL" dirty="0"/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3224930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לפנינו ארבעה שמות.</a:t>
            </a:r>
          </a:p>
          <a:p>
            <a:r>
              <a:rPr lang="he-IL" dirty="0"/>
              <a:t>נסו לחשוב כיצד נוצרו השמות? מהי דרך התצורה המשותפת לארבעתם?</a:t>
            </a:r>
          </a:p>
          <a:p>
            <a:endParaRPr lang="he-IL" dirty="0"/>
          </a:p>
          <a:p>
            <a:r>
              <a:rPr lang="he-IL" dirty="0"/>
              <a:t>להסבר...........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55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2068359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לפנינו ראשי תיבות, מטרתם היא קיצור של 2 מילים או יותר</a:t>
            </a:r>
            <a:r>
              <a:rPr lang="he-IL" b="1" dirty="0">
                <a:highlight>
                  <a:srgbClr val="FFFF00"/>
                </a:highlight>
              </a:rPr>
              <a:t> למילה אחת </a:t>
            </a:r>
          </a:p>
          <a:p>
            <a:r>
              <a:rPr lang="he-IL" dirty="0"/>
              <a:t>דרך זו של קיצור יצרה שמות בעברית. </a:t>
            </a:r>
          </a:p>
          <a:p>
            <a:r>
              <a:rPr lang="he-IL" dirty="0"/>
              <a:t>נדגים באמצעות השם "רמטכ"ל".</a:t>
            </a:r>
          </a:p>
          <a:p>
            <a:r>
              <a:rPr lang="he-IL" dirty="0"/>
              <a:t>להסביר את כל השאר.</a:t>
            </a:r>
          </a:p>
          <a:p>
            <a:r>
              <a:rPr lang="he-IL" dirty="0"/>
              <a:t>שב"כ – שירות הביטחון הכללי</a:t>
            </a:r>
          </a:p>
          <a:p>
            <a:r>
              <a:rPr lang="he-IL" dirty="0"/>
              <a:t>מפכ"ל- המפקח הכללי(של המשטרה)</a:t>
            </a:r>
          </a:p>
          <a:p>
            <a:r>
              <a:rPr lang="he-IL" dirty="0"/>
              <a:t>צהל- צבא הגנה לישראל.</a:t>
            </a:r>
          </a:p>
          <a:p>
            <a:r>
              <a:rPr lang="he-IL" dirty="0"/>
              <a:t>בדקו את שאר השמות וחשבו האם אתם משתמשים בקיצור רק לכתיבה או גם בדיבור?</a:t>
            </a:r>
          </a:p>
          <a:p>
            <a:endParaRPr lang="he-IL" dirty="0"/>
          </a:p>
          <a:p>
            <a:r>
              <a:rPr lang="he-IL" dirty="0"/>
              <a:t>דוגמות אלה משמשות גם בכתיבה וגם בע"פ, כלומר בדיבור.</a:t>
            </a:r>
          </a:p>
          <a:p>
            <a:endParaRPr lang="he-IL" dirty="0"/>
          </a:p>
          <a:p>
            <a:r>
              <a:rPr lang="he-IL" dirty="0"/>
              <a:t>בואו נראה עוד דוגמה................</a:t>
            </a: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56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6704161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לפנינו דוגמה נוספת, </a:t>
            </a:r>
            <a:r>
              <a:rPr lang="he-IL" dirty="0" err="1"/>
              <a:t>ע"וד</a:t>
            </a:r>
            <a:r>
              <a:rPr lang="he-IL" dirty="0"/>
              <a:t>- האם אנחנו משתמשים בקיצור גם בכתיבה וגם בדיבור? לא, כלומר יש קיצורים שמשמים רק בכתיבה ואחרים משמשים גם בכתיבה וגם בדיבור.</a:t>
            </a:r>
          </a:p>
          <a:p>
            <a:endParaRPr lang="he-IL" dirty="0"/>
          </a:p>
          <a:p>
            <a:r>
              <a:rPr lang="he-IL" dirty="0"/>
              <a:t>כמה הערות לתשומת ליבנו- </a:t>
            </a:r>
          </a:p>
          <a:p>
            <a:r>
              <a:rPr lang="he-IL" dirty="0"/>
              <a:t>1. שימו לב </a:t>
            </a:r>
            <a:r>
              <a:rPr lang="he-IL" b="1" dirty="0"/>
              <a:t>לגרשיים</a:t>
            </a:r>
            <a:r>
              <a:rPr lang="he-IL" dirty="0"/>
              <a:t>-</a:t>
            </a:r>
          </a:p>
          <a:p>
            <a:r>
              <a:rPr lang="he-IL" dirty="0"/>
              <a:t>הגרשיים תמיד לפני האות האחרונה.</a:t>
            </a:r>
          </a:p>
          <a:p>
            <a:r>
              <a:rPr lang="he-IL" dirty="0"/>
              <a:t>2. ניתן להוסיף </a:t>
            </a:r>
            <a:r>
              <a:rPr lang="he-IL" b="1" dirty="0"/>
              <a:t>צורני נטייה- </a:t>
            </a:r>
            <a:r>
              <a:rPr lang="he-IL" dirty="0"/>
              <a:t>מנכ"ל   מנכ"לית/   מתנ"ס  מתנ"סים.</a:t>
            </a:r>
          </a:p>
          <a:p>
            <a:r>
              <a:rPr lang="he-IL" dirty="0"/>
              <a:t>כלומר ראשי התיבות מקבלים צורני נטייה כמו- מין (זכר/נקבה), מספר (יחיד רבים) וגם ה"א הידיעה.</a:t>
            </a:r>
          </a:p>
          <a:p>
            <a:endParaRPr lang="he-IL" dirty="0"/>
          </a:p>
          <a:p>
            <a:r>
              <a:rPr lang="he-IL" dirty="0"/>
              <a:t>ריבוי - ניתן לרבות את הנסמך ולא את הסומך- עורכי דין (ולא עורכי דינים).</a:t>
            </a:r>
          </a:p>
          <a:p>
            <a:r>
              <a:rPr lang="he-IL" dirty="0"/>
              <a:t>לציין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57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5277045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נסכם</a:t>
            </a: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58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080976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59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6199020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לפנינו מודעה ובה המילה </a:t>
            </a:r>
            <a:r>
              <a:rPr lang="he-IL" b="1" dirty="0"/>
              <a:t>גמ"ח</a:t>
            </a:r>
            <a:r>
              <a:rPr lang="he-IL" dirty="0"/>
              <a:t>. </a:t>
            </a:r>
          </a:p>
          <a:p>
            <a:endParaRPr lang="he-IL" dirty="0"/>
          </a:p>
          <a:p>
            <a:r>
              <a:rPr lang="he-IL" dirty="0"/>
              <a:t>גמ"ח=ראשי תיבות של  גמילות חסדים ביהדות. </a:t>
            </a:r>
          </a:p>
          <a:p>
            <a:r>
              <a:rPr lang="he-IL" b="1" dirty="0"/>
              <a:t>גְּמִילוּת חֲסָדִים</a:t>
            </a:r>
            <a:r>
              <a:rPr lang="he-IL" dirty="0"/>
              <a:t> הוא כינוי לכמה מצוות המחייבות עזרה לזולת בגופו ובממונו, והתחשבות באחר, </a:t>
            </a:r>
          </a:p>
          <a:p>
            <a:r>
              <a:rPr lang="he-IL" dirty="0"/>
              <a:t>למשל, ביקור חולים, הכנסת כלה, ניחום אבלים. 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60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3813952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err="1"/>
              <a:t>פשפשוק</a:t>
            </a:r>
            <a:r>
              <a:rPr lang="he-IL" dirty="0"/>
              <a:t> – פשפש + שוק  -דרך התצורה- הלחם בסיסים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61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9343382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קק"ל – קרן קיימת לישראל</a:t>
            </a:r>
          </a:p>
          <a:p>
            <a:r>
              <a:rPr lang="he-IL" dirty="0"/>
              <a:t>דרך התצורה- ראשי תיבות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62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4063322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לפנינו מודעת דרושים.</a:t>
            </a:r>
          </a:p>
          <a:p>
            <a:r>
              <a:rPr lang="he-IL" dirty="0"/>
              <a:t>להקיא</a:t>
            </a:r>
          </a:p>
          <a:p>
            <a:r>
              <a:rPr lang="he-IL" dirty="0"/>
              <a:t>חשמלאי – חשמל + </a:t>
            </a:r>
            <a:r>
              <a:rPr lang="he-IL" dirty="0" err="1"/>
              <a:t>םאי</a:t>
            </a:r>
            <a:endParaRPr lang="he-IL" dirty="0"/>
          </a:p>
          <a:p>
            <a:r>
              <a:rPr lang="he-IL" dirty="0"/>
              <a:t>בסיס + צורן המציין בעל מקצוע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63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0613625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פרסום מתוך אתר האקדמיה ללשון העברית. </a:t>
            </a:r>
          </a:p>
          <a:p>
            <a:r>
              <a:rPr lang="he-IL" dirty="0"/>
              <a:t>רכבל= רכבת + כבל. בסיס ובסיס.</a:t>
            </a:r>
          </a:p>
          <a:p>
            <a:endParaRPr lang="he-IL" dirty="0"/>
          </a:p>
          <a:p>
            <a:r>
              <a:rPr lang="he-IL" dirty="0"/>
              <a:t>זוהי טעות שכיחה בהגיית המילה. </a:t>
            </a:r>
          </a:p>
          <a:p>
            <a:r>
              <a:rPr lang="he-IL" dirty="0"/>
              <a:t>מהי צורת הריבוי הנכונה? רכבלים וריבוי ומכאן הטעות של המילה ביחיד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64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211205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בסיס= מילה קיימת בשפה</a:t>
            </a:r>
          </a:p>
          <a:p>
            <a:pPr defTabSz="946313">
              <a:defRPr/>
            </a:pPr>
            <a:r>
              <a:rPr lang="he-IL" dirty="0"/>
              <a:t>צורן= היחידה הקטנה בשפה בעלת משמעות</a:t>
            </a:r>
          </a:p>
          <a:p>
            <a:r>
              <a:rPr lang="he-IL" dirty="0"/>
              <a:t>הצורן נוסף למילה קיימת בשפה (ראש) -וגוזר מילה חדש שתופיע במילון. בשיעור הזה נתמקד בגזירת שמות עצם.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4782752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פלדלת- כיצד נוצרה המילה?</a:t>
            </a:r>
          </a:p>
          <a:p>
            <a:r>
              <a:rPr lang="he-IL" dirty="0"/>
              <a:t>הלחם של 2 בסיסים: פלדה + דלת.</a:t>
            </a:r>
          </a:p>
          <a:p>
            <a:r>
              <a:rPr lang="he-IL" dirty="0"/>
              <a:t>שימו לב שהבסיסים אינם שלמים, אלא שבורים, הושמטו אותיות---  פלדה + דלת&gt;&gt; הושמטו ה"א  ו-דל"ת.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65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8321411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מפעל </a:t>
            </a:r>
            <a:r>
              <a:rPr lang="he-IL" dirty="0" err="1"/>
              <a:t>כרומגן</a:t>
            </a:r>
            <a:r>
              <a:rPr lang="he-IL" dirty="0"/>
              <a:t> מחפש גם הוא עובדים.</a:t>
            </a:r>
          </a:p>
          <a:p>
            <a:r>
              <a:rPr lang="he-IL" dirty="0"/>
              <a:t>מחסנאי ומלגזן.     </a:t>
            </a:r>
          </a:p>
          <a:p>
            <a:endParaRPr lang="he-IL" dirty="0"/>
          </a:p>
          <a:p>
            <a:r>
              <a:rPr lang="he-IL" dirty="0"/>
              <a:t>מהי דרך התצורה?  מהי משמעות הצורן הסופי?</a:t>
            </a:r>
          </a:p>
          <a:p>
            <a:endParaRPr lang="he-IL" dirty="0"/>
          </a:p>
          <a:p>
            <a:r>
              <a:rPr lang="he-IL" dirty="0"/>
              <a:t>מלגזן ו-מחסנאי- בעל מקצוע</a:t>
            </a: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66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398591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  <a:p>
            <a:endParaRPr lang="he-IL" dirty="0"/>
          </a:p>
          <a:p>
            <a:r>
              <a:rPr lang="he-IL" dirty="0"/>
              <a:t>ארצית- נשמיט את צורן הנטייה לנקבה&gt; ארצי= ארץ + אי  - שם תואר.</a:t>
            </a: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67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9271411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68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8174679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יש כמה סוגים של גזירה קווית:</a:t>
            </a:r>
          </a:p>
          <a:p>
            <a:r>
              <a:rPr lang="he-IL" dirty="0"/>
              <a:t> בסיס + צורן</a:t>
            </a:r>
          </a:p>
          <a:p>
            <a:r>
              <a:rPr lang="he-IL" dirty="0"/>
              <a:t>  הלחם</a:t>
            </a:r>
          </a:p>
          <a:p>
            <a:r>
              <a:rPr lang="he-IL" dirty="0"/>
              <a:t>ראשי תיבות 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70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7166488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72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34416545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יש למיין את השמות לשלוש דרכי התצורה שלמדנו.</a:t>
            </a: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73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31302177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2250" y="725488"/>
            <a:ext cx="6445250" cy="3625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8975" y="4593749"/>
            <a:ext cx="5511800" cy="4351973"/>
          </a:xfrm>
          <a:prstGeom prst="rect">
            <a:avLst/>
          </a:prstGeom>
        </p:spPr>
        <p:txBody>
          <a:bodyPr spcFirstLastPara="1" wrap="square" lIns="94616" tIns="94616" rIns="94616" bIns="94616" anchor="t" anchorCtr="0">
            <a:noAutofit/>
          </a:bodyPr>
          <a:lstStyle/>
          <a:p>
            <a:pPr rtl="0"/>
            <a:r>
              <a:rPr lang="he-IL" dirty="0"/>
              <a:t>תחילה נחזור על דרכי התצורה שנלמדו </a:t>
            </a:r>
            <a:r>
              <a:rPr lang="he-IL" dirty="0" err="1"/>
              <a:t>בשעור</a:t>
            </a:r>
            <a:r>
              <a:rPr lang="he-IL" dirty="0"/>
              <a:t> הקודם.</a:t>
            </a:r>
          </a:p>
          <a:p>
            <a:pPr rtl="0"/>
            <a:r>
              <a:rPr lang="he-IL" dirty="0"/>
              <a:t>זוכרים מהי דרך תצורה?</a:t>
            </a:r>
          </a:p>
          <a:p>
            <a:pPr rtl="0"/>
            <a:r>
              <a:rPr lang="he-IL" dirty="0"/>
              <a:t>הסבר המושג "דרך תצורה" = הדרך שבה נוצרים שמות בעברית.</a:t>
            </a:r>
          </a:p>
          <a:p>
            <a:pPr rtl="0"/>
            <a:r>
              <a:rPr lang="he-IL" dirty="0"/>
              <a:t>הבסיס של  השמות בעברית הנו התנ"ך.</a:t>
            </a:r>
            <a:endParaRPr lang="en-US" dirty="0"/>
          </a:p>
          <a:p>
            <a:pPr rtl="0"/>
            <a:endParaRPr lang="he-IL" dirty="0"/>
          </a:p>
          <a:p>
            <a:pPr defTabSz="946313" rtl="0"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851635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err="1"/>
              <a:t>סוכר+םיה</a:t>
            </a:r>
            <a:r>
              <a:rPr lang="he-IL" dirty="0"/>
              <a:t>           </a:t>
            </a:r>
            <a:r>
              <a:rPr lang="he-IL" dirty="0" err="1"/>
              <a:t>ישראל+םי</a:t>
            </a:r>
            <a:r>
              <a:rPr lang="he-IL" dirty="0"/>
              <a:t>             </a:t>
            </a:r>
            <a:r>
              <a:rPr lang="he-IL" dirty="0" err="1"/>
              <a:t>שעה+םון</a:t>
            </a:r>
            <a:r>
              <a:rPr lang="he-IL" dirty="0"/>
              <a:t>         </a:t>
            </a:r>
            <a:r>
              <a:rPr lang="he-IL" dirty="0" err="1"/>
              <a:t>ברז+םיה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446011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6578" indent="-236578">
              <a:buAutoNum type="arabicPeriod"/>
            </a:pPr>
            <a:r>
              <a:rPr lang="he-IL" dirty="0"/>
              <a:t>בואו נפרק לבסיס + צורן –                      שירלי- מומלץ לסמן עם טוש על גבי </a:t>
            </a:r>
            <a:r>
              <a:rPr lang="he-IL" dirty="0" err="1"/>
              <a:t>השיקופית</a:t>
            </a:r>
            <a:r>
              <a:rPr lang="he-IL" dirty="0"/>
              <a:t>, כדלקמן:</a:t>
            </a:r>
          </a:p>
          <a:p>
            <a:r>
              <a:rPr lang="he-IL" dirty="0"/>
              <a:t>ירקן- ירק+ </a:t>
            </a:r>
            <a:r>
              <a:rPr lang="he-IL" dirty="0" err="1"/>
              <a:t>םן</a:t>
            </a:r>
            <a:r>
              <a:rPr lang="he-IL" dirty="0"/>
              <a:t>,     רפתן- </a:t>
            </a:r>
            <a:r>
              <a:rPr lang="he-IL" dirty="0" err="1"/>
              <a:t>רפת+םן</a:t>
            </a:r>
            <a:r>
              <a:rPr lang="he-IL" dirty="0"/>
              <a:t>,</a:t>
            </a:r>
          </a:p>
          <a:p>
            <a:r>
              <a:rPr lang="he-IL" dirty="0"/>
              <a:t>נקניקיה- </a:t>
            </a:r>
            <a:r>
              <a:rPr lang="he-IL" dirty="0" err="1"/>
              <a:t>נקניק+םיה</a:t>
            </a:r>
            <a:r>
              <a:rPr lang="he-IL" dirty="0"/>
              <a:t>, </a:t>
            </a:r>
            <a:r>
              <a:rPr lang="he-IL" dirty="0" err="1"/>
              <a:t>עוגיה</a:t>
            </a:r>
            <a:r>
              <a:rPr lang="he-IL" dirty="0"/>
              <a:t>- </a:t>
            </a:r>
            <a:r>
              <a:rPr lang="he-IL" dirty="0" err="1"/>
              <a:t>עוגה+םיה</a:t>
            </a:r>
            <a:endParaRPr lang="he-IL" dirty="0"/>
          </a:p>
          <a:p>
            <a:r>
              <a:rPr lang="he-IL" dirty="0"/>
              <a:t>ילדון- </a:t>
            </a:r>
            <a:r>
              <a:rPr lang="he-IL" dirty="0" err="1"/>
              <a:t>ילד+םון</a:t>
            </a:r>
            <a:r>
              <a:rPr lang="he-IL" dirty="0"/>
              <a:t>, ספרון- </a:t>
            </a:r>
            <a:r>
              <a:rPr lang="he-IL" dirty="0" err="1"/>
              <a:t>ספר+םון</a:t>
            </a:r>
            <a:endParaRPr lang="he-IL" dirty="0"/>
          </a:p>
          <a:p>
            <a:r>
              <a:rPr lang="he-IL" dirty="0"/>
              <a:t>ברזיה- ברז+</a:t>
            </a:r>
            <a:r>
              <a:rPr lang="he-IL" dirty="0" err="1"/>
              <a:t>םיה</a:t>
            </a:r>
            <a:r>
              <a:rPr lang="he-IL" dirty="0"/>
              <a:t>, צמחיה- צמח+</a:t>
            </a:r>
            <a:r>
              <a:rPr lang="he-IL" dirty="0" err="1"/>
              <a:t>םיה</a:t>
            </a:r>
            <a:r>
              <a:rPr lang="he-IL" dirty="0"/>
              <a:t>.</a:t>
            </a:r>
          </a:p>
          <a:p>
            <a:endParaRPr lang="he-IL" dirty="0"/>
          </a:p>
          <a:p>
            <a:r>
              <a:rPr lang="he-IL" dirty="0"/>
              <a:t>2. בואו נבדוק מהי משמעות הצורן הסופי-....................לעבור שקף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390968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בעלי מקצוע/    הקטנה- מאכלים/   הקטנה/       אוספים</a:t>
            </a:r>
          </a:p>
          <a:p>
            <a:endParaRPr lang="he-IL" dirty="0"/>
          </a:p>
          <a:p>
            <a:r>
              <a:rPr lang="he-IL" dirty="0"/>
              <a:t>בואו ננסה להוסיף עוד דוגמות-</a:t>
            </a:r>
          </a:p>
          <a:p>
            <a:endParaRPr lang="he-IL" dirty="0"/>
          </a:p>
          <a:p>
            <a:endParaRPr lang="he-IL" dirty="0"/>
          </a:p>
          <a:p>
            <a:r>
              <a:rPr lang="he-IL" dirty="0"/>
              <a:t>כמו ירקן ורפתן- בדרן, יהלומן, תעשין</a:t>
            </a:r>
          </a:p>
          <a:p>
            <a:r>
              <a:rPr lang="he-IL" dirty="0"/>
              <a:t>כמו נקניקיה </a:t>
            </a:r>
            <a:r>
              <a:rPr lang="he-IL" dirty="0" err="1"/>
              <a:t>ועוגיה</a:t>
            </a:r>
            <a:r>
              <a:rPr lang="he-IL" dirty="0"/>
              <a:t>- מציה (קרקר)</a:t>
            </a:r>
          </a:p>
          <a:p>
            <a:r>
              <a:rPr lang="he-IL" dirty="0"/>
              <a:t>כמו ילדון, ספרון- גגון, דגלון, פסלון.</a:t>
            </a:r>
          </a:p>
          <a:p>
            <a:r>
              <a:rPr lang="he-IL" dirty="0"/>
              <a:t>כמו ברזיה וצמחיה- תקליטיה 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50382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ע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" y="2693989"/>
            <a:ext cx="12192000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1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70069" y="6569428"/>
            <a:ext cx="2623961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1488810" y="6304086"/>
            <a:ext cx="3246400" cy="192925"/>
          </a:xfrm>
          <a:prstGeom prst="roundRect">
            <a:avLst>
              <a:gd name="adj" fmla="val 49359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6482" y="-439221"/>
            <a:ext cx="4205647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9471" y="6565100"/>
            <a:ext cx="4434214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כותרת ושתי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6444696" y="978201"/>
            <a:ext cx="5395321" cy="36389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910" y="186258"/>
            <a:ext cx="10221024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0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-413012" y="764744"/>
            <a:ext cx="1159099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3" name="מציין מיקום של תמונה 2">
            <a:extLst>
              <a:ext uri="{FF2B5EF4-FFF2-40B4-BE49-F238E27FC236}">
                <a16:creationId xmlns:a16="http://schemas.microsoft.com/office/drawing/2014/main" id="{11DA6207-6C06-4DE8-8270-79FA6D2C27CC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843274" y="978201"/>
            <a:ext cx="5395321" cy="36389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62799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שלוש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5513040" y="1030562"/>
            <a:ext cx="5395321" cy="36389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0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-413012" y="764744"/>
            <a:ext cx="1159099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6" name="מציין מיקום של תמונה 2">
            <a:extLst>
              <a:ext uri="{FF2B5EF4-FFF2-40B4-BE49-F238E27FC236}">
                <a16:creationId xmlns:a16="http://schemas.microsoft.com/office/drawing/2014/main" id="{751DC1E2-ACE2-441B-8840-3A69561321B6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1241442" y="1030562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7" name="מציין מיקום של תמונה 2">
            <a:extLst>
              <a:ext uri="{FF2B5EF4-FFF2-40B4-BE49-F238E27FC236}">
                <a16:creationId xmlns:a16="http://schemas.microsoft.com/office/drawing/2014/main" id="{FAA918BE-80CF-42F4-8DC4-2E8D539F1354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241442" y="3932962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80596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ארבע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0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10171544" y="938558"/>
            <a:ext cx="2190882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6" name="מציין מיקום של תמונה 2">
            <a:extLst>
              <a:ext uri="{FF2B5EF4-FFF2-40B4-BE49-F238E27FC236}">
                <a16:creationId xmlns:a16="http://schemas.microsoft.com/office/drawing/2014/main" id="{751DC1E2-ACE2-441B-8840-3A69561321B6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154519" y="10736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7" name="מציין מיקום של תמונה 2">
            <a:extLst>
              <a:ext uri="{FF2B5EF4-FFF2-40B4-BE49-F238E27FC236}">
                <a16:creationId xmlns:a16="http://schemas.microsoft.com/office/drawing/2014/main" id="{FAA918BE-80CF-42F4-8DC4-2E8D539F1354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54519" y="39760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3" name="מציין מיקום של תמונה 2">
            <a:extLst>
              <a:ext uri="{FF2B5EF4-FFF2-40B4-BE49-F238E27FC236}">
                <a16:creationId xmlns:a16="http://schemas.microsoft.com/office/drawing/2014/main" id="{8992FF61-2840-4655-842F-B373E28D9E01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414862" y="10736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4" name="מציין מיקום של תמונה 2">
            <a:extLst>
              <a:ext uri="{FF2B5EF4-FFF2-40B4-BE49-F238E27FC236}">
                <a16:creationId xmlns:a16="http://schemas.microsoft.com/office/drawing/2014/main" id="{8C91A369-DCD6-4CBC-93C6-3C5BB19BCC3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414862" y="39760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911292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טקסט גדול-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מעוגל 6"/>
          <p:cNvSpPr/>
          <p:nvPr userDrawn="1"/>
        </p:nvSpPr>
        <p:spPr>
          <a:xfrm>
            <a:off x="0" y="5878197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7714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0" y="6306747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25730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השיעור שכבה ושם המור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43" y="1396870"/>
            <a:ext cx="13177381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" y="1640910"/>
            <a:ext cx="12192000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1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9949" y="6155858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9501144" y="5870968"/>
            <a:ext cx="3049656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113" y="163632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" y="2918492"/>
            <a:ext cx="12192000" cy="720000"/>
          </a:xfrm>
          <a:prstGeom prst="rect">
            <a:avLst/>
          </a:prstGeom>
        </p:spPr>
        <p:txBody>
          <a:bodyPr spcFirstLastPara="1" wrap="square" lIns="36000" tIns="36000" rIns="36000" bIns="36000" anchor="ctr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6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13" name="מציין מיקום תוכן 2"/>
          <p:cNvSpPr>
            <a:spLocks noGrp="1"/>
          </p:cNvSpPr>
          <p:nvPr>
            <p:ph idx="10"/>
          </p:nvPr>
        </p:nvSpPr>
        <p:spPr>
          <a:xfrm>
            <a:off x="0" y="3734824"/>
            <a:ext cx="12191999" cy="720000"/>
          </a:xfrm>
        </p:spPr>
        <p:txBody>
          <a:bodyPr anchor="ctr">
            <a:noAutofit/>
          </a:bodyPr>
          <a:lstStyle>
            <a:lvl1pPr marL="0" indent="0" algn="ct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28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342934" indent="-342934" algn="ct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14" name="מלבן מעוגל 8">
            <a:extLst>
              <a:ext uri="{FF2B5EF4-FFF2-40B4-BE49-F238E27FC236}">
                <a16:creationId xmlns:a16="http://schemas.microsoft.com/office/drawing/2014/main" id="{404057E2-9B3D-4075-99B3-75AE757986D1}"/>
              </a:ext>
            </a:extLst>
          </p:cNvPr>
          <p:cNvSpPr/>
          <p:nvPr userDrawn="1"/>
        </p:nvSpPr>
        <p:spPr>
          <a:xfrm>
            <a:off x="10059465" y="87232"/>
            <a:ext cx="276885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</p:spTree>
    <p:extLst>
      <p:ext uri="{BB962C8B-B14F-4D97-AF65-F5344CB8AC3E}">
        <p14:creationId xmlns:p14="http://schemas.microsoft.com/office/powerpoint/2010/main" val="2196595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פרק חד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43" y="1396870"/>
            <a:ext cx="13177381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>
                <a:solidFill>
                  <a:srgbClr val="192A72"/>
                </a:solidFill>
              </a:rPr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" y="1666940"/>
            <a:ext cx="12192000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1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" y="2918493"/>
            <a:ext cx="12192000" cy="642090"/>
          </a:xfrm>
          <a:prstGeom prst="rect">
            <a:avLst/>
          </a:prstGeom>
        </p:spPr>
        <p:txBody>
          <a:bodyPr spcFirstLastPara="1" wrap="square" lIns="36000" tIns="36000" rIns="36000" bIns="36000" anchor="ctr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200" b="1">
                <a:solidFill>
                  <a:srgbClr val="192A72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15" name="מלבן מעוגל 6">
            <a:extLst>
              <a:ext uri="{FF2B5EF4-FFF2-40B4-BE49-F238E27FC236}">
                <a16:creationId xmlns:a16="http://schemas.microsoft.com/office/drawing/2014/main" id="{B4A26894-BFC6-4CB2-9F98-6C0AB203AB11}"/>
              </a:ext>
            </a:extLst>
          </p:cNvPr>
          <p:cNvSpPr/>
          <p:nvPr userDrawn="1"/>
        </p:nvSpPr>
        <p:spPr>
          <a:xfrm>
            <a:off x="9664804" y="5699022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6" name="מלבן מעוגל 7">
            <a:extLst>
              <a:ext uri="{FF2B5EF4-FFF2-40B4-BE49-F238E27FC236}">
                <a16:creationId xmlns:a16="http://schemas.microsoft.com/office/drawing/2014/main" id="{93139C06-AB68-49E4-9F8F-F0E56072AD87}"/>
              </a:ext>
            </a:extLst>
          </p:cNvPr>
          <p:cNvSpPr/>
          <p:nvPr userDrawn="1"/>
        </p:nvSpPr>
        <p:spPr>
          <a:xfrm>
            <a:off x="-260562" y="181684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7" name="מלבן מעוגל 8">
            <a:extLst>
              <a:ext uri="{FF2B5EF4-FFF2-40B4-BE49-F238E27FC236}">
                <a16:creationId xmlns:a16="http://schemas.microsoft.com/office/drawing/2014/main" id="{92F44B1F-CB02-4BE0-9593-98D37356833A}"/>
              </a:ext>
            </a:extLst>
          </p:cNvPr>
          <p:cNvSpPr/>
          <p:nvPr userDrawn="1"/>
        </p:nvSpPr>
        <p:spPr>
          <a:xfrm>
            <a:off x="-488825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8" name="מלבן מעוגל 10">
            <a:extLst>
              <a:ext uri="{FF2B5EF4-FFF2-40B4-BE49-F238E27FC236}">
                <a16:creationId xmlns:a16="http://schemas.microsoft.com/office/drawing/2014/main" id="{F91DCBDE-92CA-433E-83D5-3B5D0DD4B449}"/>
              </a:ext>
            </a:extLst>
          </p:cNvPr>
          <p:cNvSpPr/>
          <p:nvPr userDrawn="1"/>
        </p:nvSpPr>
        <p:spPr>
          <a:xfrm>
            <a:off x="9010091" y="6104087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</p:spTree>
    <p:extLst>
      <p:ext uri="{BB962C8B-B14F-4D97-AF65-F5344CB8AC3E}">
        <p14:creationId xmlns:p14="http://schemas.microsoft.com/office/powerpoint/2010/main" val="3628904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</p:spPr>
        <p:txBody>
          <a:bodyPr lIns="36000" tIns="0" rIns="36000" bIns="0">
            <a:noAutofit/>
          </a:bodyPr>
          <a:lstStyle>
            <a:lvl1pPr marL="536629" indent="0">
              <a:tabLst>
                <a:tab pos="11659766" algn="l"/>
              </a:tabLst>
              <a:defRPr sz="48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</a:lstStyle>
          <a:p>
            <a:r>
              <a:rPr lang="he-IL" dirty="0"/>
              <a:t>לחץ כדי לערוך סגנון כותרת של תבנית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5274" y="1195757"/>
            <a:ext cx="8031962" cy="468000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549769" y="213094"/>
            <a:ext cx="9642231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75" y="1185681"/>
            <a:ext cx="8306992" cy="540000"/>
          </a:xfrm>
        </p:spPr>
        <p:txBody>
          <a:bodyPr anchor="ctr">
            <a:noAutofit/>
          </a:bodyPr>
          <a:lstStyle>
            <a:lvl1pPr marL="185757" indent="0">
              <a:buNone/>
              <a:defRPr sz="2800" b="1">
                <a:solidFill>
                  <a:srgbClr val="12B4BC"/>
                </a:solidFill>
                <a:latin typeface="Varela Round" pitchFamily="2" charset="-79"/>
                <a:cs typeface="Varela Round" pitchFamily="2" charset="-79"/>
              </a:defRPr>
            </a:lvl1pPr>
            <a:lvl2pPr marL="457246" indent="0">
              <a:buNone/>
              <a:defRPr sz="2000" b="1"/>
            </a:lvl2pPr>
            <a:lvl3pPr marL="914491" indent="0">
              <a:buNone/>
              <a:defRPr sz="1800" b="1"/>
            </a:lvl3pPr>
            <a:lvl4pPr marL="1371737" indent="0">
              <a:buNone/>
              <a:defRPr sz="1600" b="1"/>
            </a:lvl4pPr>
            <a:lvl5pPr marL="1828983" indent="0">
              <a:buNone/>
              <a:defRPr sz="1600" b="1"/>
            </a:lvl5pPr>
            <a:lvl6pPr marL="2286229" indent="0">
              <a:buNone/>
              <a:defRPr sz="1600" b="1"/>
            </a:lvl6pPr>
            <a:lvl7pPr marL="2743474" indent="0">
              <a:buNone/>
              <a:defRPr sz="1600" b="1"/>
            </a:lvl7pPr>
            <a:lvl8pPr marL="3200720" indent="0">
              <a:buNone/>
              <a:defRPr sz="1600" b="1"/>
            </a:lvl8pPr>
            <a:lvl9pPr marL="3657966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1725682"/>
            <a:ext cx="8031963" cy="4152517"/>
          </a:xfrm>
        </p:spPr>
        <p:txBody>
          <a:bodyPr>
            <a:normAutofit/>
          </a:bodyPr>
          <a:lstStyle>
            <a:lvl1pPr marL="439782" indent="-34293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34" lvl="0" indent="-342934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3024" lvl="1" indent="-285779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8" name="מלבן מעוגל 6">
            <a:extLst>
              <a:ext uri="{FF2B5EF4-FFF2-40B4-BE49-F238E27FC236}">
                <a16:creationId xmlns:a16="http://schemas.microsoft.com/office/drawing/2014/main" id="{E6F50987-5C32-40D2-A5FB-79D9E0819C00}"/>
              </a:ext>
            </a:extLst>
          </p:cNvPr>
          <p:cNvSpPr/>
          <p:nvPr userDrawn="1"/>
        </p:nvSpPr>
        <p:spPr>
          <a:xfrm>
            <a:off x="9664804" y="5699022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-260562" y="181684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488825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10">
            <a:extLst>
              <a:ext uri="{FF2B5EF4-FFF2-40B4-BE49-F238E27FC236}">
                <a16:creationId xmlns:a16="http://schemas.microsoft.com/office/drawing/2014/main" id="{1C8AF664-98DE-433F-9B61-94366E98BCDF}"/>
              </a:ext>
            </a:extLst>
          </p:cNvPr>
          <p:cNvSpPr/>
          <p:nvPr userDrawn="1"/>
        </p:nvSpPr>
        <p:spPr>
          <a:xfrm>
            <a:off x="9010091" y="6104087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טקסט גדול-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 hasCustomPrompt="1"/>
          </p:nvPr>
        </p:nvSpPr>
        <p:spPr>
          <a:xfrm>
            <a:off x="234416" y="1312990"/>
            <a:ext cx="7910518" cy="5224442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>
              <a:defRPr sz="32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פסקת טקסט קצרה של תבנית בסיס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910416" y="6189198"/>
            <a:ext cx="3068595" cy="1189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10082352" y="8172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2155687" y="6347804"/>
            <a:ext cx="5559136" cy="47051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9" name="מציין מיקום טקסט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92531"/>
            <a:ext cx="12192000" cy="10096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48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sz="4400" dirty="0"/>
              <a:t>לחץ כדי לערוך סגנון כותרת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3975921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וידאו על מסך מל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מעוגל 6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7715" y="66849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4" name="מציין מיקום של מדיה 3">
            <a:extLst>
              <a:ext uri="{FF2B5EF4-FFF2-40B4-BE49-F238E27FC236}">
                <a16:creationId xmlns:a16="http://schemas.microsoft.com/office/drawing/2014/main" id="{DD834E78-91D0-4CCC-9C3F-C5C504CFBE13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363416" y="639717"/>
            <a:ext cx="11465168" cy="612293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מיועד לסרטים</a:t>
            </a:r>
          </a:p>
        </p:txBody>
      </p:sp>
      <p:sp>
        <p:nvSpPr>
          <p:cNvPr id="11" name="מציין מיקום תוכן 10">
            <a:extLst>
              <a:ext uri="{FF2B5EF4-FFF2-40B4-BE49-F238E27FC236}">
                <a16:creationId xmlns:a16="http://schemas.microsoft.com/office/drawing/2014/main" id="{2A86C914-3EB6-4303-93FB-203A29FA2E3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3416" y="95349"/>
            <a:ext cx="8074879" cy="400050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24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36877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>
              <a:defRPr kumimoji="0" lang="he-IL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מ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161147" y="964351"/>
            <a:ext cx="8483175" cy="57215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0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11032901" y="950191"/>
            <a:ext cx="1159099" cy="347376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</p:spTree>
    <p:extLst>
      <p:ext uri="{BB962C8B-B14F-4D97-AF65-F5344CB8AC3E}">
        <p14:creationId xmlns:p14="http://schemas.microsoft.com/office/powerpoint/2010/main" val="3233132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F552B-607E-4869-A917-C44959BDCB12}" type="datetimeFigureOut">
              <a:rPr lang="he-IL" smtClean="0"/>
              <a:pPr/>
              <a:t>ט"ז/אייר/תש"ף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78A40-4CDB-4A89-A7AB-ED0E5AEAC786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1" r:id="rId3"/>
    <p:sldLayoutId id="2147483650" r:id="rId4"/>
    <p:sldLayoutId id="2147483653" r:id="rId5"/>
    <p:sldLayoutId id="2147483665" r:id="rId6"/>
    <p:sldLayoutId id="2147483666" r:id="rId7"/>
    <p:sldLayoutId id="2147483663" r:id="rId8"/>
    <p:sldLayoutId id="2147483669" r:id="rId9"/>
    <p:sldLayoutId id="2147483671" r:id="rId10"/>
    <p:sldLayoutId id="2147483668" r:id="rId11"/>
    <p:sldLayoutId id="2147483670" r:id="rId12"/>
    <p:sldLayoutId id="2147483672" r:id="rId13"/>
  </p:sldLayoutIdLst>
  <p:txStyles>
    <p:titleStyle>
      <a:lvl1pPr algn="ctr" defTabSz="914491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34" indent="-342934" algn="r" defTabSz="914491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3024" indent="-285779" algn="r" defTabSz="914491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114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60" indent="-228623" algn="r" defTabSz="914491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606" indent="-228623" algn="r" defTabSz="914491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51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97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43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89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1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7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83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9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74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2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6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sortthepapers.telem-hit.net/mainGame.aspx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hyperlink" Target="about:blank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Relationship Id="rId5" Type="http://schemas.openxmlformats.org/officeDocument/2006/relationships/comments" Target="../comments/comment1.xml"/><Relationship Id="rId4" Type="http://schemas.openxmlformats.org/officeDocument/2006/relationships/image" Target="../media/image22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ppity.net/ma.php?k=1CBgZfPDVZFFkLanv5JkN4KUHn2k-f93z0p3c7mVqNOY" TargetMode="Externa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pn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5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ctrTitle"/>
          </p:nvPr>
        </p:nvSpPr>
        <p:spPr>
          <a:xfrm>
            <a:off x="1" y="2693893"/>
            <a:ext cx="12192001" cy="1470216"/>
          </a:xfrm>
        </p:spPr>
        <p:txBody>
          <a:bodyPr>
            <a:normAutofit/>
          </a:bodyPr>
          <a:lstStyle/>
          <a:p>
            <a:r>
              <a:rPr lang="he-IL" dirty="0"/>
              <a:t>מערכת שידורים לאומית</a:t>
            </a:r>
          </a:p>
        </p:txBody>
      </p:sp>
    </p:spTree>
    <p:extLst>
      <p:ext uri="{BB962C8B-B14F-4D97-AF65-F5344CB8AC3E}">
        <p14:creationId xmlns:p14="http://schemas.microsoft.com/office/powerpoint/2010/main" val="1709990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CDBC675-2D3E-44CA-9AAC-064A86847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9769" y="213094"/>
            <a:ext cx="9642231" cy="276473"/>
          </a:xfrm>
        </p:spPr>
        <p:txBody>
          <a:bodyPr/>
          <a:lstStyle/>
          <a:p>
            <a:r>
              <a:rPr lang="he-IL" dirty="0"/>
              <a:t>חושבים יחד...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91CC5076-0BA8-488A-AB4F-A1D733EB20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76665" y="539840"/>
            <a:ext cx="10438671" cy="1450593"/>
          </a:xfrm>
        </p:spPr>
        <p:txBody>
          <a:bodyPr/>
          <a:lstStyle/>
          <a:p>
            <a:r>
              <a:rPr lang="he-IL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he-IL" sz="4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מהי המשמעות של כל צורן סופי?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6977D871-9873-4D2F-8866-18ECD25AD7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76664" y="539840"/>
            <a:ext cx="10438672" cy="5594428"/>
          </a:xfrm>
        </p:spPr>
        <p:txBody>
          <a:bodyPr/>
          <a:lstStyle/>
          <a:p>
            <a:endParaRPr lang="he-IL" dirty="0"/>
          </a:p>
          <a:p>
            <a:endParaRPr lang="he-IL" dirty="0"/>
          </a:p>
        </p:txBody>
      </p:sp>
      <p:pic>
        <p:nvPicPr>
          <p:cNvPr id="7" name="תמונה 6" descr="תמונה שמכילה קסדה&#10;&#10;התיאור נוצר באופן אוטומטי">
            <a:extLst>
              <a:ext uri="{FF2B5EF4-FFF2-40B4-BE49-F238E27FC236}">
                <a16:creationId xmlns:a16="http://schemas.microsoft.com/office/drawing/2014/main" id="{8415D657-F7E6-4693-B947-F0FD0AD200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19" y="4242690"/>
            <a:ext cx="2033628" cy="2125743"/>
          </a:xfrm>
          <a:prstGeom prst="rect">
            <a:avLst/>
          </a:prstGeom>
        </p:spPr>
      </p:pic>
      <p:sp>
        <p:nvSpPr>
          <p:cNvPr id="5" name="מלבן 4">
            <a:extLst>
              <a:ext uri="{FF2B5EF4-FFF2-40B4-BE49-F238E27FC236}">
                <a16:creationId xmlns:a16="http://schemas.microsoft.com/office/drawing/2014/main" id="{B30E47A2-26EB-4F64-A5E8-CAF3BD322243}"/>
              </a:ext>
            </a:extLst>
          </p:cNvPr>
          <p:cNvSpPr/>
          <p:nvPr/>
        </p:nvSpPr>
        <p:spPr>
          <a:xfrm>
            <a:off x="9318170" y="2263594"/>
            <a:ext cx="2105032" cy="166832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rgbClr val="192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he-IL" sz="3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יַרְקָן</a:t>
            </a:r>
          </a:p>
          <a:p>
            <a:pPr algn="ctr">
              <a:lnSpc>
                <a:spcPct val="150000"/>
              </a:lnSpc>
            </a:pPr>
            <a:r>
              <a:rPr lang="he-IL" sz="3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רַפְתָן</a:t>
            </a:r>
          </a:p>
        </p:txBody>
      </p:sp>
      <p:sp>
        <p:nvSpPr>
          <p:cNvPr id="11" name="מלבן 10">
            <a:extLst>
              <a:ext uri="{FF2B5EF4-FFF2-40B4-BE49-F238E27FC236}">
                <a16:creationId xmlns:a16="http://schemas.microsoft.com/office/drawing/2014/main" id="{F1796BAF-1016-4753-8F30-31B64885D827}"/>
              </a:ext>
            </a:extLst>
          </p:cNvPr>
          <p:cNvSpPr/>
          <p:nvPr/>
        </p:nvSpPr>
        <p:spPr>
          <a:xfrm>
            <a:off x="6849290" y="2263594"/>
            <a:ext cx="2105032" cy="166832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rgbClr val="192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he-IL" sz="3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נַקְנִיקִיָּה</a:t>
            </a:r>
          </a:p>
          <a:p>
            <a:pPr algn="ctr">
              <a:lnSpc>
                <a:spcPct val="150000"/>
              </a:lnSpc>
            </a:pPr>
            <a:r>
              <a:rPr lang="he-IL" sz="3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עוּגִיָּה</a:t>
            </a:r>
          </a:p>
        </p:txBody>
      </p:sp>
      <p:sp>
        <p:nvSpPr>
          <p:cNvPr id="12" name="מלבן 11">
            <a:extLst>
              <a:ext uri="{FF2B5EF4-FFF2-40B4-BE49-F238E27FC236}">
                <a16:creationId xmlns:a16="http://schemas.microsoft.com/office/drawing/2014/main" id="{5C19298A-A30E-452A-9016-F11DA98DCEEB}"/>
              </a:ext>
            </a:extLst>
          </p:cNvPr>
          <p:cNvSpPr/>
          <p:nvPr/>
        </p:nvSpPr>
        <p:spPr>
          <a:xfrm>
            <a:off x="4380410" y="2263594"/>
            <a:ext cx="2105032" cy="166832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rgbClr val="192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he-IL" sz="3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יַלְדּוֹן</a:t>
            </a:r>
          </a:p>
          <a:p>
            <a:pPr algn="ctr">
              <a:lnSpc>
                <a:spcPct val="150000"/>
              </a:lnSpc>
            </a:pPr>
            <a:r>
              <a:rPr lang="he-IL" sz="3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סִפְרוֹן</a:t>
            </a:r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id="{6DCC409D-E5FD-42D8-8753-B6D25A74B3B1}"/>
              </a:ext>
            </a:extLst>
          </p:cNvPr>
          <p:cNvSpPr/>
          <p:nvPr/>
        </p:nvSpPr>
        <p:spPr>
          <a:xfrm>
            <a:off x="1880228" y="2263594"/>
            <a:ext cx="2105032" cy="166832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rgbClr val="192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he-IL" sz="3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בִּרְזִיָּה</a:t>
            </a:r>
          </a:p>
          <a:p>
            <a:pPr algn="ctr">
              <a:lnSpc>
                <a:spcPct val="150000"/>
              </a:lnSpc>
            </a:pPr>
            <a:r>
              <a:rPr lang="he-IL" sz="3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צִמְחִיָּה</a:t>
            </a:r>
          </a:p>
        </p:txBody>
      </p:sp>
      <p:sp>
        <p:nvSpPr>
          <p:cNvPr id="14" name="מלבן 13">
            <a:extLst>
              <a:ext uri="{FF2B5EF4-FFF2-40B4-BE49-F238E27FC236}">
                <a16:creationId xmlns:a16="http://schemas.microsoft.com/office/drawing/2014/main" id="{FC99C027-29BE-4074-A49C-A55CD745C2A8}"/>
              </a:ext>
            </a:extLst>
          </p:cNvPr>
          <p:cNvSpPr/>
          <p:nvPr/>
        </p:nvSpPr>
        <p:spPr>
          <a:xfrm>
            <a:off x="2910293" y="4587240"/>
            <a:ext cx="7407188" cy="89916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rgbClr val="192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he-IL" sz="3600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המשמעויות של הצורנים הסופיים הן...</a:t>
            </a:r>
          </a:p>
        </p:txBody>
      </p:sp>
    </p:spTree>
    <p:extLst>
      <p:ext uri="{BB962C8B-B14F-4D97-AF65-F5344CB8AC3E}">
        <p14:creationId xmlns:p14="http://schemas.microsoft.com/office/powerpoint/2010/main" val="265904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CDBC675-2D3E-44CA-9AAC-064A86847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9769" y="213094"/>
            <a:ext cx="9642231" cy="276473"/>
          </a:xfrm>
        </p:spPr>
        <p:txBody>
          <a:bodyPr/>
          <a:lstStyle/>
          <a:p>
            <a:r>
              <a:rPr lang="he-IL" dirty="0"/>
              <a:t>חושבים יחד...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91CC5076-0BA8-488A-AB4F-A1D733EB20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76665" y="539840"/>
            <a:ext cx="10438671" cy="1450593"/>
          </a:xfrm>
        </p:spPr>
        <p:txBody>
          <a:bodyPr/>
          <a:lstStyle/>
          <a:p>
            <a:r>
              <a:rPr lang="he-IL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he-IL" sz="4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מהי המשמעות של כל צורן סופי?</a:t>
            </a:r>
          </a:p>
        </p:txBody>
      </p:sp>
      <p:pic>
        <p:nvPicPr>
          <p:cNvPr id="7" name="תמונה 6" descr="תמונה שמכילה קסדה&#10;&#10;התיאור נוצר באופן אוטומטי">
            <a:extLst>
              <a:ext uri="{FF2B5EF4-FFF2-40B4-BE49-F238E27FC236}">
                <a16:creationId xmlns:a16="http://schemas.microsoft.com/office/drawing/2014/main" id="{8415D657-F7E6-4693-B947-F0FD0AD200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39" y="4559862"/>
            <a:ext cx="2033628" cy="2125743"/>
          </a:xfrm>
          <a:prstGeom prst="rect">
            <a:avLst/>
          </a:prstGeom>
        </p:spPr>
      </p:pic>
      <p:sp>
        <p:nvSpPr>
          <p:cNvPr id="5" name="מלבן 4">
            <a:extLst>
              <a:ext uri="{FF2B5EF4-FFF2-40B4-BE49-F238E27FC236}">
                <a16:creationId xmlns:a16="http://schemas.microsoft.com/office/drawing/2014/main" id="{B30E47A2-26EB-4F64-A5E8-CAF3BD322243}"/>
              </a:ext>
            </a:extLst>
          </p:cNvPr>
          <p:cNvSpPr/>
          <p:nvPr/>
        </p:nvSpPr>
        <p:spPr>
          <a:xfrm>
            <a:off x="9519190" y="2042665"/>
            <a:ext cx="1977210" cy="1450593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rgbClr val="192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he-IL" sz="3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יַרְקָן </a:t>
            </a:r>
          </a:p>
          <a:p>
            <a:pPr algn="ctr">
              <a:lnSpc>
                <a:spcPct val="150000"/>
              </a:lnSpc>
            </a:pPr>
            <a:r>
              <a:rPr lang="he-IL" sz="3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רַפְתָן</a:t>
            </a:r>
          </a:p>
        </p:txBody>
      </p:sp>
      <p:sp>
        <p:nvSpPr>
          <p:cNvPr id="11" name="מלבן 10">
            <a:extLst>
              <a:ext uri="{FF2B5EF4-FFF2-40B4-BE49-F238E27FC236}">
                <a16:creationId xmlns:a16="http://schemas.microsoft.com/office/drawing/2014/main" id="{F1796BAF-1016-4753-8F30-31B64885D827}"/>
              </a:ext>
            </a:extLst>
          </p:cNvPr>
          <p:cNvSpPr/>
          <p:nvPr/>
        </p:nvSpPr>
        <p:spPr>
          <a:xfrm>
            <a:off x="7247887" y="2042664"/>
            <a:ext cx="1977210" cy="1450593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rgbClr val="192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he-IL" sz="3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נַקְנִיקִיָּה</a:t>
            </a:r>
          </a:p>
          <a:p>
            <a:pPr algn="ctr">
              <a:lnSpc>
                <a:spcPct val="150000"/>
              </a:lnSpc>
            </a:pPr>
            <a:r>
              <a:rPr lang="he-IL" sz="3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עוּגִיָּה</a:t>
            </a:r>
          </a:p>
        </p:txBody>
      </p:sp>
      <p:sp>
        <p:nvSpPr>
          <p:cNvPr id="12" name="מלבן 11">
            <a:extLst>
              <a:ext uri="{FF2B5EF4-FFF2-40B4-BE49-F238E27FC236}">
                <a16:creationId xmlns:a16="http://schemas.microsoft.com/office/drawing/2014/main" id="{5C19298A-A30E-452A-9016-F11DA98DCEEB}"/>
              </a:ext>
            </a:extLst>
          </p:cNvPr>
          <p:cNvSpPr/>
          <p:nvPr/>
        </p:nvSpPr>
        <p:spPr>
          <a:xfrm>
            <a:off x="4976585" y="2032944"/>
            <a:ext cx="1977210" cy="1450593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rgbClr val="192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he-IL" sz="3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יַלְדּוֹן</a:t>
            </a:r>
          </a:p>
          <a:p>
            <a:pPr algn="ctr">
              <a:lnSpc>
                <a:spcPct val="150000"/>
              </a:lnSpc>
            </a:pPr>
            <a:r>
              <a:rPr lang="he-IL" sz="3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סִפְרוֹן</a:t>
            </a:r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id="{6DCC409D-E5FD-42D8-8753-B6D25A74B3B1}"/>
              </a:ext>
            </a:extLst>
          </p:cNvPr>
          <p:cNvSpPr/>
          <p:nvPr/>
        </p:nvSpPr>
        <p:spPr>
          <a:xfrm>
            <a:off x="2705282" y="1990433"/>
            <a:ext cx="1977210" cy="1493103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rgbClr val="192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endParaRPr lang="he-IL" sz="3600" b="1" dirty="0">
              <a:solidFill>
                <a:schemeClr val="tx1">
                  <a:lumMod val="90000"/>
                  <a:lumOff val="10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ctr">
              <a:lnSpc>
                <a:spcPct val="150000"/>
              </a:lnSpc>
            </a:pPr>
            <a:r>
              <a:rPr lang="he-IL" sz="3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בִּרְזִיָּה</a:t>
            </a:r>
          </a:p>
          <a:p>
            <a:pPr algn="ctr">
              <a:lnSpc>
                <a:spcPct val="150000"/>
              </a:lnSpc>
            </a:pPr>
            <a:r>
              <a:rPr lang="he-IL" sz="3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צִמְחִיָּה</a:t>
            </a:r>
          </a:p>
          <a:p>
            <a:pPr algn="ctr">
              <a:lnSpc>
                <a:spcPct val="150000"/>
              </a:lnSpc>
            </a:pPr>
            <a:endParaRPr lang="he-IL" sz="3600" b="1" dirty="0">
              <a:solidFill>
                <a:schemeClr val="tx1">
                  <a:lumMod val="90000"/>
                  <a:lumOff val="10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4" name="מלבן 13">
            <a:extLst>
              <a:ext uri="{FF2B5EF4-FFF2-40B4-BE49-F238E27FC236}">
                <a16:creationId xmlns:a16="http://schemas.microsoft.com/office/drawing/2014/main" id="{FC99C027-29BE-4074-A49C-A55CD745C2A8}"/>
              </a:ext>
            </a:extLst>
          </p:cNvPr>
          <p:cNvSpPr/>
          <p:nvPr/>
        </p:nvSpPr>
        <p:spPr>
          <a:xfrm>
            <a:off x="9519190" y="3867341"/>
            <a:ext cx="1977210" cy="1450593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rgbClr val="192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he-IL" sz="3600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בעלי מקצוע</a:t>
            </a:r>
          </a:p>
        </p:txBody>
      </p:sp>
      <p:sp>
        <p:nvSpPr>
          <p:cNvPr id="15" name="מלבן 14">
            <a:extLst>
              <a:ext uri="{FF2B5EF4-FFF2-40B4-BE49-F238E27FC236}">
                <a16:creationId xmlns:a16="http://schemas.microsoft.com/office/drawing/2014/main" id="{4FEF027C-601F-434A-8CB5-6F3E6846B3FD}"/>
              </a:ext>
            </a:extLst>
          </p:cNvPr>
          <p:cNvSpPr/>
          <p:nvPr/>
        </p:nvSpPr>
        <p:spPr>
          <a:xfrm>
            <a:off x="7247887" y="3867341"/>
            <a:ext cx="1977210" cy="1450593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rgbClr val="192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he-IL" sz="3600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הקטנה</a:t>
            </a:r>
          </a:p>
        </p:txBody>
      </p:sp>
      <p:sp>
        <p:nvSpPr>
          <p:cNvPr id="16" name="מלבן 15">
            <a:extLst>
              <a:ext uri="{FF2B5EF4-FFF2-40B4-BE49-F238E27FC236}">
                <a16:creationId xmlns:a16="http://schemas.microsoft.com/office/drawing/2014/main" id="{03CDB0C9-B953-4C62-BCC3-EAC23C448E5B}"/>
              </a:ext>
            </a:extLst>
          </p:cNvPr>
          <p:cNvSpPr/>
          <p:nvPr/>
        </p:nvSpPr>
        <p:spPr>
          <a:xfrm>
            <a:off x="4999081" y="3867341"/>
            <a:ext cx="1977210" cy="1450593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rgbClr val="192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he-IL" sz="3600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הקטנה</a:t>
            </a:r>
          </a:p>
        </p:txBody>
      </p:sp>
      <p:sp>
        <p:nvSpPr>
          <p:cNvPr id="17" name="מלבן 16">
            <a:extLst>
              <a:ext uri="{FF2B5EF4-FFF2-40B4-BE49-F238E27FC236}">
                <a16:creationId xmlns:a16="http://schemas.microsoft.com/office/drawing/2014/main" id="{39BBCFC9-4FC8-4B5A-A02B-FDC60427D310}"/>
              </a:ext>
            </a:extLst>
          </p:cNvPr>
          <p:cNvSpPr/>
          <p:nvPr/>
        </p:nvSpPr>
        <p:spPr>
          <a:xfrm>
            <a:off x="2727778" y="3867341"/>
            <a:ext cx="1977210" cy="1450593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rgbClr val="192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he-IL" sz="3600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אוספים</a:t>
            </a:r>
          </a:p>
        </p:txBody>
      </p:sp>
    </p:spTree>
    <p:extLst>
      <p:ext uri="{BB962C8B-B14F-4D97-AF65-F5344CB8AC3E}">
        <p14:creationId xmlns:p14="http://schemas.microsoft.com/office/powerpoint/2010/main" val="2463243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קבוצה 51"/>
          <p:cNvGrpSpPr/>
          <p:nvPr/>
        </p:nvGrpSpPr>
        <p:grpSpPr>
          <a:xfrm>
            <a:off x="1032552" y="528090"/>
            <a:ext cx="10524303" cy="4702845"/>
            <a:chOff x="1407892" y="388839"/>
            <a:chExt cx="10524303" cy="4702845"/>
          </a:xfrm>
        </p:grpSpPr>
        <p:sp>
          <p:nvSpPr>
            <p:cNvPr id="27" name="מלבן 26"/>
            <p:cNvSpPr/>
            <p:nvPr/>
          </p:nvSpPr>
          <p:spPr>
            <a:xfrm>
              <a:off x="2695811" y="388839"/>
              <a:ext cx="6948521" cy="646331"/>
            </a:xfrm>
            <a:prstGeom prst="rect">
              <a:avLst/>
            </a:prstGeom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he-IL" sz="3200" dirty="0">
                  <a:solidFill>
                    <a:srgbClr val="333333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  </a:t>
              </a:r>
              <a:r>
                <a:rPr lang="he-IL" sz="3600" b="1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דרכי התצורה של השמות בעברית </a:t>
              </a:r>
            </a:p>
          </p:txBody>
        </p:sp>
        <p:sp>
          <p:nvSpPr>
            <p:cNvPr id="38" name="מלבן מעוגל 37"/>
            <p:cNvSpPr/>
            <p:nvPr/>
          </p:nvSpPr>
          <p:spPr>
            <a:xfrm>
              <a:off x="1407892" y="4155676"/>
              <a:ext cx="1675382" cy="910090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 sz="2000" b="1" dirty="0"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</p:txBody>
        </p:sp>
        <p:sp>
          <p:nvSpPr>
            <p:cNvPr id="39" name="מלבן מעוגל 38"/>
            <p:cNvSpPr/>
            <p:nvPr/>
          </p:nvSpPr>
          <p:spPr>
            <a:xfrm>
              <a:off x="3844951" y="4155676"/>
              <a:ext cx="1749033" cy="906834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 sz="2000" b="1" dirty="0"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</p:txBody>
        </p:sp>
        <p:sp>
          <p:nvSpPr>
            <p:cNvPr id="40" name="מלבן מעוגל 39"/>
            <p:cNvSpPr/>
            <p:nvPr/>
          </p:nvSpPr>
          <p:spPr>
            <a:xfrm>
              <a:off x="7117338" y="4172968"/>
              <a:ext cx="2013525" cy="918716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he-IL" sz="2000" b="1" dirty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יַלְדּוֹן</a:t>
              </a:r>
            </a:p>
          </p:txBody>
        </p:sp>
        <p:sp>
          <p:nvSpPr>
            <p:cNvPr id="48" name="מלבן מעוגל 47"/>
            <p:cNvSpPr/>
            <p:nvPr/>
          </p:nvSpPr>
          <p:spPr>
            <a:xfrm>
              <a:off x="9918667" y="4172968"/>
              <a:ext cx="2013528" cy="873391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  <a:p>
              <a:pPr algn="ctr"/>
              <a:endParaRPr lang="he-IL" dirty="0"/>
            </a:p>
            <a:p>
              <a:pPr algn="ctr"/>
              <a:endParaRPr lang="he-IL" sz="2000" b="1" dirty="0"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  <a:p>
              <a:pPr algn="ctr"/>
              <a:endParaRPr lang="he-IL" dirty="0"/>
            </a:p>
            <a:p>
              <a:pPr algn="ctr"/>
              <a:endParaRPr lang="he-IL" dirty="0"/>
            </a:p>
          </p:txBody>
        </p:sp>
        <p:cxnSp>
          <p:nvCxnSpPr>
            <p:cNvPr id="51" name="מחבר חץ ישר 50"/>
            <p:cNvCxnSpPr>
              <a:cxnSpLocks/>
            </p:cNvCxnSpPr>
            <p:nvPr/>
          </p:nvCxnSpPr>
          <p:spPr>
            <a:xfrm>
              <a:off x="10963035" y="2485477"/>
              <a:ext cx="1" cy="125358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מחבר חץ ישר 52"/>
            <p:cNvCxnSpPr>
              <a:cxnSpLocks/>
            </p:cNvCxnSpPr>
            <p:nvPr/>
          </p:nvCxnSpPr>
          <p:spPr>
            <a:xfrm flipH="1">
              <a:off x="8123509" y="2410596"/>
              <a:ext cx="591" cy="132847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מחבר חץ ישר 53"/>
            <p:cNvCxnSpPr/>
            <p:nvPr/>
          </p:nvCxnSpPr>
          <p:spPr>
            <a:xfrm>
              <a:off x="4769383" y="3429000"/>
              <a:ext cx="1" cy="44209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מחבר חץ ישר 54"/>
            <p:cNvCxnSpPr/>
            <p:nvPr/>
          </p:nvCxnSpPr>
          <p:spPr>
            <a:xfrm>
              <a:off x="2245583" y="3405500"/>
              <a:ext cx="1" cy="44209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מלבן: פינות מעוגלות 24">
            <a:extLst>
              <a:ext uri="{FF2B5EF4-FFF2-40B4-BE49-F238E27FC236}">
                <a16:creationId xmlns:a16="http://schemas.microsoft.com/office/drawing/2014/main" id="{6E707E36-0035-4EFC-BC2D-F647693EE1C4}"/>
              </a:ext>
            </a:extLst>
          </p:cNvPr>
          <p:cNvSpPr/>
          <p:nvPr/>
        </p:nvSpPr>
        <p:spPr>
          <a:xfrm>
            <a:off x="9384606" y="1383478"/>
            <a:ext cx="2589257" cy="799254"/>
          </a:xfrm>
          <a:prstGeom prst="roundRect">
            <a:avLst/>
          </a:prstGeom>
          <a:solidFill>
            <a:schemeClr val="tx1">
              <a:lumMod val="25000"/>
              <a:lumOff val="75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sz="2400" b="1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26" name="מלבן: פינות מעוגלות 25">
            <a:extLst>
              <a:ext uri="{FF2B5EF4-FFF2-40B4-BE49-F238E27FC236}">
                <a16:creationId xmlns:a16="http://schemas.microsoft.com/office/drawing/2014/main" id="{E3D81F6F-56A0-4077-ABA8-F8FC7A1EAE76}"/>
              </a:ext>
            </a:extLst>
          </p:cNvPr>
          <p:cNvSpPr/>
          <p:nvPr/>
        </p:nvSpPr>
        <p:spPr>
          <a:xfrm>
            <a:off x="947569" y="2369570"/>
            <a:ext cx="1879714" cy="799254"/>
          </a:xfrm>
          <a:prstGeom prst="roundRect">
            <a:avLst/>
          </a:prstGeom>
          <a:solidFill>
            <a:schemeClr val="tx1">
              <a:lumMod val="25000"/>
              <a:lumOff val="75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sz="2400" b="1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30" name="מלבן: פינות מעוגלות 29">
            <a:extLst>
              <a:ext uri="{FF2B5EF4-FFF2-40B4-BE49-F238E27FC236}">
                <a16:creationId xmlns:a16="http://schemas.microsoft.com/office/drawing/2014/main" id="{2BC48921-86E8-466A-BFE7-683ED10607DD}"/>
              </a:ext>
            </a:extLst>
          </p:cNvPr>
          <p:cNvSpPr/>
          <p:nvPr/>
        </p:nvSpPr>
        <p:spPr>
          <a:xfrm>
            <a:off x="6453541" y="1346018"/>
            <a:ext cx="2589257" cy="799254"/>
          </a:xfrm>
          <a:prstGeom prst="roundRect">
            <a:avLst/>
          </a:prstGeom>
          <a:solidFill>
            <a:schemeClr val="tx1">
              <a:lumMod val="25000"/>
              <a:lumOff val="75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4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בסיס +צורן</a:t>
            </a:r>
          </a:p>
        </p:txBody>
      </p:sp>
      <p:sp>
        <p:nvSpPr>
          <p:cNvPr id="32" name="מלבן: פינות מעוגלות 31">
            <a:extLst>
              <a:ext uri="{FF2B5EF4-FFF2-40B4-BE49-F238E27FC236}">
                <a16:creationId xmlns:a16="http://schemas.microsoft.com/office/drawing/2014/main" id="{328B4E18-B3B1-441D-964C-284B97A340D0}"/>
              </a:ext>
            </a:extLst>
          </p:cNvPr>
          <p:cNvSpPr/>
          <p:nvPr/>
        </p:nvSpPr>
        <p:spPr>
          <a:xfrm>
            <a:off x="1860687" y="1346018"/>
            <a:ext cx="2589257" cy="799254"/>
          </a:xfrm>
          <a:prstGeom prst="roundRect">
            <a:avLst/>
          </a:prstGeom>
          <a:solidFill>
            <a:schemeClr val="tx1">
              <a:lumMod val="25000"/>
              <a:lumOff val="75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sz="2400" b="1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33" name="מלבן: פינות מעוגלות 32">
            <a:extLst>
              <a:ext uri="{FF2B5EF4-FFF2-40B4-BE49-F238E27FC236}">
                <a16:creationId xmlns:a16="http://schemas.microsoft.com/office/drawing/2014/main" id="{A14A8A43-B625-4A42-928F-B111578FA297}"/>
              </a:ext>
            </a:extLst>
          </p:cNvPr>
          <p:cNvSpPr/>
          <p:nvPr/>
        </p:nvSpPr>
        <p:spPr>
          <a:xfrm>
            <a:off x="3372544" y="2445941"/>
            <a:ext cx="1943168" cy="799254"/>
          </a:xfrm>
          <a:prstGeom prst="roundRect">
            <a:avLst/>
          </a:prstGeom>
          <a:solidFill>
            <a:schemeClr val="tx1">
              <a:lumMod val="25000"/>
              <a:lumOff val="75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sz="2400" b="1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14571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FCD7696-8516-4CE0-8FEC-1298C17648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416" y="1910261"/>
            <a:ext cx="11549090" cy="2531110"/>
          </a:xfrm>
        </p:spPr>
        <p:txBody>
          <a:bodyPr/>
          <a:lstStyle/>
          <a:p>
            <a:pPr lvl="0"/>
            <a:r>
              <a:rPr lang="he-IL" dirty="0"/>
              <a:t>    </a:t>
            </a:r>
            <a:br>
              <a:rPr lang="he-IL" dirty="0"/>
            </a:br>
            <a:br>
              <a:rPr lang="he-IL" dirty="0"/>
            </a:br>
            <a:endParaRPr lang="he-IL" dirty="0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94987AC0-C18B-405D-A375-A74E335DFE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62500" lnSpcReduction="20000"/>
          </a:bodyPr>
          <a:lstStyle/>
          <a:p>
            <a:endParaRPr lang="he-IL" dirty="0"/>
          </a:p>
          <a:p>
            <a:r>
              <a:rPr lang="he-IL" dirty="0"/>
              <a:t>בואו</a:t>
            </a:r>
          </a:p>
        </p:txBody>
      </p:sp>
      <p:sp>
        <p:nvSpPr>
          <p:cNvPr id="8" name="מלבן: פינות מעוגלות 7">
            <a:extLst>
              <a:ext uri="{FF2B5EF4-FFF2-40B4-BE49-F238E27FC236}">
                <a16:creationId xmlns:a16="http://schemas.microsoft.com/office/drawing/2014/main" id="{FC1DE684-CC59-4608-B1C1-D9EACD81862A}"/>
              </a:ext>
            </a:extLst>
          </p:cNvPr>
          <p:cNvSpPr/>
          <p:nvPr/>
        </p:nvSpPr>
        <p:spPr>
          <a:xfrm>
            <a:off x="1001484" y="5133704"/>
            <a:ext cx="10406743" cy="676725"/>
          </a:xfrm>
          <a:prstGeom prst="roundRect">
            <a:avLst/>
          </a:prstGeom>
          <a:solidFill>
            <a:schemeClr val="tx1">
              <a:lumMod val="25000"/>
              <a:lumOff val="75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5500" b="1" dirty="0">
                <a:solidFill>
                  <a:srgbClr val="192A72"/>
                </a:solidFill>
                <a:latin typeface="Arial Nova Light" panose="020B0604020202020204" pitchFamily="34" charset="0"/>
                <a:cs typeface="Varela Round" panose="00000500000000000000" pitchFamily="2" charset="-79"/>
              </a:rPr>
              <a:t>בסיס וצורן או דרך אחרת?</a:t>
            </a: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F0AB3490-8DB4-42B6-9217-C73414F02FE7}"/>
              </a:ext>
            </a:extLst>
          </p:cNvPr>
          <p:cNvSpPr/>
          <p:nvPr/>
        </p:nvSpPr>
        <p:spPr>
          <a:xfrm>
            <a:off x="1001485" y="1637048"/>
            <a:ext cx="10406743" cy="307753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rgbClr val="192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5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  לְמִידָה    כְּתִיבָה     </a:t>
            </a:r>
          </a:p>
          <a:p>
            <a:pPr algn="ctr"/>
            <a:endParaRPr lang="he-IL" sz="5400" b="1" dirty="0">
              <a:solidFill>
                <a:schemeClr val="tx1">
                  <a:lumMod val="90000"/>
                  <a:lumOff val="10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ctr"/>
            <a:r>
              <a:rPr lang="he-IL" sz="5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קְרִיאָה   נְהִיגָה</a:t>
            </a: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3CC03898-954A-4919-B9CA-FF0A33CF220F}"/>
              </a:ext>
            </a:extLst>
          </p:cNvPr>
          <p:cNvSpPr/>
          <p:nvPr/>
        </p:nvSpPr>
        <p:spPr>
          <a:xfrm>
            <a:off x="1001485" y="400594"/>
            <a:ext cx="10406743" cy="112340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rgbClr val="192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6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מהי דרך התצורה?</a:t>
            </a:r>
          </a:p>
        </p:txBody>
      </p:sp>
    </p:spTree>
    <p:extLst>
      <p:ext uri="{BB962C8B-B14F-4D97-AF65-F5344CB8AC3E}">
        <p14:creationId xmlns:p14="http://schemas.microsoft.com/office/powerpoint/2010/main" val="3040499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FCD7696-8516-4CE0-8FEC-1298C17648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416" y="1910261"/>
            <a:ext cx="11549090" cy="2531110"/>
          </a:xfrm>
        </p:spPr>
        <p:txBody>
          <a:bodyPr/>
          <a:lstStyle/>
          <a:p>
            <a:pPr lvl="0"/>
            <a:r>
              <a:rPr lang="he-IL" dirty="0"/>
              <a:t>    </a:t>
            </a:r>
            <a:br>
              <a:rPr lang="he-IL" dirty="0"/>
            </a:br>
            <a:br>
              <a:rPr lang="he-IL" dirty="0"/>
            </a:br>
            <a:endParaRPr lang="he-IL" dirty="0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94987AC0-C18B-405D-A375-A74E335DFE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62500" lnSpcReduction="20000"/>
          </a:bodyPr>
          <a:lstStyle/>
          <a:p>
            <a:endParaRPr lang="he-IL" dirty="0"/>
          </a:p>
          <a:p>
            <a:r>
              <a:rPr lang="he-IL" dirty="0"/>
              <a:t>בואו</a:t>
            </a:r>
          </a:p>
        </p:txBody>
      </p:sp>
      <p:sp>
        <p:nvSpPr>
          <p:cNvPr id="8" name="מלבן: פינות מעוגלות 7">
            <a:extLst>
              <a:ext uri="{FF2B5EF4-FFF2-40B4-BE49-F238E27FC236}">
                <a16:creationId xmlns:a16="http://schemas.microsoft.com/office/drawing/2014/main" id="{FC1DE684-CC59-4608-B1C1-D9EACD81862A}"/>
              </a:ext>
            </a:extLst>
          </p:cNvPr>
          <p:cNvSpPr/>
          <p:nvPr/>
        </p:nvSpPr>
        <p:spPr>
          <a:xfrm>
            <a:off x="1001484" y="5133704"/>
            <a:ext cx="10406743" cy="676725"/>
          </a:xfrm>
          <a:prstGeom prst="roundRect">
            <a:avLst/>
          </a:prstGeom>
          <a:solidFill>
            <a:schemeClr val="tx1">
              <a:lumMod val="25000"/>
              <a:lumOff val="75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5500" b="1" dirty="0">
                <a:solidFill>
                  <a:srgbClr val="192A72"/>
                </a:solidFill>
                <a:latin typeface="Arial Nova Light" panose="020B0604020202020204" pitchFamily="34" charset="0"/>
                <a:cs typeface="Varela Round" panose="00000500000000000000" pitchFamily="2" charset="-79"/>
              </a:rPr>
              <a:t>בסיס וצורן או דרך אחרת?</a:t>
            </a: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F0AB3490-8DB4-42B6-9217-C73414F02FE7}"/>
              </a:ext>
            </a:extLst>
          </p:cNvPr>
          <p:cNvSpPr/>
          <p:nvPr/>
        </p:nvSpPr>
        <p:spPr>
          <a:xfrm>
            <a:off x="1001485" y="1637048"/>
            <a:ext cx="10406743" cy="307753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rgbClr val="192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5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  </a:t>
            </a:r>
            <a:r>
              <a:rPr lang="he-IL" sz="5400" b="1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לְמ</a:t>
            </a:r>
            <a:r>
              <a:rPr lang="he-IL" sz="5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ִי</a:t>
            </a:r>
            <a:r>
              <a:rPr lang="he-IL" sz="5400" b="1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דָ</a:t>
            </a:r>
            <a:r>
              <a:rPr lang="he-IL" sz="5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    </a:t>
            </a:r>
            <a:r>
              <a:rPr lang="he-IL" sz="5400" b="1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כְּת</a:t>
            </a:r>
            <a:r>
              <a:rPr lang="he-IL" sz="5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ִי</a:t>
            </a:r>
            <a:r>
              <a:rPr lang="he-IL" sz="5400" b="1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בָ</a:t>
            </a:r>
            <a:r>
              <a:rPr lang="he-IL" sz="5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     </a:t>
            </a:r>
          </a:p>
          <a:p>
            <a:pPr algn="ctr"/>
            <a:endParaRPr lang="he-IL" sz="5400" b="1" dirty="0">
              <a:solidFill>
                <a:schemeClr val="tx1">
                  <a:lumMod val="90000"/>
                  <a:lumOff val="10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ctr"/>
            <a:r>
              <a:rPr lang="he-IL" sz="5400" b="1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קְר</a:t>
            </a:r>
            <a:r>
              <a:rPr lang="he-IL" sz="5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ִי</a:t>
            </a:r>
            <a:r>
              <a:rPr lang="he-IL" sz="5400" b="1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אָ</a:t>
            </a:r>
            <a:r>
              <a:rPr lang="he-IL" sz="5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   </a:t>
            </a:r>
            <a:r>
              <a:rPr lang="he-IL" sz="5400" b="1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נְה</a:t>
            </a:r>
            <a:r>
              <a:rPr lang="he-IL" sz="5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ִי</a:t>
            </a:r>
            <a:r>
              <a:rPr lang="he-IL" sz="5400" b="1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גָ</a:t>
            </a:r>
            <a:r>
              <a:rPr lang="he-IL" sz="5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</a:t>
            </a: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3CC03898-954A-4919-B9CA-FF0A33CF220F}"/>
              </a:ext>
            </a:extLst>
          </p:cNvPr>
          <p:cNvSpPr/>
          <p:nvPr/>
        </p:nvSpPr>
        <p:spPr>
          <a:xfrm>
            <a:off x="1001485" y="400594"/>
            <a:ext cx="10406743" cy="112340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rgbClr val="192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6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מהי דרך התצורה?</a:t>
            </a:r>
          </a:p>
        </p:txBody>
      </p:sp>
    </p:spTree>
    <p:extLst>
      <p:ext uri="{BB962C8B-B14F-4D97-AF65-F5344CB8AC3E}">
        <p14:creationId xmlns:p14="http://schemas.microsoft.com/office/powerpoint/2010/main" val="3233857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FCD7696-8516-4CE0-8FEC-1298C17648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416" y="1910261"/>
            <a:ext cx="11549090" cy="2531110"/>
          </a:xfrm>
        </p:spPr>
        <p:txBody>
          <a:bodyPr/>
          <a:lstStyle/>
          <a:p>
            <a:pPr lvl="0"/>
            <a:r>
              <a:rPr lang="he-IL" dirty="0"/>
              <a:t>    </a:t>
            </a:r>
            <a:br>
              <a:rPr lang="he-IL" dirty="0"/>
            </a:br>
            <a:br>
              <a:rPr lang="he-IL" dirty="0"/>
            </a:br>
            <a:endParaRPr lang="he-IL" dirty="0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94987AC0-C18B-405D-A375-A74E335DFE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62500" lnSpcReduction="20000"/>
          </a:bodyPr>
          <a:lstStyle/>
          <a:p>
            <a:endParaRPr lang="he-IL" dirty="0"/>
          </a:p>
          <a:p>
            <a:r>
              <a:rPr lang="he-IL" dirty="0"/>
              <a:t>בואו</a:t>
            </a:r>
          </a:p>
        </p:txBody>
      </p:sp>
      <p:sp>
        <p:nvSpPr>
          <p:cNvPr id="8" name="מלבן: פינות מעוגלות 7">
            <a:extLst>
              <a:ext uri="{FF2B5EF4-FFF2-40B4-BE49-F238E27FC236}">
                <a16:creationId xmlns:a16="http://schemas.microsoft.com/office/drawing/2014/main" id="{FC1DE684-CC59-4608-B1C1-D9EACD81862A}"/>
              </a:ext>
            </a:extLst>
          </p:cNvPr>
          <p:cNvSpPr/>
          <p:nvPr/>
        </p:nvSpPr>
        <p:spPr>
          <a:xfrm>
            <a:off x="1001484" y="5133704"/>
            <a:ext cx="10406743" cy="676725"/>
          </a:xfrm>
          <a:prstGeom prst="roundRect">
            <a:avLst/>
          </a:prstGeom>
          <a:solidFill>
            <a:schemeClr val="tx1">
              <a:lumMod val="25000"/>
              <a:lumOff val="75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5500" b="1" dirty="0">
                <a:solidFill>
                  <a:srgbClr val="192A72"/>
                </a:solidFill>
                <a:latin typeface="Arial Nova Light" panose="020B0604020202020204" pitchFamily="34" charset="0"/>
                <a:cs typeface="Varela Round" panose="00000500000000000000" pitchFamily="2" charset="-79"/>
              </a:rPr>
              <a:t>בסיס וצורן או דרך אחרת?</a:t>
            </a: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F0AB3490-8DB4-42B6-9217-C73414F02FE7}"/>
              </a:ext>
            </a:extLst>
          </p:cNvPr>
          <p:cNvSpPr/>
          <p:nvPr/>
        </p:nvSpPr>
        <p:spPr>
          <a:xfrm>
            <a:off x="1001485" y="1732063"/>
            <a:ext cx="10406743" cy="307753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rgbClr val="192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5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קְפִיצָה   הִתְרַגְּשׁוּת    סִפּוּר  </a:t>
            </a:r>
            <a:r>
              <a:rPr lang="he-IL" sz="5400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 </a:t>
            </a:r>
            <a:r>
              <a:rPr lang="he-IL" sz="5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נַזֶּלֶת</a:t>
            </a:r>
          </a:p>
          <a:p>
            <a:pPr algn="ctr"/>
            <a:endParaRPr lang="he-IL" sz="5400" b="1" dirty="0">
              <a:solidFill>
                <a:schemeClr val="tx1">
                  <a:lumMod val="90000"/>
                  <a:lumOff val="10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ctr"/>
            <a:r>
              <a:rPr lang="he-IL" sz="5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הַפְעָלָה     הִזָּכְרוּת     </a:t>
            </a:r>
            <a:r>
              <a:rPr lang="he-IL" sz="5400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he-IL" sz="5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רַקְדָּן</a:t>
            </a: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3CC03898-954A-4919-B9CA-FF0A33CF220F}"/>
              </a:ext>
            </a:extLst>
          </p:cNvPr>
          <p:cNvSpPr/>
          <p:nvPr/>
        </p:nvSpPr>
        <p:spPr>
          <a:xfrm>
            <a:off x="1001485" y="400594"/>
            <a:ext cx="10406743" cy="112340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rgbClr val="192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6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מהי דרך התצורה?</a:t>
            </a:r>
          </a:p>
        </p:txBody>
      </p:sp>
    </p:spTree>
    <p:extLst>
      <p:ext uri="{BB962C8B-B14F-4D97-AF65-F5344CB8AC3E}">
        <p14:creationId xmlns:p14="http://schemas.microsoft.com/office/powerpoint/2010/main" val="171021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FCD7696-8516-4CE0-8FEC-1298C17648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416" y="1910261"/>
            <a:ext cx="11549090" cy="2531110"/>
          </a:xfrm>
        </p:spPr>
        <p:txBody>
          <a:bodyPr/>
          <a:lstStyle/>
          <a:p>
            <a:pPr lvl="0"/>
            <a:r>
              <a:rPr lang="he-IL" dirty="0"/>
              <a:t>    </a:t>
            </a:r>
            <a:br>
              <a:rPr lang="he-IL" dirty="0"/>
            </a:br>
            <a:br>
              <a:rPr lang="he-IL" dirty="0"/>
            </a:br>
            <a:endParaRPr lang="he-IL" dirty="0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94987AC0-C18B-405D-A375-A74E335DFE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8" name="מלבן: פינות מעוגלות 7">
            <a:extLst>
              <a:ext uri="{FF2B5EF4-FFF2-40B4-BE49-F238E27FC236}">
                <a16:creationId xmlns:a16="http://schemas.microsoft.com/office/drawing/2014/main" id="{FC1DE684-CC59-4608-B1C1-D9EACD81862A}"/>
              </a:ext>
            </a:extLst>
          </p:cNvPr>
          <p:cNvSpPr/>
          <p:nvPr/>
        </p:nvSpPr>
        <p:spPr>
          <a:xfrm>
            <a:off x="1001484" y="5133704"/>
            <a:ext cx="10406743" cy="1293222"/>
          </a:xfrm>
          <a:prstGeom prst="roundRect">
            <a:avLst/>
          </a:prstGeom>
          <a:solidFill>
            <a:schemeClr val="tx1">
              <a:lumMod val="25000"/>
              <a:lumOff val="75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55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שורש ותבנית </a:t>
            </a:r>
          </a:p>
          <a:p>
            <a:pPr algn="ctr"/>
            <a:r>
              <a:rPr lang="he-IL" sz="55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בשם: התבנית = משקל</a:t>
            </a: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F0AB3490-8DB4-42B6-9217-C73414F02FE7}"/>
              </a:ext>
            </a:extLst>
          </p:cNvPr>
          <p:cNvSpPr/>
          <p:nvPr/>
        </p:nvSpPr>
        <p:spPr>
          <a:xfrm>
            <a:off x="1001485" y="1732063"/>
            <a:ext cx="10406743" cy="307753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rgbClr val="192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5400" b="1" dirty="0">
                <a:solidFill>
                  <a:srgbClr val="C0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קְפ</a:t>
            </a:r>
            <a:r>
              <a:rPr lang="he-IL" sz="5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ִי</a:t>
            </a:r>
            <a:r>
              <a:rPr lang="he-IL" sz="5400" b="1" dirty="0">
                <a:solidFill>
                  <a:srgbClr val="C0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צ</a:t>
            </a:r>
            <a:r>
              <a:rPr lang="he-IL" sz="5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ָה   הִתְ</a:t>
            </a:r>
            <a:r>
              <a:rPr lang="he-IL" sz="5400" b="1" dirty="0">
                <a:solidFill>
                  <a:srgbClr val="C0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רַגְּש</a:t>
            </a:r>
            <a:r>
              <a:rPr lang="he-IL" sz="5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ׁוּת   </a:t>
            </a:r>
            <a:r>
              <a:rPr lang="he-IL" sz="5400" b="1" dirty="0">
                <a:solidFill>
                  <a:srgbClr val="C0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סִפ</a:t>
            </a:r>
            <a:r>
              <a:rPr lang="he-IL" sz="5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ּוּ</a:t>
            </a:r>
            <a:r>
              <a:rPr lang="he-IL" sz="5400" b="1" dirty="0">
                <a:solidFill>
                  <a:srgbClr val="C0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ר</a:t>
            </a:r>
            <a:r>
              <a:rPr lang="he-IL" sz="5400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  </a:t>
            </a:r>
            <a:r>
              <a:rPr lang="he-IL" sz="5400" b="1" dirty="0">
                <a:solidFill>
                  <a:srgbClr val="C0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נַזֶּל</a:t>
            </a:r>
            <a:r>
              <a:rPr lang="he-IL" sz="5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ֶ</a:t>
            </a:r>
            <a:r>
              <a:rPr lang="he-IL" sz="5400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ת</a:t>
            </a:r>
            <a:endParaRPr lang="he-IL" sz="5400" b="1" dirty="0">
              <a:solidFill>
                <a:srgbClr val="C0000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ctr"/>
            <a:endParaRPr lang="he-IL" sz="5400" b="1" dirty="0">
              <a:solidFill>
                <a:schemeClr val="tx1">
                  <a:lumMod val="90000"/>
                  <a:lumOff val="10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ctr"/>
            <a:r>
              <a:rPr lang="he-IL" sz="5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הַ</a:t>
            </a:r>
            <a:r>
              <a:rPr lang="he-IL" sz="5400" b="1" dirty="0">
                <a:solidFill>
                  <a:srgbClr val="C0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פְעָל</a:t>
            </a:r>
            <a:r>
              <a:rPr lang="he-IL" sz="5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ָה    הִ</a:t>
            </a:r>
            <a:r>
              <a:rPr lang="he-IL" sz="5400" b="1" dirty="0">
                <a:solidFill>
                  <a:srgbClr val="C0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זָּכְר</a:t>
            </a:r>
            <a:r>
              <a:rPr lang="he-IL" sz="5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וּת   </a:t>
            </a:r>
            <a:r>
              <a:rPr lang="he-IL" sz="5400" b="1" dirty="0">
                <a:solidFill>
                  <a:srgbClr val="C0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רַקְד</a:t>
            </a:r>
            <a:r>
              <a:rPr lang="he-IL" sz="5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ָּ</a:t>
            </a:r>
            <a:r>
              <a:rPr lang="he-IL" sz="5400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ן</a:t>
            </a:r>
            <a:endParaRPr lang="he-IL" sz="5400" b="1" dirty="0">
              <a:solidFill>
                <a:schemeClr val="tx1">
                  <a:lumMod val="90000"/>
                  <a:lumOff val="10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3CC03898-954A-4919-B9CA-FF0A33CF220F}"/>
              </a:ext>
            </a:extLst>
          </p:cNvPr>
          <p:cNvSpPr/>
          <p:nvPr/>
        </p:nvSpPr>
        <p:spPr>
          <a:xfrm>
            <a:off x="1001484" y="192531"/>
            <a:ext cx="10406743" cy="112340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rgbClr val="192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6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מהי דרך התצורה?</a:t>
            </a:r>
          </a:p>
        </p:txBody>
      </p:sp>
    </p:spTree>
    <p:extLst>
      <p:ext uri="{BB962C8B-B14F-4D97-AF65-F5344CB8AC3E}">
        <p14:creationId xmlns:p14="http://schemas.microsoft.com/office/powerpoint/2010/main" val="125783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FCD7696-8516-4CE0-8FEC-1298C17648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416" y="1910261"/>
            <a:ext cx="11549090" cy="2531110"/>
          </a:xfrm>
        </p:spPr>
        <p:txBody>
          <a:bodyPr/>
          <a:lstStyle/>
          <a:p>
            <a:pPr lvl="0"/>
            <a:r>
              <a:rPr lang="he-IL" dirty="0"/>
              <a:t>    </a:t>
            </a:r>
            <a:br>
              <a:rPr lang="he-IL" dirty="0"/>
            </a:br>
            <a:br>
              <a:rPr lang="he-IL" dirty="0"/>
            </a:br>
            <a:endParaRPr lang="he-IL" dirty="0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94987AC0-C18B-405D-A375-A74E335DFE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62500" lnSpcReduction="20000"/>
          </a:bodyPr>
          <a:lstStyle/>
          <a:p>
            <a:endParaRPr lang="he-IL" dirty="0"/>
          </a:p>
          <a:p>
            <a:r>
              <a:rPr lang="he-IL" dirty="0"/>
              <a:t>בואו</a:t>
            </a: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F0AB3490-8DB4-42B6-9217-C73414F02FE7}"/>
              </a:ext>
            </a:extLst>
          </p:cNvPr>
          <p:cNvSpPr/>
          <p:nvPr/>
        </p:nvSpPr>
        <p:spPr>
          <a:xfrm>
            <a:off x="1130300" y="1476138"/>
            <a:ext cx="10430328" cy="4353162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rgbClr val="192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4800" b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השורש</a:t>
            </a:r>
            <a:r>
              <a:rPr lang="he-IL" sz="4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    </a:t>
            </a:r>
            <a:r>
              <a:rPr lang="he-IL" sz="4800" b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המשקל</a:t>
            </a:r>
            <a:r>
              <a:rPr lang="he-IL" sz="4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    </a:t>
            </a:r>
            <a:r>
              <a:rPr lang="he-IL" sz="4800" b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המילה</a:t>
            </a:r>
            <a:endParaRPr lang="en-US" sz="4800" b="1" dirty="0">
              <a:solidFill>
                <a:schemeClr val="tx1">
                  <a:lumMod val="90000"/>
                  <a:lumOff val="10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r>
              <a:rPr lang="he-IL" sz="48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רק"ד</a:t>
            </a:r>
            <a:r>
              <a:rPr lang="he-IL" sz="4800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       קַטְלָן     </a:t>
            </a:r>
            <a:r>
              <a:rPr lang="en-US" sz="4800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    </a:t>
            </a:r>
            <a:r>
              <a:rPr lang="he-IL" sz="4800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רַקְדָּן</a:t>
            </a:r>
            <a:endParaRPr lang="en-US" sz="4800" dirty="0">
              <a:solidFill>
                <a:schemeClr val="tx1">
                  <a:lumMod val="90000"/>
                  <a:lumOff val="10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r>
              <a:rPr lang="he-IL" sz="48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נז"ל</a:t>
            </a:r>
            <a:r>
              <a:rPr lang="he-IL" sz="4800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         קַטֶּלֶת        נַזֶּלֶת</a:t>
            </a:r>
            <a:endParaRPr lang="en-US" sz="4800" dirty="0">
              <a:solidFill>
                <a:schemeClr val="tx1">
                  <a:lumMod val="90000"/>
                  <a:lumOff val="10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r>
              <a:rPr lang="he-IL" sz="48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בר"ש</a:t>
            </a:r>
            <a:r>
              <a:rPr lang="he-IL" sz="4800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      </a:t>
            </a:r>
            <a:r>
              <a:rPr lang="he-IL" sz="48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מִקְטֶל</a:t>
            </a:r>
            <a:r>
              <a:rPr lang="he-IL" sz="4800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ֶת     </a:t>
            </a:r>
            <a:r>
              <a:rPr lang="en-US" sz="4800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he-IL" sz="4800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מִבְרֶשֶת</a:t>
            </a:r>
            <a:endParaRPr lang="en-US" sz="4800" dirty="0">
              <a:solidFill>
                <a:schemeClr val="tx1">
                  <a:lumMod val="90000"/>
                  <a:lumOff val="10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r>
              <a:rPr lang="he-IL" sz="48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טב"ח</a:t>
            </a:r>
            <a:r>
              <a:rPr lang="he-IL" sz="4800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       מִקְטָל       מִטְבָּח</a:t>
            </a:r>
            <a:endParaRPr lang="en-US" sz="4800" dirty="0">
              <a:solidFill>
                <a:schemeClr val="tx1">
                  <a:lumMod val="90000"/>
                  <a:lumOff val="10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3CC03898-954A-4919-B9CA-FF0A33CF220F}"/>
              </a:ext>
            </a:extLst>
          </p:cNvPr>
          <p:cNvSpPr/>
          <p:nvPr/>
        </p:nvSpPr>
        <p:spPr>
          <a:xfrm>
            <a:off x="1130299" y="400594"/>
            <a:ext cx="10430329" cy="1075544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rgbClr val="192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6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המשקלים העיקריים </a:t>
            </a:r>
          </a:p>
        </p:txBody>
      </p:sp>
    </p:spTree>
    <p:extLst>
      <p:ext uri="{BB962C8B-B14F-4D97-AF65-F5344CB8AC3E}">
        <p14:creationId xmlns:p14="http://schemas.microsoft.com/office/powerpoint/2010/main" val="1041944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FCD7696-8516-4CE0-8FEC-1298C17648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416" y="1910261"/>
            <a:ext cx="11549090" cy="2531110"/>
          </a:xfrm>
        </p:spPr>
        <p:txBody>
          <a:bodyPr/>
          <a:lstStyle/>
          <a:p>
            <a:pPr lvl="0"/>
            <a:r>
              <a:rPr lang="he-IL" dirty="0"/>
              <a:t>    </a:t>
            </a:r>
            <a:br>
              <a:rPr lang="he-IL" dirty="0"/>
            </a:br>
            <a:br>
              <a:rPr lang="he-IL" dirty="0"/>
            </a:br>
            <a:endParaRPr lang="he-IL" dirty="0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94987AC0-C18B-405D-A375-A74E335DFE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62500" lnSpcReduction="20000"/>
          </a:bodyPr>
          <a:lstStyle/>
          <a:p>
            <a:endParaRPr lang="he-IL" dirty="0"/>
          </a:p>
          <a:p>
            <a:r>
              <a:rPr lang="he-IL" dirty="0"/>
              <a:t>בואו</a:t>
            </a: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F0AB3490-8DB4-42B6-9217-C73414F02FE7}"/>
              </a:ext>
            </a:extLst>
          </p:cNvPr>
          <p:cNvSpPr/>
          <p:nvPr/>
        </p:nvSpPr>
        <p:spPr>
          <a:xfrm>
            <a:off x="1034233" y="1476138"/>
            <a:ext cx="10526395" cy="4607162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rgbClr val="192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4800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המשקל</a:t>
            </a:r>
            <a:r>
              <a:rPr lang="he-IL" sz="4800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     </a:t>
            </a:r>
            <a:r>
              <a:rPr lang="he-IL" sz="4800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המילה</a:t>
            </a:r>
            <a:r>
              <a:rPr lang="he-IL" sz="4800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    </a:t>
            </a:r>
            <a:r>
              <a:rPr lang="he-IL" sz="4800" b="1" u="sng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משמעות המשקל</a:t>
            </a:r>
            <a:endParaRPr lang="en-US" sz="4800" b="1" dirty="0">
              <a:solidFill>
                <a:srgbClr val="FF000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r>
              <a:rPr lang="he-IL" sz="4800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קַטְלָן        </a:t>
            </a:r>
            <a:r>
              <a:rPr lang="en-US" sz="4800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 </a:t>
            </a:r>
            <a:r>
              <a:rPr lang="he-IL" sz="4800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ר</a:t>
            </a:r>
            <a:r>
              <a:rPr lang="he-IL" sz="4800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ַ</a:t>
            </a:r>
            <a:r>
              <a:rPr lang="he-IL" sz="4800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קְדָּן         מקצוע, עיסוק</a:t>
            </a:r>
            <a:endParaRPr lang="en-US" sz="4800" dirty="0">
              <a:solidFill>
                <a:schemeClr val="tx1">
                  <a:lumMod val="90000"/>
                  <a:lumOff val="10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r>
              <a:rPr lang="he-IL" sz="4800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קַטֶּלֶת        </a:t>
            </a:r>
            <a:r>
              <a:rPr lang="en-US" sz="4800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he-IL" sz="4800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נַזֶּלֶת           מחלות </a:t>
            </a:r>
            <a:endParaRPr lang="en-US" sz="4800" dirty="0">
              <a:solidFill>
                <a:schemeClr val="tx1">
                  <a:lumMod val="90000"/>
                  <a:lumOff val="10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r>
              <a:rPr lang="he-IL" sz="48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מִקְטֶלֶת</a:t>
            </a:r>
            <a:r>
              <a:rPr lang="he-IL" sz="4800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    </a:t>
            </a:r>
            <a:r>
              <a:rPr lang="en-US" sz="4800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he-IL" sz="4800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מִבְרֶשֶׁת      </a:t>
            </a:r>
            <a:r>
              <a:rPr lang="he-IL" sz="48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חפצים</a:t>
            </a:r>
            <a:r>
              <a:rPr lang="he-IL" sz="4800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, כלים</a:t>
            </a:r>
            <a:endParaRPr lang="en-US" sz="4800" dirty="0">
              <a:solidFill>
                <a:schemeClr val="tx1">
                  <a:lumMod val="90000"/>
                  <a:lumOff val="10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r>
              <a:rPr lang="he-IL" sz="4800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מִקְטָל         מִטְבָּח     </a:t>
            </a:r>
            <a:r>
              <a:rPr lang="he-IL" sz="48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   </a:t>
            </a:r>
            <a:r>
              <a:rPr lang="he-IL" sz="4800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מקומות</a:t>
            </a:r>
            <a:endParaRPr lang="en-US" sz="4800" dirty="0">
              <a:solidFill>
                <a:schemeClr val="tx1">
                  <a:lumMod val="90000"/>
                  <a:lumOff val="10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3CC03898-954A-4919-B9CA-FF0A33CF220F}"/>
              </a:ext>
            </a:extLst>
          </p:cNvPr>
          <p:cNvSpPr/>
          <p:nvPr/>
        </p:nvSpPr>
        <p:spPr>
          <a:xfrm>
            <a:off x="1001485" y="400594"/>
            <a:ext cx="10559144" cy="112340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rgbClr val="192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6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משמעות המשקלים העיקריים</a:t>
            </a:r>
          </a:p>
        </p:txBody>
      </p:sp>
    </p:spTree>
    <p:extLst>
      <p:ext uri="{BB962C8B-B14F-4D97-AF65-F5344CB8AC3E}">
        <p14:creationId xmlns:p14="http://schemas.microsoft.com/office/powerpoint/2010/main" val="1699733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FCD7696-8516-4CE0-8FEC-1298C17648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416" y="1910261"/>
            <a:ext cx="11549090" cy="2531110"/>
          </a:xfrm>
        </p:spPr>
        <p:txBody>
          <a:bodyPr/>
          <a:lstStyle/>
          <a:p>
            <a:pPr lvl="0"/>
            <a:r>
              <a:rPr lang="he-IL" dirty="0"/>
              <a:t>    </a:t>
            </a:r>
            <a:br>
              <a:rPr lang="he-IL" dirty="0"/>
            </a:br>
            <a:br>
              <a:rPr lang="he-IL" dirty="0"/>
            </a:br>
            <a:endParaRPr lang="he-IL" dirty="0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94987AC0-C18B-405D-A375-A74E335DFE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62500" lnSpcReduction="20000"/>
          </a:bodyPr>
          <a:lstStyle/>
          <a:p>
            <a:endParaRPr lang="he-IL" dirty="0"/>
          </a:p>
          <a:p>
            <a:r>
              <a:rPr lang="he-IL" dirty="0"/>
              <a:t>בואו</a:t>
            </a: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F0AB3490-8DB4-42B6-9217-C73414F02FE7}"/>
              </a:ext>
            </a:extLst>
          </p:cNvPr>
          <p:cNvSpPr/>
          <p:nvPr/>
        </p:nvSpPr>
        <p:spPr>
          <a:xfrm>
            <a:off x="1034234" y="1524000"/>
            <a:ext cx="10526395" cy="45466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rgbClr val="192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4800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1. </a:t>
            </a:r>
            <a:r>
              <a:rPr lang="he-IL" sz="4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קַטָּל - </a:t>
            </a:r>
            <a:r>
              <a:rPr lang="he-IL" sz="4800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נַגָּר, סַפָּר, טַבָּח.</a:t>
            </a:r>
          </a:p>
          <a:p>
            <a:endParaRPr lang="he-IL" sz="4800" dirty="0">
              <a:solidFill>
                <a:schemeClr val="tx1">
                  <a:lumMod val="90000"/>
                  <a:lumOff val="10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r>
              <a:rPr lang="he-IL" sz="4800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2. </a:t>
            </a:r>
            <a:r>
              <a:rPr lang="he-IL" sz="4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קַטְלָן -</a:t>
            </a:r>
            <a:r>
              <a:rPr lang="he-IL" sz="4800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צַנְחָן, בַּדְרָן, </a:t>
            </a:r>
            <a:r>
              <a:rPr lang="he-IL" sz="48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חַקְיָן</a:t>
            </a:r>
            <a:r>
              <a:rPr lang="he-IL" sz="4800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.</a:t>
            </a:r>
          </a:p>
          <a:p>
            <a:endParaRPr lang="en-US" sz="4800" dirty="0">
              <a:solidFill>
                <a:schemeClr val="tx1">
                  <a:lumMod val="90000"/>
                  <a:lumOff val="10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3CC03898-954A-4919-B9CA-FF0A33CF220F}"/>
              </a:ext>
            </a:extLst>
          </p:cNvPr>
          <p:cNvSpPr/>
          <p:nvPr/>
        </p:nvSpPr>
        <p:spPr>
          <a:xfrm>
            <a:off x="1034233" y="400594"/>
            <a:ext cx="10526395" cy="112340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rgbClr val="192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5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בעל מקצוע</a:t>
            </a:r>
          </a:p>
        </p:txBody>
      </p:sp>
    </p:spTree>
    <p:extLst>
      <p:ext uri="{BB962C8B-B14F-4D97-AF65-F5344CB8AC3E}">
        <p14:creationId xmlns:p14="http://schemas.microsoft.com/office/powerpoint/2010/main" val="4149515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ctrTitle"/>
          </p:nvPr>
        </p:nvSpPr>
        <p:spPr>
          <a:xfrm>
            <a:off x="-1381993" y="2537501"/>
            <a:ext cx="12192001" cy="1470216"/>
          </a:xfrm>
        </p:spPr>
        <p:txBody>
          <a:bodyPr>
            <a:normAutofit/>
          </a:bodyPr>
          <a:lstStyle/>
          <a:p>
            <a:r>
              <a:rPr lang="he-IL" dirty="0"/>
              <a:t>מערכת שידורים לאומית</a:t>
            </a:r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767FEEA5-11EB-4BCF-A8E3-5EC29CEA6E64}"/>
              </a:ext>
            </a:extLst>
          </p:cNvPr>
          <p:cNvSpPr/>
          <p:nvPr/>
        </p:nvSpPr>
        <p:spPr>
          <a:xfrm>
            <a:off x="2198914" y="4139593"/>
            <a:ext cx="8151845" cy="1429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2000" b="1" dirty="0">
                <a:solidFill>
                  <a:schemeClr val="dk1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Calibri"/>
              </a:rPr>
              <a:t>מפמ"ר עברית: תומר בוזמן </a:t>
            </a:r>
            <a:endParaRPr lang="he-IL" sz="2000" b="1" dirty="0">
              <a:solidFill>
                <a:schemeClr val="dk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ctr">
              <a:lnSpc>
                <a:spcPct val="150000"/>
              </a:lnSpc>
            </a:pPr>
            <a:r>
              <a:rPr lang="he-IL" sz="2000" b="1" dirty="0">
                <a:solidFill>
                  <a:schemeClr val="dk1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Calibri"/>
              </a:rPr>
              <a:t>ייעוץ דידקטי ואקדמי: ד"ר עליזה עמיר</a:t>
            </a:r>
            <a:endParaRPr lang="he-IL" sz="2000" b="1" dirty="0">
              <a:solidFill>
                <a:schemeClr val="dk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ctr">
              <a:lnSpc>
                <a:spcPct val="150000"/>
              </a:lnSpc>
            </a:pPr>
            <a:r>
              <a:rPr lang="he-IL" sz="2000" b="1" dirty="0">
                <a:solidFill>
                  <a:schemeClr val="dk1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Calibri"/>
              </a:rPr>
              <a:t>פיתוח: ד"ר עליזה עמיר, אביגיל סער, חגית אהרוני, </a:t>
            </a:r>
            <a:r>
              <a:rPr lang="he-IL" sz="2000" b="1">
                <a:solidFill>
                  <a:schemeClr val="dk1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Calibri"/>
              </a:rPr>
              <a:t>לאה יובל ושירלי שרון</a:t>
            </a:r>
            <a:endParaRPr lang="he-IL" sz="2000" b="1" dirty="0">
              <a:solidFill>
                <a:schemeClr val="dk1"/>
              </a:solidFill>
              <a:latin typeface="Varela Round" panose="00000500000000000000" pitchFamily="2" charset="-79"/>
              <a:cs typeface="Varela Round" panose="00000500000000000000" pitchFamily="2" charset="-79"/>
              <a:sym typeface="Calibri"/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F9C0F9B2-585E-4899-8EA8-9CA2E440DF89}"/>
              </a:ext>
            </a:extLst>
          </p:cNvPr>
          <p:cNvSpPr/>
          <p:nvPr/>
        </p:nvSpPr>
        <p:spPr>
          <a:xfrm>
            <a:off x="-1107312" y="53665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e-IL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המזכירות הפדגוגית</a:t>
            </a:r>
            <a:endParaRPr lang="he-IL" dirty="0"/>
          </a:p>
          <a:p>
            <a:pPr algn="ctr"/>
            <a:r>
              <a:rPr lang="he-IL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אגף שפות </a:t>
            </a:r>
            <a:endParaRPr lang="he-IL" dirty="0"/>
          </a:p>
          <a:p>
            <a:pPr algn="ctr"/>
            <a:r>
              <a:rPr lang="he-IL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הפיקוח על הוראת העברית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4470879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FCD7696-8516-4CE0-8FEC-1298C17648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416" y="1910261"/>
            <a:ext cx="11549090" cy="2531110"/>
          </a:xfrm>
        </p:spPr>
        <p:txBody>
          <a:bodyPr/>
          <a:lstStyle/>
          <a:p>
            <a:pPr lvl="0"/>
            <a:r>
              <a:rPr lang="he-IL" dirty="0"/>
              <a:t>    </a:t>
            </a:r>
            <a:br>
              <a:rPr lang="he-IL" dirty="0"/>
            </a:br>
            <a:br>
              <a:rPr lang="he-IL" dirty="0"/>
            </a:br>
            <a:endParaRPr lang="he-IL" dirty="0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94987AC0-C18B-405D-A375-A74E335DFE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62500" lnSpcReduction="20000"/>
          </a:bodyPr>
          <a:lstStyle/>
          <a:p>
            <a:endParaRPr lang="he-IL" dirty="0"/>
          </a:p>
          <a:p>
            <a:r>
              <a:rPr lang="he-IL" dirty="0"/>
              <a:t>בואו</a:t>
            </a: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F0AB3490-8DB4-42B6-9217-C73414F02FE7}"/>
              </a:ext>
            </a:extLst>
          </p:cNvPr>
          <p:cNvSpPr/>
          <p:nvPr/>
        </p:nvSpPr>
        <p:spPr>
          <a:xfrm>
            <a:off x="1001485" y="1524000"/>
            <a:ext cx="10526395" cy="451866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rgbClr val="192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914400" indent="-914400">
              <a:buAutoNum type="arabicPeriod"/>
            </a:pPr>
            <a:r>
              <a:rPr lang="he-IL" sz="4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קַטְלָן -</a:t>
            </a:r>
            <a:r>
              <a:rPr lang="he-IL" sz="4800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שַמְרָן, קַמְצָן, חַיְכָן.</a:t>
            </a:r>
            <a:r>
              <a:rPr lang="he-IL" sz="4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</a:p>
          <a:p>
            <a:pPr marL="914400" indent="-914400">
              <a:buAutoNum type="arabicPeriod"/>
            </a:pPr>
            <a:endParaRPr lang="he-IL" sz="4800" b="1" dirty="0">
              <a:solidFill>
                <a:schemeClr val="tx1">
                  <a:lumMod val="90000"/>
                  <a:lumOff val="10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r>
              <a:rPr lang="he-IL" sz="4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2.   קַטָּל -</a:t>
            </a:r>
            <a:r>
              <a:rPr lang="he-IL" sz="4800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חַלָּש, נַיָּד, </a:t>
            </a:r>
            <a:r>
              <a:rPr lang="he-IL" sz="48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נַיָּח</a:t>
            </a:r>
            <a:r>
              <a:rPr lang="he-IL" sz="4800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.</a:t>
            </a:r>
          </a:p>
          <a:p>
            <a:endParaRPr lang="en-US" sz="4800" dirty="0">
              <a:solidFill>
                <a:schemeClr val="tx1">
                  <a:lumMod val="90000"/>
                  <a:lumOff val="10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3CC03898-954A-4919-B9CA-FF0A33CF220F}"/>
              </a:ext>
            </a:extLst>
          </p:cNvPr>
          <p:cNvSpPr/>
          <p:nvPr/>
        </p:nvSpPr>
        <p:spPr>
          <a:xfrm>
            <a:off x="1001485" y="253637"/>
            <a:ext cx="10526395" cy="112340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rgbClr val="192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6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בעל תכונה</a:t>
            </a:r>
          </a:p>
        </p:txBody>
      </p:sp>
    </p:spTree>
    <p:extLst>
      <p:ext uri="{BB962C8B-B14F-4D97-AF65-F5344CB8AC3E}">
        <p14:creationId xmlns:p14="http://schemas.microsoft.com/office/powerpoint/2010/main" val="393988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FCD7696-8516-4CE0-8FEC-1298C17648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416" y="1910261"/>
            <a:ext cx="11549090" cy="2531110"/>
          </a:xfrm>
        </p:spPr>
        <p:txBody>
          <a:bodyPr/>
          <a:lstStyle/>
          <a:p>
            <a:pPr lvl="0"/>
            <a:r>
              <a:rPr lang="he-IL" dirty="0"/>
              <a:t>    </a:t>
            </a:r>
            <a:br>
              <a:rPr lang="he-IL" dirty="0"/>
            </a:br>
            <a:br>
              <a:rPr lang="he-IL" dirty="0"/>
            </a:br>
            <a:endParaRPr lang="he-IL" dirty="0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94987AC0-C18B-405D-A375-A74E335DFE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62500" lnSpcReduction="20000"/>
          </a:bodyPr>
          <a:lstStyle/>
          <a:p>
            <a:endParaRPr lang="he-IL" dirty="0"/>
          </a:p>
          <a:p>
            <a:r>
              <a:rPr lang="he-IL" dirty="0"/>
              <a:t>בואו</a:t>
            </a: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F0AB3490-8DB4-42B6-9217-C73414F02FE7}"/>
              </a:ext>
            </a:extLst>
          </p:cNvPr>
          <p:cNvSpPr/>
          <p:nvPr/>
        </p:nvSpPr>
        <p:spPr>
          <a:xfrm>
            <a:off x="1034234" y="1552338"/>
            <a:ext cx="10526395" cy="4226162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rgbClr val="192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4800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1. </a:t>
            </a:r>
            <a:r>
              <a:rPr lang="he-IL" sz="4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קִטָּלוֹן </a:t>
            </a:r>
            <a:r>
              <a:rPr lang="he-IL" sz="4800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- שִגָּעוֹן, שִגָּרוֹן, </a:t>
            </a:r>
            <a:r>
              <a:rPr lang="he-IL" sz="48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עִוָּרוֹן</a:t>
            </a:r>
            <a:r>
              <a:rPr lang="he-IL" sz="4800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 </a:t>
            </a:r>
          </a:p>
          <a:p>
            <a:endParaRPr lang="he-IL" sz="4800" dirty="0">
              <a:solidFill>
                <a:schemeClr val="tx1">
                  <a:lumMod val="90000"/>
                  <a:lumOff val="10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r>
              <a:rPr lang="he-IL" sz="4800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2. </a:t>
            </a:r>
            <a:r>
              <a:rPr lang="he-IL" sz="4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קַטֶּלֶת - </a:t>
            </a:r>
            <a:r>
              <a:rPr lang="he-IL" sz="4800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דַּלֶּקֶת, יַעֶפֶת, חַזֶּרֶת </a:t>
            </a:r>
            <a:endParaRPr lang="en-US" sz="4800" dirty="0">
              <a:solidFill>
                <a:schemeClr val="tx1">
                  <a:lumMod val="90000"/>
                  <a:lumOff val="10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77C022E5-86A8-4069-9E9C-46E474F60E51}"/>
              </a:ext>
            </a:extLst>
          </p:cNvPr>
          <p:cNvSpPr/>
          <p:nvPr/>
        </p:nvSpPr>
        <p:spPr>
          <a:xfrm>
            <a:off x="1034233" y="431074"/>
            <a:ext cx="10526396" cy="196425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rgbClr val="192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6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מחלות</a:t>
            </a:r>
            <a:endParaRPr lang="he-IL" sz="6000" dirty="0">
              <a:solidFill>
                <a:schemeClr val="tx1">
                  <a:lumMod val="90000"/>
                  <a:lumOff val="10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5602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FCD7696-8516-4CE0-8FEC-1298C17648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416" y="1910261"/>
            <a:ext cx="11549090" cy="2531110"/>
          </a:xfrm>
        </p:spPr>
        <p:txBody>
          <a:bodyPr/>
          <a:lstStyle/>
          <a:p>
            <a:pPr lvl="0"/>
            <a:r>
              <a:rPr lang="he-IL" dirty="0"/>
              <a:t>    </a:t>
            </a:r>
            <a:br>
              <a:rPr lang="he-IL" dirty="0"/>
            </a:br>
            <a:br>
              <a:rPr lang="he-IL" dirty="0"/>
            </a:br>
            <a:endParaRPr lang="he-IL" dirty="0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94987AC0-C18B-405D-A375-A74E335DFE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62500" lnSpcReduction="20000"/>
          </a:bodyPr>
          <a:lstStyle/>
          <a:p>
            <a:endParaRPr lang="he-IL" dirty="0"/>
          </a:p>
          <a:p>
            <a:r>
              <a:rPr lang="he-IL" dirty="0"/>
              <a:t>בואו</a:t>
            </a: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F0AB3490-8DB4-42B6-9217-C73414F02FE7}"/>
              </a:ext>
            </a:extLst>
          </p:cNvPr>
          <p:cNvSpPr/>
          <p:nvPr/>
        </p:nvSpPr>
        <p:spPr>
          <a:xfrm>
            <a:off x="1113747" y="1728750"/>
            <a:ext cx="10526395" cy="493671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rgbClr val="192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914400" indent="-914400">
              <a:buAutoNum type="arabicPeriod"/>
            </a:pPr>
            <a:r>
              <a:rPr lang="he-IL" sz="4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קַטֶּלֶת-</a:t>
            </a:r>
            <a:r>
              <a:rPr lang="he-IL" sz="4800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כַּסֶּפֶת, נַיֶּדֶת                     </a:t>
            </a:r>
          </a:p>
          <a:p>
            <a:pPr marL="914400" indent="-914400">
              <a:buAutoNum type="arabicPeriod"/>
            </a:pPr>
            <a:endParaRPr lang="he-IL" sz="4800" dirty="0">
              <a:solidFill>
                <a:schemeClr val="tx1">
                  <a:lumMod val="90000"/>
                  <a:lumOff val="10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914400" indent="-914400">
              <a:buAutoNum type="arabicPeriod"/>
            </a:pPr>
            <a:r>
              <a:rPr lang="he-IL" sz="4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קַטָּל- </a:t>
            </a:r>
            <a:r>
              <a:rPr lang="he-IL" sz="4800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וַסָּת, קַטָּר, נַגָּד</a:t>
            </a:r>
          </a:p>
          <a:p>
            <a:pPr marL="914400" indent="-914400">
              <a:buAutoNum type="arabicPeriod"/>
            </a:pPr>
            <a:endParaRPr lang="he-IL" sz="4800" dirty="0">
              <a:solidFill>
                <a:schemeClr val="tx1">
                  <a:lumMod val="90000"/>
                  <a:lumOff val="10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914400" indent="-914400">
              <a:buAutoNum type="arabicPeriod"/>
            </a:pPr>
            <a:r>
              <a:rPr lang="he-IL" sz="4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מַקְטֵל</a:t>
            </a:r>
            <a:r>
              <a:rPr lang="he-IL" sz="4800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–מַבְרֵג, מַחְשֵׁב, מַגְהֵץ</a:t>
            </a:r>
            <a:endParaRPr lang="en-US" sz="4800" dirty="0">
              <a:solidFill>
                <a:schemeClr val="tx1">
                  <a:lumMod val="90000"/>
                  <a:lumOff val="10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3CC03898-954A-4919-B9CA-FF0A33CF220F}"/>
              </a:ext>
            </a:extLst>
          </p:cNvPr>
          <p:cNvSpPr/>
          <p:nvPr/>
        </p:nvSpPr>
        <p:spPr>
          <a:xfrm>
            <a:off x="1034233" y="400594"/>
            <a:ext cx="10526396" cy="112340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rgbClr val="192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6000" b="1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כלי, מכשיר</a:t>
            </a:r>
            <a:endParaRPr lang="he-IL" sz="6000" dirty="0">
              <a:solidFill>
                <a:schemeClr val="tx1">
                  <a:lumMod val="90000"/>
                  <a:lumOff val="10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pic>
        <p:nvPicPr>
          <p:cNvPr id="1034" name="Picture 10" descr="Laptop, Mockup, Graphics Tablet, Tablet, Graphic Design">
            <a:extLst>
              <a:ext uri="{FF2B5EF4-FFF2-40B4-BE49-F238E27FC236}">
                <a16:creationId xmlns:a16="http://schemas.microsoft.com/office/drawing/2014/main" id="{1A13C9F8-4465-40B1-9E25-94AB6DC73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747" y="1756755"/>
            <a:ext cx="2580861" cy="253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161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64868B4-4F3F-4F85-BC75-9343AD992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2963" y="213094"/>
            <a:ext cx="9642231" cy="720000"/>
          </a:xfrm>
        </p:spPr>
        <p:txBody>
          <a:bodyPr/>
          <a:lstStyle/>
          <a:p>
            <a:r>
              <a:rPr lang="he-IL" sz="5400" dirty="0"/>
              <a:t>           משימה להפסקה</a:t>
            </a:r>
          </a:p>
        </p:txBody>
      </p:sp>
      <p:pic>
        <p:nvPicPr>
          <p:cNvPr id="4" name="תמונה 3" descr="תמונה שמכילה קסדה&#10;&#10;התיאור נוצר באופן אוטומטי">
            <a:extLst>
              <a:ext uri="{FF2B5EF4-FFF2-40B4-BE49-F238E27FC236}">
                <a16:creationId xmlns:a16="http://schemas.microsoft.com/office/drawing/2014/main" id="{4657DCB9-3BF3-4BED-80D0-7E302CF4A3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065" y="135252"/>
            <a:ext cx="763270" cy="797842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84133451-A859-4445-938A-63148DD1B59E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21690" y="1337880"/>
            <a:ext cx="5274310" cy="3727450"/>
          </a:xfrm>
          <a:prstGeom prst="rect">
            <a:avLst/>
          </a:prstGeom>
        </p:spPr>
      </p:pic>
      <p:sp>
        <p:nvSpPr>
          <p:cNvPr id="8" name="מציין מיקום טקסט 2">
            <a:extLst>
              <a:ext uri="{FF2B5EF4-FFF2-40B4-BE49-F238E27FC236}">
                <a16:creationId xmlns:a16="http://schemas.microsoft.com/office/drawing/2014/main" id="{871A27DE-EBD7-4304-AFEF-B66B617FDF68}"/>
              </a:ext>
            </a:extLst>
          </p:cNvPr>
          <p:cNvSpPr txBox="1">
            <a:spLocks/>
          </p:cNvSpPr>
          <p:nvPr/>
        </p:nvSpPr>
        <p:spPr>
          <a:xfrm>
            <a:off x="6317923" y="1424325"/>
            <a:ext cx="5274310" cy="1663822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185757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>
                <a:solidFill>
                  <a:srgbClr val="12B4BC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457246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he-IL" sz="3600" dirty="0">
                <a:solidFill>
                  <a:schemeClr val="tx1"/>
                </a:solidFill>
              </a:rPr>
              <a:t>מהי תצורת השם של המילה </a:t>
            </a:r>
            <a:r>
              <a:rPr lang="he-IL" sz="3600" dirty="0" err="1">
                <a:solidFill>
                  <a:schemeClr val="tx1"/>
                </a:solidFill>
              </a:rPr>
              <a:t>חִסּוּ</a:t>
            </a:r>
            <a:r>
              <a:rPr lang="he-IL" sz="3600" dirty="0">
                <a:solidFill>
                  <a:schemeClr val="tx1"/>
                </a:solidFill>
              </a:rPr>
              <a:t>ל?</a:t>
            </a:r>
          </a:p>
        </p:txBody>
      </p:sp>
      <p:sp>
        <p:nvSpPr>
          <p:cNvPr id="9" name="מציין מיקום טקסט 2">
            <a:extLst>
              <a:ext uri="{FF2B5EF4-FFF2-40B4-BE49-F238E27FC236}">
                <a16:creationId xmlns:a16="http://schemas.microsoft.com/office/drawing/2014/main" id="{7FF04E9B-C826-40B3-88DA-3849E88F5255}"/>
              </a:ext>
            </a:extLst>
          </p:cNvPr>
          <p:cNvSpPr txBox="1">
            <a:spLocks/>
          </p:cNvSpPr>
          <p:nvPr/>
        </p:nvSpPr>
        <p:spPr>
          <a:xfrm>
            <a:off x="6317923" y="3201605"/>
            <a:ext cx="5274310" cy="1663822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185757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>
                <a:solidFill>
                  <a:srgbClr val="12B4BC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457246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he-IL" sz="3600" dirty="0">
                <a:solidFill>
                  <a:schemeClr val="tx1"/>
                </a:solidFill>
              </a:rPr>
              <a:t>שורש + תבנית (משקל)</a:t>
            </a:r>
          </a:p>
          <a:p>
            <a:pPr>
              <a:lnSpc>
                <a:spcPct val="150000"/>
              </a:lnSpc>
            </a:pPr>
            <a:r>
              <a:rPr lang="he-IL" sz="3600" dirty="0" err="1">
                <a:solidFill>
                  <a:schemeClr val="tx1"/>
                </a:solidFill>
              </a:rPr>
              <a:t>חס"ל</a:t>
            </a:r>
            <a:r>
              <a:rPr lang="he-IL" sz="3600" dirty="0">
                <a:solidFill>
                  <a:schemeClr val="tx1"/>
                </a:solidFill>
              </a:rPr>
              <a:t> + קִטּוּל</a:t>
            </a:r>
          </a:p>
        </p:txBody>
      </p:sp>
    </p:spTree>
    <p:extLst>
      <p:ext uri="{BB962C8B-B14F-4D97-AF65-F5344CB8AC3E}">
        <p14:creationId xmlns:p14="http://schemas.microsoft.com/office/powerpoint/2010/main" val="2080834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FCD7696-8516-4CE0-8FEC-1298C17648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416" y="1910261"/>
            <a:ext cx="11549090" cy="2531110"/>
          </a:xfrm>
        </p:spPr>
        <p:txBody>
          <a:bodyPr/>
          <a:lstStyle/>
          <a:p>
            <a:pPr lvl="0"/>
            <a:r>
              <a:rPr lang="he-IL" dirty="0"/>
              <a:t>    </a:t>
            </a:r>
            <a:br>
              <a:rPr lang="he-IL" dirty="0"/>
            </a:br>
            <a:br>
              <a:rPr lang="he-IL" dirty="0"/>
            </a:br>
            <a:endParaRPr lang="he-IL" dirty="0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94987AC0-C18B-405D-A375-A74E335DFE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62500" lnSpcReduction="20000"/>
          </a:bodyPr>
          <a:lstStyle/>
          <a:p>
            <a:endParaRPr lang="he-IL" dirty="0"/>
          </a:p>
          <a:p>
            <a:r>
              <a:rPr lang="he-IL" dirty="0"/>
              <a:t>בואו</a:t>
            </a: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3CC03898-954A-4919-B9CA-FF0A33CF220F}"/>
              </a:ext>
            </a:extLst>
          </p:cNvPr>
          <p:cNvSpPr/>
          <p:nvPr/>
        </p:nvSpPr>
        <p:spPr>
          <a:xfrm>
            <a:off x="892628" y="593196"/>
            <a:ext cx="10406743" cy="81704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rgbClr val="192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5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סדר ת'ניירת – קוד משחק 27202</a:t>
            </a:r>
          </a:p>
        </p:txBody>
      </p:sp>
      <p:pic>
        <p:nvPicPr>
          <p:cNvPr id="8" name="תמונה 7">
            <a:hlinkClick r:id="rId3"/>
            <a:extLst>
              <a:ext uri="{FF2B5EF4-FFF2-40B4-BE49-F238E27FC236}">
                <a16:creationId xmlns:a16="http://schemas.microsoft.com/office/drawing/2014/main" id="{34B41790-EAA6-4A67-B873-D5BA0CA2BD0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27738" y="1765843"/>
            <a:ext cx="8481647" cy="4498961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3D2FCD94-9AD8-4EC9-B04A-B91BD818051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0196" y="2902404"/>
            <a:ext cx="1723497" cy="173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3428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FCD7696-8516-4CE0-8FEC-1298C17648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416" y="1910261"/>
            <a:ext cx="11549090" cy="2531110"/>
          </a:xfrm>
        </p:spPr>
        <p:txBody>
          <a:bodyPr/>
          <a:lstStyle/>
          <a:p>
            <a:pPr lvl="0"/>
            <a:r>
              <a:rPr lang="he-IL" dirty="0"/>
              <a:t>    </a:t>
            </a:r>
            <a:br>
              <a:rPr lang="he-IL" dirty="0"/>
            </a:br>
            <a:br>
              <a:rPr lang="he-IL" dirty="0"/>
            </a:br>
            <a:endParaRPr lang="he-IL" dirty="0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94987AC0-C18B-405D-A375-A74E335DFE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92531"/>
            <a:ext cx="12192000" cy="1325842"/>
          </a:xfrm>
        </p:spPr>
        <p:txBody>
          <a:bodyPr>
            <a:normAutofit fontScale="85000" lnSpcReduction="20000"/>
          </a:bodyPr>
          <a:lstStyle/>
          <a:p>
            <a:endParaRPr lang="he-IL" dirty="0"/>
          </a:p>
          <a:p>
            <a:r>
              <a:rPr lang="he-IL" dirty="0"/>
              <a:t>בואו</a:t>
            </a: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F0AB3490-8DB4-42B6-9217-C73414F02FE7}"/>
              </a:ext>
            </a:extLst>
          </p:cNvPr>
          <p:cNvSpPr/>
          <p:nvPr/>
        </p:nvSpPr>
        <p:spPr>
          <a:xfrm>
            <a:off x="1001485" y="1910260"/>
            <a:ext cx="10406743" cy="302749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rgbClr val="192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6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נִצָּחוֹן   קְפִיצָה      יַלְדּוֹן </a:t>
            </a:r>
          </a:p>
          <a:p>
            <a:pPr algn="ctr"/>
            <a:endParaRPr lang="he-IL" sz="6000" b="1" dirty="0">
              <a:solidFill>
                <a:schemeClr val="tx1">
                  <a:lumMod val="90000"/>
                  <a:lumOff val="10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ctr"/>
            <a:r>
              <a:rPr lang="he-IL" sz="6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שורש ותבנית       בסיס וצורן</a:t>
            </a: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3CC03898-954A-4919-B9CA-FF0A33CF220F}"/>
              </a:ext>
            </a:extLst>
          </p:cNvPr>
          <p:cNvSpPr/>
          <p:nvPr/>
        </p:nvSpPr>
        <p:spPr>
          <a:xfrm>
            <a:off x="1001485" y="483145"/>
            <a:ext cx="10406743" cy="144090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rgbClr val="192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איך נבחין בין שורש ותבנית לבין בסיס וצורן סופי? </a:t>
            </a:r>
          </a:p>
        </p:txBody>
      </p:sp>
      <p:cxnSp>
        <p:nvCxnSpPr>
          <p:cNvPr id="10" name="מחבר חץ ישר 9">
            <a:extLst>
              <a:ext uri="{FF2B5EF4-FFF2-40B4-BE49-F238E27FC236}">
                <a16:creationId xmlns:a16="http://schemas.microsoft.com/office/drawing/2014/main" id="{D6AD30B9-74FD-4663-8824-9FE1CECA5C5C}"/>
              </a:ext>
            </a:extLst>
          </p:cNvPr>
          <p:cNvCxnSpPr/>
          <p:nvPr/>
        </p:nvCxnSpPr>
        <p:spPr>
          <a:xfrm>
            <a:off x="8178229" y="2977018"/>
            <a:ext cx="544530" cy="101714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מחבר חץ ישר 11">
            <a:extLst>
              <a:ext uri="{FF2B5EF4-FFF2-40B4-BE49-F238E27FC236}">
                <a16:creationId xmlns:a16="http://schemas.microsoft.com/office/drawing/2014/main" id="{A4911E7F-9734-4765-8BC6-56A1178930F7}"/>
              </a:ext>
            </a:extLst>
          </p:cNvPr>
          <p:cNvCxnSpPr/>
          <p:nvPr/>
        </p:nvCxnSpPr>
        <p:spPr>
          <a:xfrm>
            <a:off x="6418658" y="2862376"/>
            <a:ext cx="1541124" cy="112326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מחבר חץ ישר 13">
            <a:extLst>
              <a:ext uri="{FF2B5EF4-FFF2-40B4-BE49-F238E27FC236}">
                <a16:creationId xmlns:a16="http://schemas.microsoft.com/office/drawing/2014/main" id="{AB501A01-AD16-466B-8C32-3A3CAB699C57}"/>
              </a:ext>
            </a:extLst>
          </p:cNvPr>
          <p:cNvCxnSpPr/>
          <p:nvPr/>
        </p:nvCxnSpPr>
        <p:spPr>
          <a:xfrm flipH="1">
            <a:off x="2734027" y="2977018"/>
            <a:ext cx="719191" cy="107020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457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FCD7696-8516-4CE0-8FEC-1298C17648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2703" y="6954397"/>
            <a:ext cx="11503319" cy="2641666"/>
          </a:xfrm>
        </p:spPr>
        <p:txBody>
          <a:bodyPr/>
          <a:lstStyle/>
          <a:p>
            <a:pPr lvl="0"/>
            <a:r>
              <a:rPr lang="he-IL" dirty="0"/>
              <a:t>    </a:t>
            </a:r>
            <a:br>
              <a:rPr lang="he-IL" dirty="0"/>
            </a:br>
            <a:br>
              <a:rPr lang="he-IL" dirty="0"/>
            </a:br>
            <a:endParaRPr lang="he-IL" dirty="0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94987AC0-C18B-405D-A375-A74E335DFE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92531"/>
            <a:ext cx="12192000" cy="1317770"/>
          </a:xfrm>
        </p:spPr>
        <p:txBody>
          <a:bodyPr>
            <a:normAutofit fontScale="92500" lnSpcReduction="20000"/>
          </a:bodyPr>
          <a:lstStyle/>
          <a:p>
            <a:endParaRPr lang="he-IL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r>
              <a:rPr lang="he-IL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איך נבחין בין שורש ותבנית לבין בסיס וצורן סופי? </a:t>
            </a:r>
          </a:p>
          <a:p>
            <a:endParaRPr lang="he-IL" dirty="0"/>
          </a:p>
        </p:txBody>
      </p:sp>
      <p:graphicFrame>
        <p:nvGraphicFramePr>
          <p:cNvPr id="18" name="טבלה 18">
            <a:extLst>
              <a:ext uri="{FF2B5EF4-FFF2-40B4-BE49-F238E27FC236}">
                <a16:creationId xmlns:a16="http://schemas.microsoft.com/office/drawing/2014/main" id="{28E271B4-1133-4B03-9154-53FB16A30B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1419378"/>
              </p:ext>
            </p:extLst>
          </p:nvPr>
        </p:nvGraphicFramePr>
        <p:xfrm>
          <a:off x="1528919" y="2614497"/>
          <a:ext cx="9344024" cy="313973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277954">
                  <a:extLst>
                    <a:ext uri="{9D8B030D-6E8A-4147-A177-3AD203B41FA5}">
                      <a16:colId xmlns:a16="http://schemas.microsoft.com/office/drawing/2014/main" val="2938980352"/>
                    </a:ext>
                  </a:extLst>
                </a:gridCol>
                <a:gridCol w="5066070">
                  <a:extLst>
                    <a:ext uri="{9D8B030D-6E8A-4147-A177-3AD203B41FA5}">
                      <a16:colId xmlns:a16="http://schemas.microsoft.com/office/drawing/2014/main" val="1494366609"/>
                    </a:ext>
                  </a:extLst>
                </a:gridCol>
              </a:tblGrid>
              <a:tr h="1387877">
                <a:tc>
                  <a:txBody>
                    <a:bodyPr/>
                    <a:lstStyle/>
                    <a:p>
                      <a:pPr algn="ctr" rtl="1"/>
                      <a:r>
                        <a:rPr lang="he-IL" sz="3600" b="1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שורש ותבנית (משקל)</a:t>
                      </a:r>
                      <a:endParaRPr lang="he-IL" sz="36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3600" b="1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בסיס  וצורן סופי</a:t>
                      </a:r>
                      <a:endParaRPr lang="he-IL" sz="36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7723615"/>
                  </a:ext>
                </a:extLst>
              </a:tr>
              <a:tr h="875930">
                <a:tc>
                  <a:txBody>
                    <a:bodyPr/>
                    <a:lstStyle/>
                    <a:p>
                      <a:pPr algn="ctr" rtl="1"/>
                      <a:r>
                        <a:rPr lang="he-IL" sz="4400" b="1" dirty="0">
                          <a:solidFill>
                            <a:srgbClr val="192A7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   </a:t>
                      </a:r>
                      <a:endParaRPr lang="he-IL" sz="44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4400" b="1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010278"/>
                  </a:ext>
                </a:extLst>
              </a:tr>
              <a:tr h="875930">
                <a:tc>
                  <a:txBody>
                    <a:bodyPr/>
                    <a:lstStyle/>
                    <a:p>
                      <a:pPr algn="ctr" rtl="1"/>
                      <a:endParaRPr lang="he-IL" sz="44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44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4360601"/>
                  </a:ext>
                </a:extLst>
              </a:tr>
            </a:tbl>
          </a:graphicData>
        </a:graphic>
      </p:graphicFrame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37FFDBCB-F877-4D14-B2E3-4C41F9986CB2}"/>
              </a:ext>
            </a:extLst>
          </p:cNvPr>
          <p:cNvSpPr txBox="1"/>
          <p:nvPr/>
        </p:nvSpPr>
        <p:spPr>
          <a:xfrm>
            <a:off x="475989" y="1125782"/>
            <a:ext cx="11503318" cy="132581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לפניכם שמות עצם המופיעים בשני המאמרים (מאמר א' ומאמר ב').</a:t>
            </a:r>
          </a:p>
          <a:p>
            <a:pPr>
              <a:lnSpc>
                <a:spcPct val="150000"/>
              </a:lnSpc>
            </a:pPr>
            <a:r>
              <a:rPr lang="he-IL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 מיינו את השמות שלפניכם לפי דרך התצורה שלהם: יְבוּאָן, דֶּגֶל, </a:t>
            </a:r>
            <a:r>
              <a:rPr lang="he-IL" sz="28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מִטְעָן,לְאֻמִּי</a:t>
            </a:r>
            <a:endParaRPr lang="he-IL" sz="2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7034A589-5165-4035-A97B-3E9648E1389C}"/>
              </a:ext>
            </a:extLst>
          </p:cNvPr>
          <p:cNvSpPr txBox="1"/>
          <p:nvPr/>
        </p:nvSpPr>
        <p:spPr>
          <a:xfrm>
            <a:off x="1396682" y="5772351"/>
            <a:ext cx="469931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מתוך: משימת הערכה לכיתה ט</a:t>
            </a:r>
            <a:r>
              <a:rPr lang="en-US" dirty="0">
                <a:latin typeface="Varela Round" panose="00000500000000000000" pitchFamily="2" charset="-79"/>
                <a:cs typeface="Varela Round" panose="00000500000000000000" pitchFamily="2" charset="-79"/>
              </a:rPr>
              <a:t>'</a:t>
            </a: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 תשע"ד</a:t>
            </a:r>
            <a:endParaRPr lang="en-US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61472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FCD7696-8516-4CE0-8FEC-1298C17648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2703" y="6954397"/>
            <a:ext cx="11503319" cy="2641666"/>
          </a:xfrm>
        </p:spPr>
        <p:txBody>
          <a:bodyPr/>
          <a:lstStyle/>
          <a:p>
            <a:pPr lvl="0"/>
            <a:r>
              <a:rPr lang="he-IL" dirty="0"/>
              <a:t>    </a:t>
            </a:r>
            <a:br>
              <a:rPr lang="he-IL" dirty="0"/>
            </a:br>
            <a:br>
              <a:rPr lang="he-IL" dirty="0"/>
            </a:br>
            <a:endParaRPr lang="he-IL" dirty="0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94987AC0-C18B-405D-A375-A74E335DFE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92531"/>
            <a:ext cx="12192000" cy="1317770"/>
          </a:xfrm>
        </p:spPr>
        <p:txBody>
          <a:bodyPr>
            <a:normAutofit fontScale="92500" lnSpcReduction="20000"/>
          </a:bodyPr>
          <a:lstStyle/>
          <a:p>
            <a:endParaRPr lang="he-IL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r>
              <a:rPr lang="he-IL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איך נבחין בין שורש ותבנית לבין בסיס וצורן סופי? </a:t>
            </a:r>
          </a:p>
          <a:p>
            <a:endParaRPr lang="he-IL" dirty="0"/>
          </a:p>
        </p:txBody>
      </p:sp>
      <p:graphicFrame>
        <p:nvGraphicFramePr>
          <p:cNvPr id="18" name="טבלה 18">
            <a:extLst>
              <a:ext uri="{FF2B5EF4-FFF2-40B4-BE49-F238E27FC236}">
                <a16:creationId xmlns:a16="http://schemas.microsoft.com/office/drawing/2014/main" id="{28E271B4-1133-4B03-9154-53FB16A30B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9925915"/>
              </p:ext>
            </p:extLst>
          </p:nvPr>
        </p:nvGraphicFramePr>
        <p:xfrm>
          <a:off x="1528919" y="2614497"/>
          <a:ext cx="9344024" cy="313973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277954">
                  <a:extLst>
                    <a:ext uri="{9D8B030D-6E8A-4147-A177-3AD203B41FA5}">
                      <a16:colId xmlns:a16="http://schemas.microsoft.com/office/drawing/2014/main" val="2938980352"/>
                    </a:ext>
                  </a:extLst>
                </a:gridCol>
                <a:gridCol w="5066070">
                  <a:extLst>
                    <a:ext uri="{9D8B030D-6E8A-4147-A177-3AD203B41FA5}">
                      <a16:colId xmlns:a16="http://schemas.microsoft.com/office/drawing/2014/main" val="1494366609"/>
                    </a:ext>
                  </a:extLst>
                </a:gridCol>
              </a:tblGrid>
              <a:tr h="1387877">
                <a:tc>
                  <a:txBody>
                    <a:bodyPr/>
                    <a:lstStyle/>
                    <a:p>
                      <a:pPr algn="ctr" rtl="1"/>
                      <a:r>
                        <a:rPr lang="he-IL" sz="3600" b="1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שורש ותבנית </a:t>
                      </a:r>
                    </a:p>
                    <a:p>
                      <a:pPr algn="ctr" rtl="1"/>
                      <a:r>
                        <a:rPr lang="he-IL" sz="3600" b="1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 (משקל)</a:t>
                      </a:r>
                      <a:endParaRPr lang="he-IL" sz="3600" b="1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3600" b="1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בסיס  וצורן סופי</a:t>
                      </a:r>
                      <a:endParaRPr lang="he-IL" sz="3600" b="1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7723615"/>
                  </a:ext>
                </a:extLst>
              </a:tr>
              <a:tr h="875930">
                <a:tc>
                  <a:txBody>
                    <a:bodyPr/>
                    <a:lstStyle/>
                    <a:p>
                      <a:pPr algn="ctr" rtl="1"/>
                      <a:r>
                        <a:rPr lang="he-IL" sz="4400" b="1" dirty="0">
                          <a:solidFill>
                            <a:srgbClr val="192A7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   </a:t>
                      </a:r>
                      <a:endParaRPr lang="he-IL" sz="44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4400" b="1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010278"/>
                  </a:ext>
                </a:extLst>
              </a:tr>
              <a:tr h="875930">
                <a:tc>
                  <a:txBody>
                    <a:bodyPr/>
                    <a:lstStyle/>
                    <a:p>
                      <a:pPr algn="ctr" rtl="1"/>
                      <a:endParaRPr lang="he-IL" sz="44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44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4360601"/>
                  </a:ext>
                </a:extLst>
              </a:tr>
            </a:tbl>
          </a:graphicData>
        </a:graphic>
      </p:graphicFrame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37FFDBCB-F877-4D14-B2E3-4C41F9986CB2}"/>
              </a:ext>
            </a:extLst>
          </p:cNvPr>
          <p:cNvSpPr txBox="1"/>
          <p:nvPr/>
        </p:nvSpPr>
        <p:spPr>
          <a:xfrm>
            <a:off x="426720" y="1465522"/>
            <a:ext cx="11338560" cy="6794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מיינו את השמות שלפניכם לפי דרך התצורה שלהם: יְבוּאָן, דֶּגֶל, </a:t>
            </a:r>
            <a:r>
              <a:rPr lang="he-IL" sz="28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מִטְעָן,לְאֻמִּי</a:t>
            </a:r>
            <a:endParaRPr lang="he-IL" sz="2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7034A589-5165-4035-A97B-3E9648E1389C}"/>
              </a:ext>
            </a:extLst>
          </p:cNvPr>
          <p:cNvSpPr txBox="1"/>
          <p:nvPr/>
        </p:nvSpPr>
        <p:spPr>
          <a:xfrm>
            <a:off x="1396682" y="5772351"/>
            <a:ext cx="355007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משימת הערכה לכיתה ט</a:t>
            </a:r>
            <a:r>
              <a:rPr lang="en-US" dirty="0">
                <a:latin typeface="Varela Round" panose="00000500000000000000" pitchFamily="2" charset="-79"/>
                <a:cs typeface="Varela Round" panose="00000500000000000000" pitchFamily="2" charset="-79"/>
              </a:rPr>
              <a:t>'</a:t>
            </a: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 תשע"ד</a:t>
            </a:r>
            <a:endParaRPr lang="en-US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5294F334-AE7B-473B-96BD-D94784ECB4C5}"/>
              </a:ext>
            </a:extLst>
          </p:cNvPr>
          <p:cNvSpPr txBox="1"/>
          <p:nvPr/>
        </p:nvSpPr>
        <p:spPr>
          <a:xfrm>
            <a:off x="2545928" y="4089835"/>
            <a:ext cx="355007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6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יְבוּאָן</a:t>
            </a:r>
            <a:endParaRPr lang="he-IL" sz="2400" dirty="0"/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0D25C6FB-F242-4E08-9898-1052A4E83C4E}"/>
              </a:ext>
            </a:extLst>
          </p:cNvPr>
          <p:cNvSpPr txBox="1"/>
          <p:nvPr/>
        </p:nvSpPr>
        <p:spPr>
          <a:xfrm>
            <a:off x="7037981" y="4095095"/>
            <a:ext cx="355007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600" dirty="0">
                <a:latin typeface="Varela Round" panose="00000500000000000000" pitchFamily="2" charset="-79"/>
                <a:cs typeface="Varela Round" panose="00000500000000000000" pitchFamily="2" charset="-79"/>
              </a:rPr>
              <a:t>דֶּגֶל</a:t>
            </a:r>
            <a:endParaRPr lang="he-IL" sz="2400" dirty="0"/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15313CD8-0D95-4A34-B5DB-2AF3924DB7DA}"/>
              </a:ext>
            </a:extLst>
          </p:cNvPr>
          <p:cNvSpPr txBox="1"/>
          <p:nvPr/>
        </p:nvSpPr>
        <p:spPr>
          <a:xfrm>
            <a:off x="7037981" y="4968112"/>
            <a:ext cx="355007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6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מִטְעָן</a:t>
            </a:r>
            <a:endParaRPr lang="he-IL" sz="2400" dirty="0"/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7F2F70B7-8743-4BCA-844D-7AEDE7739AE8}"/>
              </a:ext>
            </a:extLst>
          </p:cNvPr>
          <p:cNvSpPr txBox="1"/>
          <p:nvPr/>
        </p:nvSpPr>
        <p:spPr>
          <a:xfrm>
            <a:off x="2545928" y="5071587"/>
            <a:ext cx="355007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6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לְאֻמִּי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189909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  <p:bldP spid="9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FCD7696-8516-4CE0-8FEC-1298C17648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2703" y="6954397"/>
            <a:ext cx="11503319" cy="2641666"/>
          </a:xfrm>
        </p:spPr>
        <p:txBody>
          <a:bodyPr/>
          <a:lstStyle/>
          <a:p>
            <a:pPr lvl="0"/>
            <a:r>
              <a:rPr lang="he-IL" dirty="0"/>
              <a:t>    </a:t>
            </a:r>
            <a:br>
              <a:rPr lang="he-IL" dirty="0"/>
            </a:br>
            <a:br>
              <a:rPr lang="he-IL" dirty="0"/>
            </a:br>
            <a:endParaRPr lang="he-IL" dirty="0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94987AC0-C18B-405D-A375-A74E335DFE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4022" y="-57801"/>
            <a:ext cx="12192000" cy="1317770"/>
          </a:xfrm>
        </p:spPr>
        <p:txBody>
          <a:bodyPr>
            <a:normAutofit/>
          </a:bodyPr>
          <a:lstStyle/>
          <a:p>
            <a:r>
              <a:rPr lang="he-IL" b="1" dirty="0"/>
              <a:t>בואו נתרגל – שורש ותבנית או בסיס וצורן?</a:t>
            </a:r>
          </a:p>
        </p:txBody>
      </p:sp>
      <p:graphicFrame>
        <p:nvGraphicFramePr>
          <p:cNvPr id="18" name="טבלה 18">
            <a:extLst>
              <a:ext uri="{FF2B5EF4-FFF2-40B4-BE49-F238E27FC236}">
                <a16:creationId xmlns:a16="http://schemas.microsoft.com/office/drawing/2014/main" id="{28E271B4-1133-4B03-9154-53FB16A30B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3801156"/>
              </p:ext>
            </p:extLst>
          </p:nvPr>
        </p:nvGraphicFramePr>
        <p:xfrm>
          <a:off x="1528919" y="3473541"/>
          <a:ext cx="9781160" cy="246138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478087">
                  <a:extLst>
                    <a:ext uri="{9D8B030D-6E8A-4147-A177-3AD203B41FA5}">
                      <a16:colId xmlns:a16="http://schemas.microsoft.com/office/drawing/2014/main" val="2938980352"/>
                    </a:ext>
                  </a:extLst>
                </a:gridCol>
                <a:gridCol w="5303073">
                  <a:extLst>
                    <a:ext uri="{9D8B030D-6E8A-4147-A177-3AD203B41FA5}">
                      <a16:colId xmlns:a16="http://schemas.microsoft.com/office/drawing/2014/main" val="1494366609"/>
                    </a:ext>
                  </a:extLst>
                </a:gridCol>
              </a:tblGrid>
              <a:tr h="937387">
                <a:tc>
                  <a:txBody>
                    <a:bodyPr/>
                    <a:lstStyle/>
                    <a:p>
                      <a:pPr algn="ctr" rtl="1"/>
                      <a:r>
                        <a:rPr lang="he-IL" sz="3200" b="1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שורש ותבנית (משקל)</a:t>
                      </a:r>
                      <a:endParaRPr lang="he-IL" sz="32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3200" b="1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בסיס  וצורן סופי</a:t>
                      </a:r>
                      <a:endParaRPr lang="he-IL" sz="32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7723615"/>
                  </a:ext>
                </a:extLst>
              </a:tr>
              <a:tr h="705186">
                <a:tc>
                  <a:txBody>
                    <a:bodyPr/>
                    <a:lstStyle/>
                    <a:p>
                      <a:pPr algn="ctr" rtl="1"/>
                      <a:r>
                        <a:rPr lang="he-IL" sz="4400" b="1" dirty="0">
                          <a:solidFill>
                            <a:srgbClr val="192A7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   </a:t>
                      </a:r>
                      <a:endParaRPr lang="he-IL" sz="44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4400" b="1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010278"/>
                  </a:ext>
                </a:extLst>
              </a:tr>
              <a:tr h="705186">
                <a:tc>
                  <a:txBody>
                    <a:bodyPr/>
                    <a:lstStyle/>
                    <a:p>
                      <a:pPr algn="ctr" rtl="1"/>
                      <a:endParaRPr lang="he-IL" sz="44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44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4360601"/>
                  </a:ext>
                </a:extLst>
              </a:tr>
            </a:tbl>
          </a:graphicData>
        </a:graphic>
      </p:graphicFrame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37FFDBCB-F877-4D14-B2E3-4C41F9986CB2}"/>
              </a:ext>
            </a:extLst>
          </p:cNvPr>
          <p:cNvSpPr txBox="1"/>
          <p:nvPr/>
        </p:nvSpPr>
        <p:spPr>
          <a:xfrm>
            <a:off x="-74951" y="1125782"/>
            <a:ext cx="11864715" cy="17804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מיינו את השמות בטבלה לפי דרך תצורתם: </a:t>
            </a:r>
          </a:p>
          <a:p>
            <a:pPr>
              <a:lnSpc>
                <a:spcPct val="150000"/>
              </a:lnSpc>
            </a:pPr>
            <a:r>
              <a:rPr lang="he-IL" sz="2400" u="sng" dirty="0">
                <a:latin typeface="Varela Round" panose="00000500000000000000" pitchFamily="2" charset="-79"/>
                <a:cs typeface="Varela Round" panose="00000500000000000000" pitchFamily="2" charset="-79"/>
              </a:rPr>
              <a:t>השמות</a:t>
            </a:r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: מִתְקָן, עִשּוּן, </a:t>
            </a:r>
            <a:r>
              <a:rPr lang="he-IL" sz="24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צִנּוֹרִית</a:t>
            </a:r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, </a:t>
            </a:r>
            <a:r>
              <a:rPr lang="he-IL" sz="24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עִתּוֹנוּת</a:t>
            </a:r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, מֶחְקָר/חוֹקֵר, הִתְנַהֲגוּת, גּוּפָנִי, עֲייפוּת, בָּכִיר, מַשְׁמָעוּתִית, </a:t>
            </a:r>
            <a:r>
              <a:rPr lang="he-IL" sz="24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רִכּוּז</a:t>
            </a:r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, אַזְהָרָה, קָטִין, רְפוּאִי, זְהִירוּת</a:t>
            </a: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7034A589-5165-4035-A97B-3E9648E1389C}"/>
              </a:ext>
            </a:extLst>
          </p:cNvPr>
          <p:cNvSpPr txBox="1"/>
          <p:nvPr/>
        </p:nvSpPr>
        <p:spPr>
          <a:xfrm>
            <a:off x="881921" y="5913248"/>
            <a:ext cx="410809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dirty="0">
                <a:latin typeface="Varela Round" panose="00000500000000000000" pitchFamily="2" charset="-79"/>
                <a:cs typeface="Varela Round" panose="00000500000000000000" pitchFamily="2" charset="-79"/>
              </a:rPr>
              <a:t>מתך: משימת הערכה לכיתה ט</a:t>
            </a:r>
            <a:r>
              <a:rPr lang="en-US" sz="1600" dirty="0">
                <a:latin typeface="Varela Round" panose="00000500000000000000" pitchFamily="2" charset="-79"/>
                <a:cs typeface="Varela Round" panose="00000500000000000000" pitchFamily="2" charset="-79"/>
              </a:rPr>
              <a:t>'</a:t>
            </a:r>
            <a:r>
              <a:rPr lang="he-IL" sz="1600" dirty="0">
                <a:latin typeface="Varela Round" panose="00000500000000000000" pitchFamily="2" charset="-79"/>
                <a:cs typeface="Varela Round" panose="00000500000000000000" pitchFamily="2" charset="-79"/>
              </a:rPr>
              <a:t> תשע"א</a:t>
            </a:r>
            <a:endParaRPr lang="en-US" sz="16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72456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FCD7696-8516-4CE0-8FEC-1298C17648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2703" y="6954397"/>
            <a:ext cx="11503319" cy="2641666"/>
          </a:xfrm>
        </p:spPr>
        <p:txBody>
          <a:bodyPr/>
          <a:lstStyle/>
          <a:p>
            <a:pPr lvl="0"/>
            <a:r>
              <a:rPr lang="he-IL" dirty="0"/>
              <a:t>    </a:t>
            </a:r>
            <a:br>
              <a:rPr lang="he-IL" dirty="0"/>
            </a:br>
            <a:br>
              <a:rPr lang="he-IL" dirty="0"/>
            </a:br>
            <a:endParaRPr lang="he-IL" dirty="0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94987AC0-C18B-405D-A375-A74E335DFE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-62274"/>
            <a:ext cx="12192000" cy="1317770"/>
          </a:xfrm>
        </p:spPr>
        <p:txBody>
          <a:bodyPr>
            <a:normAutofit/>
          </a:bodyPr>
          <a:lstStyle/>
          <a:p>
            <a:r>
              <a:rPr lang="he-IL" b="1" dirty="0"/>
              <a:t>בואו נתרגל – שורש ותבנית או בסיס וצורן?</a:t>
            </a:r>
          </a:p>
        </p:txBody>
      </p:sp>
      <p:graphicFrame>
        <p:nvGraphicFramePr>
          <p:cNvPr id="18" name="טבלה 18">
            <a:extLst>
              <a:ext uri="{FF2B5EF4-FFF2-40B4-BE49-F238E27FC236}">
                <a16:creationId xmlns:a16="http://schemas.microsoft.com/office/drawing/2014/main" id="{28E271B4-1133-4B03-9154-53FB16A30B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2534524"/>
              </p:ext>
            </p:extLst>
          </p:nvPr>
        </p:nvGraphicFramePr>
        <p:xfrm>
          <a:off x="1528919" y="2275327"/>
          <a:ext cx="9781160" cy="441840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478087">
                  <a:extLst>
                    <a:ext uri="{9D8B030D-6E8A-4147-A177-3AD203B41FA5}">
                      <a16:colId xmlns:a16="http://schemas.microsoft.com/office/drawing/2014/main" val="2938980352"/>
                    </a:ext>
                  </a:extLst>
                </a:gridCol>
                <a:gridCol w="5303073">
                  <a:extLst>
                    <a:ext uri="{9D8B030D-6E8A-4147-A177-3AD203B41FA5}">
                      <a16:colId xmlns:a16="http://schemas.microsoft.com/office/drawing/2014/main" val="1494366609"/>
                    </a:ext>
                  </a:extLst>
                </a:gridCol>
              </a:tblGrid>
              <a:tr h="443928">
                <a:tc>
                  <a:txBody>
                    <a:bodyPr/>
                    <a:lstStyle/>
                    <a:p>
                      <a:pPr algn="ctr" rtl="1"/>
                      <a:r>
                        <a:rPr lang="he-IL" sz="2400" b="1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שורש ומשקל</a:t>
                      </a:r>
                      <a:endParaRPr lang="he-IL" sz="24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b="1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בסיס  וצורן סופי</a:t>
                      </a:r>
                      <a:endParaRPr lang="he-IL" sz="24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7723615"/>
                  </a:ext>
                </a:extLst>
              </a:tr>
              <a:tr h="443928"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1" dirty="0">
                          <a:solidFill>
                            <a:srgbClr val="192A7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   </a:t>
                      </a:r>
                      <a:endParaRPr lang="he-IL" sz="20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2000" b="1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010278"/>
                  </a:ext>
                </a:extLst>
              </a:tr>
              <a:tr h="443928">
                <a:tc>
                  <a:txBody>
                    <a:bodyPr/>
                    <a:lstStyle/>
                    <a:p>
                      <a:pPr algn="ctr" rtl="1"/>
                      <a:endParaRPr lang="he-IL" sz="20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20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4360601"/>
                  </a:ext>
                </a:extLst>
              </a:tr>
              <a:tr h="443928">
                <a:tc>
                  <a:txBody>
                    <a:bodyPr/>
                    <a:lstStyle/>
                    <a:p>
                      <a:pPr algn="ctr" rtl="1"/>
                      <a:endParaRPr lang="he-IL" sz="20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20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2277948"/>
                  </a:ext>
                </a:extLst>
              </a:tr>
              <a:tr h="443928">
                <a:tc>
                  <a:txBody>
                    <a:bodyPr/>
                    <a:lstStyle/>
                    <a:p>
                      <a:pPr algn="ctr" rtl="1"/>
                      <a:endParaRPr lang="he-IL" sz="20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20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1861074"/>
                  </a:ext>
                </a:extLst>
              </a:tr>
              <a:tr h="443928">
                <a:tc>
                  <a:txBody>
                    <a:bodyPr/>
                    <a:lstStyle/>
                    <a:p>
                      <a:pPr algn="ctr" rtl="1"/>
                      <a:endParaRPr lang="he-IL" sz="20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20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036845"/>
                  </a:ext>
                </a:extLst>
              </a:tr>
              <a:tr h="443928">
                <a:tc>
                  <a:txBody>
                    <a:bodyPr/>
                    <a:lstStyle/>
                    <a:p>
                      <a:pPr algn="ctr" rtl="1"/>
                      <a:endParaRPr lang="he-IL" sz="20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20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7871080"/>
                  </a:ext>
                </a:extLst>
              </a:tr>
              <a:tr h="443928">
                <a:tc>
                  <a:txBody>
                    <a:bodyPr/>
                    <a:lstStyle/>
                    <a:p>
                      <a:pPr algn="ctr" rtl="1"/>
                      <a:endParaRPr lang="he-IL" sz="20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20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0238191"/>
                  </a:ext>
                </a:extLst>
              </a:tr>
              <a:tr h="443928">
                <a:tc>
                  <a:txBody>
                    <a:bodyPr/>
                    <a:lstStyle/>
                    <a:p>
                      <a:pPr algn="ctr" rtl="1"/>
                      <a:endParaRPr lang="he-IL" sz="20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20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9246914"/>
                  </a:ext>
                </a:extLst>
              </a:tr>
              <a:tr h="409780">
                <a:tc>
                  <a:txBody>
                    <a:bodyPr/>
                    <a:lstStyle/>
                    <a:p>
                      <a:pPr algn="ctr" rtl="1"/>
                      <a:endParaRPr lang="he-IL" sz="20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20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6875289"/>
                  </a:ext>
                </a:extLst>
              </a:tr>
            </a:tbl>
          </a:graphicData>
        </a:graphic>
      </p:graphicFrame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37FFDBCB-F877-4D14-B2E3-4C41F9986CB2}"/>
              </a:ext>
            </a:extLst>
          </p:cNvPr>
          <p:cNvSpPr txBox="1"/>
          <p:nvPr/>
        </p:nvSpPr>
        <p:spPr>
          <a:xfrm>
            <a:off x="-126531" y="873645"/>
            <a:ext cx="12192000" cy="17035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400" u="sng" dirty="0">
                <a:latin typeface="Varela Round" panose="00000500000000000000" pitchFamily="2" charset="-79"/>
                <a:cs typeface="Varela Round" panose="00000500000000000000" pitchFamily="2" charset="-79"/>
              </a:rPr>
              <a:t>השמות</a:t>
            </a:r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: מִתְקָן, עִשּוּן, </a:t>
            </a:r>
            <a:r>
              <a:rPr lang="he-IL" sz="24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צִנּוֹרִית</a:t>
            </a:r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, </a:t>
            </a:r>
            <a:r>
              <a:rPr lang="he-IL" sz="24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עִתּוֹנוּת</a:t>
            </a:r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, מֶחְקָר/חוֹקֵר, הִתְנַהֲגוּת, גּוּפָנִי, </a:t>
            </a:r>
            <a:r>
              <a:rPr lang="he-IL" sz="24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עֲיֵפוּת</a:t>
            </a:r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, בָּכִיר, מַשְׁמָעוּתִית, </a:t>
            </a:r>
            <a:r>
              <a:rPr lang="he-IL" sz="24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רִכּוּז</a:t>
            </a:r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, אַזְהָרָה, קָטִין, רְפוּאִי, זְהִירוּת</a:t>
            </a:r>
          </a:p>
          <a:p>
            <a:pPr>
              <a:lnSpc>
                <a:spcPct val="150000"/>
              </a:lnSpc>
            </a:pPr>
            <a:endParaRPr lang="he-IL" sz="24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7034A589-5165-4035-A97B-3E9648E1389C}"/>
              </a:ext>
            </a:extLst>
          </p:cNvPr>
          <p:cNvSpPr txBox="1"/>
          <p:nvPr/>
        </p:nvSpPr>
        <p:spPr>
          <a:xfrm>
            <a:off x="1107747" y="1877566"/>
            <a:ext cx="3550072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dirty="0">
                <a:latin typeface="Varela Round" panose="00000500000000000000" pitchFamily="2" charset="-79"/>
                <a:cs typeface="Varela Round" panose="00000500000000000000" pitchFamily="2" charset="-79"/>
              </a:rPr>
              <a:t>משימת הערכה לכיתה ט</a:t>
            </a:r>
            <a:r>
              <a:rPr lang="en-US" sz="1600" dirty="0">
                <a:latin typeface="Varela Round" panose="00000500000000000000" pitchFamily="2" charset="-79"/>
                <a:cs typeface="Varela Round" panose="00000500000000000000" pitchFamily="2" charset="-79"/>
              </a:rPr>
              <a:t>'</a:t>
            </a:r>
            <a:r>
              <a:rPr lang="he-IL" sz="1600" dirty="0">
                <a:latin typeface="Varela Round" panose="00000500000000000000" pitchFamily="2" charset="-79"/>
                <a:cs typeface="Varela Round" panose="00000500000000000000" pitchFamily="2" charset="-79"/>
              </a:rPr>
              <a:t> תשע"א</a:t>
            </a:r>
            <a:endParaRPr lang="en-US" sz="16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3811B839-26C4-4C61-AE49-D525E5B09E39}"/>
              </a:ext>
            </a:extLst>
          </p:cNvPr>
          <p:cNvSpPr txBox="1"/>
          <p:nvPr/>
        </p:nvSpPr>
        <p:spPr>
          <a:xfrm>
            <a:off x="7131784" y="5443636"/>
            <a:ext cx="355007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אַזְהָרָה</a:t>
            </a:r>
            <a:endParaRPr lang="he-IL" sz="2000" dirty="0"/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30B425C4-61D7-476E-B37D-7A2653280666}"/>
              </a:ext>
            </a:extLst>
          </p:cNvPr>
          <p:cNvSpPr txBox="1"/>
          <p:nvPr/>
        </p:nvSpPr>
        <p:spPr>
          <a:xfrm>
            <a:off x="7131784" y="4997714"/>
            <a:ext cx="355007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רִכּוּ</a:t>
            </a: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ז</a:t>
            </a:r>
            <a:endParaRPr lang="he-IL" sz="2000" dirty="0"/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CFB742A3-BE74-4C1B-9510-901DDFCD8D10}"/>
              </a:ext>
            </a:extLst>
          </p:cNvPr>
          <p:cNvSpPr txBox="1"/>
          <p:nvPr/>
        </p:nvSpPr>
        <p:spPr>
          <a:xfrm>
            <a:off x="2419397" y="4546479"/>
            <a:ext cx="355007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מַשְׁמָעוּתִית</a:t>
            </a:r>
            <a:endParaRPr lang="he-IL" sz="2000" dirty="0"/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8007C66B-2F2E-4101-BF55-7243A353EAC1}"/>
              </a:ext>
            </a:extLst>
          </p:cNvPr>
          <p:cNvSpPr txBox="1"/>
          <p:nvPr/>
        </p:nvSpPr>
        <p:spPr>
          <a:xfrm>
            <a:off x="7131784" y="4544172"/>
            <a:ext cx="355007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בָּכִיר</a:t>
            </a:r>
            <a:endParaRPr lang="he-IL" sz="2000" dirty="0"/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FD15ECB3-0ADC-46D5-9A2B-27AB25D01382}"/>
              </a:ext>
            </a:extLst>
          </p:cNvPr>
          <p:cNvSpPr txBox="1"/>
          <p:nvPr/>
        </p:nvSpPr>
        <p:spPr>
          <a:xfrm>
            <a:off x="2419397" y="4096461"/>
            <a:ext cx="355007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עֲיֵפוּת</a:t>
            </a:r>
            <a:endParaRPr lang="he-IL" sz="2000" dirty="0"/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9F86FCF4-A3A0-4DB5-B5C1-9EA36B97AC9C}"/>
              </a:ext>
            </a:extLst>
          </p:cNvPr>
          <p:cNvSpPr txBox="1"/>
          <p:nvPr/>
        </p:nvSpPr>
        <p:spPr>
          <a:xfrm>
            <a:off x="2419397" y="3638823"/>
            <a:ext cx="355007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גּוּפָנִי</a:t>
            </a:r>
            <a:endParaRPr lang="he-IL" sz="2000" dirty="0"/>
          </a:p>
        </p:txBody>
      </p:sp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2B1EB72A-E008-49D0-BE75-01E1266CEC50}"/>
              </a:ext>
            </a:extLst>
          </p:cNvPr>
          <p:cNvSpPr txBox="1"/>
          <p:nvPr/>
        </p:nvSpPr>
        <p:spPr>
          <a:xfrm>
            <a:off x="7131784" y="4067770"/>
            <a:ext cx="355007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הִתְנַהֲגוּת</a:t>
            </a:r>
            <a:endParaRPr lang="he-IL" sz="2000" dirty="0"/>
          </a:p>
        </p:txBody>
      </p: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463230A0-BDE4-4F2A-B8E8-120900F3493B}"/>
              </a:ext>
            </a:extLst>
          </p:cNvPr>
          <p:cNvSpPr txBox="1"/>
          <p:nvPr/>
        </p:nvSpPr>
        <p:spPr>
          <a:xfrm>
            <a:off x="7131784" y="3637088"/>
            <a:ext cx="355007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מֶחְקָר/חוֹקֵר</a:t>
            </a:r>
            <a:endParaRPr lang="he-IL" sz="2000" dirty="0"/>
          </a:p>
        </p:txBody>
      </p:sp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8CC4891F-6AF9-4061-B6BF-738CC3519B8C}"/>
              </a:ext>
            </a:extLst>
          </p:cNvPr>
          <p:cNvSpPr txBox="1"/>
          <p:nvPr/>
        </p:nvSpPr>
        <p:spPr>
          <a:xfrm>
            <a:off x="2419397" y="3196425"/>
            <a:ext cx="355007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עִתּוֹנוּ</a:t>
            </a: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ת</a:t>
            </a:r>
            <a:endParaRPr lang="he-IL" sz="2000" dirty="0"/>
          </a:p>
        </p:txBody>
      </p:sp>
      <p:sp>
        <p:nvSpPr>
          <p:cNvPr id="17" name="תיבת טקסט 16">
            <a:extLst>
              <a:ext uri="{FF2B5EF4-FFF2-40B4-BE49-F238E27FC236}">
                <a16:creationId xmlns:a16="http://schemas.microsoft.com/office/drawing/2014/main" id="{E555364C-AA16-489F-803F-7DEC136219D6}"/>
              </a:ext>
            </a:extLst>
          </p:cNvPr>
          <p:cNvSpPr txBox="1"/>
          <p:nvPr/>
        </p:nvSpPr>
        <p:spPr>
          <a:xfrm>
            <a:off x="2419397" y="2723547"/>
            <a:ext cx="355007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צִנּוֹרִי</a:t>
            </a: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ת</a:t>
            </a:r>
            <a:endParaRPr lang="he-IL" sz="2000" dirty="0"/>
          </a:p>
        </p:txBody>
      </p:sp>
      <p:sp>
        <p:nvSpPr>
          <p:cNvPr id="19" name="תיבת טקסט 18">
            <a:extLst>
              <a:ext uri="{FF2B5EF4-FFF2-40B4-BE49-F238E27FC236}">
                <a16:creationId xmlns:a16="http://schemas.microsoft.com/office/drawing/2014/main" id="{83E483ED-DFA5-451A-A66A-879D5FDAE920}"/>
              </a:ext>
            </a:extLst>
          </p:cNvPr>
          <p:cNvSpPr txBox="1"/>
          <p:nvPr/>
        </p:nvSpPr>
        <p:spPr>
          <a:xfrm>
            <a:off x="7131784" y="3191166"/>
            <a:ext cx="355007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עִשּוּ</a:t>
            </a: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ן</a:t>
            </a:r>
            <a:endParaRPr lang="he-IL" sz="2000" dirty="0"/>
          </a:p>
        </p:txBody>
      </p:sp>
      <p:sp>
        <p:nvSpPr>
          <p:cNvPr id="20" name="תיבת טקסט 19">
            <a:extLst>
              <a:ext uri="{FF2B5EF4-FFF2-40B4-BE49-F238E27FC236}">
                <a16:creationId xmlns:a16="http://schemas.microsoft.com/office/drawing/2014/main" id="{1B92D94E-C56D-4119-8A5D-0484FBCDA800}"/>
              </a:ext>
            </a:extLst>
          </p:cNvPr>
          <p:cNvSpPr txBox="1"/>
          <p:nvPr/>
        </p:nvSpPr>
        <p:spPr>
          <a:xfrm>
            <a:off x="7131784" y="2714764"/>
            <a:ext cx="355007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מִתְקָן</a:t>
            </a:r>
            <a:endParaRPr lang="he-IL" sz="2000" dirty="0"/>
          </a:p>
        </p:txBody>
      </p:sp>
      <p:sp>
        <p:nvSpPr>
          <p:cNvPr id="21" name="תיבת טקסט 20">
            <a:extLst>
              <a:ext uri="{FF2B5EF4-FFF2-40B4-BE49-F238E27FC236}">
                <a16:creationId xmlns:a16="http://schemas.microsoft.com/office/drawing/2014/main" id="{9D9B1EF5-C01B-4AEF-93FF-B5BE7D2EB477}"/>
              </a:ext>
            </a:extLst>
          </p:cNvPr>
          <p:cNvSpPr txBox="1"/>
          <p:nvPr/>
        </p:nvSpPr>
        <p:spPr>
          <a:xfrm>
            <a:off x="7131784" y="5877660"/>
            <a:ext cx="355007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קָטִין</a:t>
            </a:r>
            <a:endParaRPr lang="he-IL" sz="2000" dirty="0"/>
          </a:p>
        </p:txBody>
      </p:sp>
      <p:sp>
        <p:nvSpPr>
          <p:cNvPr id="22" name="תיבת טקסט 21">
            <a:extLst>
              <a:ext uri="{FF2B5EF4-FFF2-40B4-BE49-F238E27FC236}">
                <a16:creationId xmlns:a16="http://schemas.microsoft.com/office/drawing/2014/main" id="{6A27D582-901F-44C0-B46C-3445F4F789F4}"/>
              </a:ext>
            </a:extLst>
          </p:cNvPr>
          <p:cNvSpPr txBox="1"/>
          <p:nvPr/>
        </p:nvSpPr>
        <p:spPr>
          <a:xfrm>
            <a:off x="2419397" y="4988875"/>
            <a:ext cx="355007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רְפוּאִי</a:t>
            </a:r>
            <a:endParaRPr lang="he-IL" sz="2000" dirty="0"/>
          </a:p>
        </p:txBody>
      </p:sp>
      <p:sp>
        <p:nvSpPr>
          <p:cNvPr id="23" name="תיבת טקסט 22">
            <a:extLst>
              <a:ext uri="{FF2B5EF4-FFF2-40B4-BE49-F238E27FC236}">
                <a16:creationId xmlns:a16="http://schemas.microsoft.com/office/drawing/2014/main" id="{DAF28DA2-A40C-49B9-A3FC-9867E2B8016B}"/>
              </a:ext>
            </a:extLst>
          </p:cNvPr>
          <p:cNvSpPr txBox="1"/>
          <p:nvPr/>
        </p:nvSpPr>
        <p:spPr>
          <a:xfrm>
            <a:off x="2419397" y="5388985"/>
            <a:ext cx="355007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 זְהִירוּת</a:t>
            </a:r>
            <a:endParaRPr lang="he-IL" sz="2000" dirty="0"/>
          </a:p>
        </p:txBody>
      </p:sp>
    </p:spTree>
    <p:extLst>
      <p:ext uri="{BB962C8B-B14F-4D97-AF65-F5344CB8AC3E}">
        <p14:creationId xmlns:p14="http://schemas.microsoft.com/office/powerpoint/2010/main" val="3970204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878916" y="2705268"/>
            <a:ext cx="9208400" cy="252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4" tIns="121904" rIns="121904" bIns="121904" anchor="t" anchorCtr="0">
            <a:noAutofit/>
          </a:bodyPr>
          <a:lstStyle/>
          <a:p>
            <a:pPr marL="609600">
              <a:lnSpc>
                <a:spcPct val="150000"/>
              </a:lnSpc>
            </a:pPr>
            <a:endParaRPr dirty="0"/>
          </a:p>
        </p:txBody>
      </p:sp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1" y="1640677"/>
            <a:ext cx="12192001" cy="1260164"/>
          </a:xfrm>
        </p:spPr>
        <p:txBody>
          <a:bodyPr/>
          <a:lstStyle/>
          <a:p>
            <a:r>
              <a:rPr lang="he-IL" dirty="0">
                <a:solidFill>
                  <a:srgbClr val="192A72"/>
                </a:solidFill>
              </a:rPr>
              <a:t>דרכי תצורת</a:t>
            </a:r>
            <a:r>
              <a:rPr lang="he-IL" dirty="0"/>
              <a:t> השמות בעברית</a:t>
            </a:r>
            <a:endParaRPr lang="he-IL" dirty="0">
              <a:solidFill>
                <a:srgbClr val="192A72"/>
              </a:solidFill>
            </a:endParaRPr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>
          <a:xfrm>
            <a:off x="1" y="2803497"/>
            <a:ext cx="12192001" cy="765200"/>
          </a:xfrm>
        </p:spPr>
        <p:txBody>
          <a:bodyPr/>
          <a:lstStyle/>
          <a:p>
            <a:r>
              <a:rPr lang="he-IL" sz="4000" dirty="0">
                <a:sym typeface="Varela Round"/>
              </a:rPr>
              <a:t>עברית - כיתה ט'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idx="10"/>
          </p:nvPr>
        </p:nvSpPr>
        <p:spPr>
          <a:xfrm>
            <a:off x="1" y="3799114"/>
            <a:ext cx="12192001" cy="720094"/>
          </a:xfrm>
        </p:spPr>
        <p:txBody>
          <a:bodyPr/>
          <a:lstStyle/>
          <a:p>
            <a:r>
              <a:rPr lang="he-IL" sz="3600" dirty="0">
                <a:sym typeface="Varela Round"/>
              </a:rPr>
              <a:t>שם המורה: שירלי שרון</a:t>
            </a:r>
          </a:p>
          <a:p>
            <a:endParaRPr lang="he-IL" dirty="0">
              <a:sym typeface="Varela Round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9FEACEE-1394-4B90-8CB4-2ADA04B46F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416" y="1312990"/>
            <a:ext cx="11957584" cy="5224442"/>
          </a:xfrm>
        </p:spPr>
        <p:txBody>
          <a:bodyPr/>
          <a:lstStyle/>
          <a:p>
            <a:endParaRPr lang="he-IL" dirty="0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AC2CEFE6-ED64-420C-AF0E-D306B4AC2E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e-IL" b="1" dirty="0"/>
              <a:t>בואו נתרגל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35A98A32-F6C6-4D61-9F7D-BA698C08513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9199" y="1370298"/>
            <a:ext cx="10713601" cy="4428000"/>
          </a:xfrm>
          <a:prstGeom prst="rect">
            <a:avLst/>
          </a:prstGeom>
          <a:solidFill>
            <a:srgbClr val="FFFF00">
              <a:alpha val="10980"/>
            </a:srgbClr>
          </a:solidFill>
        </p:spPr>
      </p:pic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D743B5B4-6800-4605-854C-739966DF2946}"/>
              </a:ext>
            </a:extLst>
          </p:cNvPr>
          <p:cNvSpPr txBox="1"/>
          <p:nvPr/>
        </p:nvSpPr>
        <p:spPr>
          <a:xfrm>
            <a:off x="6156000" y="2973600"/>
            <a:ext cx="914400" cy="9144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E48300A9-757F-421A-8840-026974CF3D65}"/>
              </a:ext>
            </a:extLst>
          </p:cNvPr>
          <p:cNvSpPr txBox="1"/>
          <p:nvPr/>
        </p:nvSpPr>
        <p:spPr>
          <a:xfrm>
            <a:off x="6156000" y="2973600"/>
            <a:ext cx="914400" cy="9144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08382865-0956-4162-A936-9B8733BE1A64}"/>
              </a:ext>
            </a:extLst>
          </p:cNvPr>
          <p:cNvSpPr txBox="1"/>
          <p:nvPr/>
        </p:nvSpPr>
        <p:spPr>
          <a:xfrm>
            <a:off x="6156000" y="2973600"/>
            <a:ext cx="914400" cy="9144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AD90F29C-0D3C-4C87-AC6B-AD2565F85B5B}"/>
              </a:ext>
            </a:extLst>
          </p:cNvPr>
          <p:cNvSpPr txBox="1"/>
          <p:nvPr/>
        </p:nvSpPr>
        <p:spPr>
          <a:xfrm>
            <a:off x="2217600" y="5983199"/>
            <a:ext cx="34344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u="sng" dirty="0">
                <a:hlinkClick r:id="rId4"/>
              </a:rPr>
              <a:t>https://www.the7eye.org.il/96083</a:t>
            </a:r>
            <a:endParaRPr lang="he-IL" dirty="0"/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521FB7BA-EBE6-4DDD-AEA3-C466D7CE996E}"/>
              </a:ext>
            </a:extLst>
          </p:cNvPr>
          <p:cNvSpPr/>
          <p:nvPr/>
        </p:nvSpPr>
        <p:spPr>
          <a:xfrm>
            <a:off x="4800600" y="1387082"/>
            <a:ext cx="1219200" cy="487437"/>
          </a:xfrm>
          <a:prstGeom prst="rect">
            <a:avLst/>
          </a:prstGeom>
          <a:solidFill>
            <a:srgbClr val="FFFF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7" name="מלבן 16">
            <a:extLst>
              <a:ext uri="{FF2B5EF4-FFF2-40B4-BE49-F238E27FC236}">
                <a16:creationId xmlns:a16="http://schemas.microsoft.com/office/drawing/2014/main" id="{CC8ECD7B-8CC7-40DB-98DD-ECE027726010}"/>
              </a:ext>
            </a:extLst>
          </p:cNvPr>
          <p:cNvSpPr/>
          <p:nvPr/>
        </p:nvSpPr>
        <p:spPr>
          <a:xfrm>
            <a:off x="9685651" y="1956931"/>
            <a:ext cx="717347" cy="256265"/>
          </a:xfrm>
          <a:prstGeom prst="rect">
            <a:avLst/>
          </a:prstGeom>
          <a:solidFill>
            <a:srgbClr val="FFFF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8" name="מלבן 17">
            <a:extLst>
              <a:ext uri="{FF2B5EF4-FFF2-40B4-BE49-F238E27FC236}">
                <a16:creationId xmlns:a16="http://schemas.microsoft.com/office/drawing/2014/main" id="{9B8EC2E8-B50C-455B-8E4E-018422C868E4}"/>
              </a:ext>
            </a:extLst>
          </p:cNvPr>
          <p:cNvSpPr/>
          <p:nvPr/>
        </p:nvSpPr>
        <p:spPr>
          <a:xfrm>
            <a:off x="5365158" y="2172428"/>
            <a:ext cx="610475" cy="199790"/>
          </a:xfrm>
          <a:prstGeom prst="rect">
            <a:avLst/>
          </a:prstGeom>
          <a:solidFill>
            <a:srgbClr val="FFFF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993089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429FA71-77F5-4C7D-ABDB-0E8BBD8CB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00AB4F6A-AF2B-4777-939C-91FB735759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274" y="1195756"/>
            <a:ext cx="10358466" cy="58222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e-IL" sz="3200" b="1" dirty="0"/>
              <a:t>שורש ותבנית (משקל)</a:t>
            </a:r>
          </a:p>
          <a:p>
            <a:pPr marL="0" indent="0">
              <a:buNone/>
            </a:pPr>
            <a:r>
              <a:rPr lang="he-IL" sz="3200" dirty="0"/>
              <a:t>צַלָּם        =      </a:t>
            </a:r>
            <a:r>
              <a:rPr lang="he-IL" sz="3200" dirty="0" err="1"/>
              <a:t>צל"מ</a:t>
            </a:r>
            <a:r>
              <a:rPr lang="he-IL" sz="3200" dirty="0"/>
              <a:t> + קַטָּל</a:t>
            </a:r>
          </a:p>
          <a:p>
            <a:pPr marL="0" indent="0">
              <a:buNone/>
            </a:pPr>
            <a:r>
              <a:rPr lang="he-IL" sz="3200" dirty="0"/>
              <a:t>בַּקָּשָׁה     =     </a:t>
            </a:r>
            <a:r>
              <a:rPr lang="en-US" sz="3200" dirty="0"/>
              <a:t> </a:t>
            </a:r>
            <a:r>
              <a:rPr lang="he-IL" sz="3200" dirty="0"/>
              <a:t>בק"ש+ קַטָּלָה</a:t>
            </a:r>
          </a:p>
          <a:p>
            <a:pPr marL="0" indent="0">
              <a:buNone/>
            </a:pPr>
            <a:endParaRPr lang="he-IL" sz="3200" dirty="0"/>
          </a:p>
          <a:p>
            <a:pPr marL="0" indent="0">
              <a:buNone/>
            </a:pPr>
            <a:r>
              <a:rPr lang="he-IL" sz="3200" b="1" dirty="0"/>
              <a:t>בסיס וצורן</a:t>
            </a:r>
          </a:p>
          <a:p>
            <a:pPr marL="0" indent="0">
              <a:buNone/>
            </a:pPr>
            <a:r>
              <a:rPr lang="he-IL" sz="3200" dirty="0"/>
              <a:t>עִיתּוֹנַאי  =     </a:t>
            </a:r>
            <a:r>
              <a:rPr lang="he-IL" sz="3200" dirty="0" err="1"/>
              <a:t>עִתּוֹ</a:t>
            </a:r>
            <a:r>
              <a:rPr lang="he-IL" sz="3200" dirty="0"/>
              <a:t>ן + </a:t>
            </a:r>
            <a:r>
              <a:rPr lang="en-US" sz="3200" dirty="0"/>
              <a:t>x</a:t>
            </a:r>
            <a:r>
              <a:rPr lang="he-IL" sz="3200" dirty="0"/>
              <a:t>אי</a:t>
            </a:r>
          </a:p>
        </p:txBody>
      </p:sp>
    </p:spTree>
    <p:extLst>
      <p:ext uri="{BB962C8B-B14F-4D97-AF65-F5344CB8AC3E}">
        <p14:creationId xmlns:p14="http://schemas.microsoft.com/office/powerpoint/2010/main" val="38279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6A5465EA-9D0F-42E9-9B85-23191008273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79200" y="1274460"/>
            <a:ext cx="7999200" cy="5064352"/>
          </a:xfrm>
          <a:prstGeom prst="rect">
            <a:avLst/>
          </a:prstGeom>
        </p:spPr>
      </p:pic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AC2CEFE6-ED64-420C-AF0E-D306B4AC2E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e-IL" b="1" dirty="0"/>
              <a:t>בואו נתרגל</a:t>
            </a:r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D4EF7BB2-D29E-4B42-905B-0F9241F5C90B}"/>
              </a:ext>
            </a:extLst>
          </p:cNvPr>
          <p:cNvSpPr/>
          <p:nvPr/>
        </p:nvSpPr>
        <p:spPr>
          <a:xfrm>
            <a:off x="3528000" y="1312990"/>
            <a:ext cx="2174400" cy="4222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D743B5B4-6800-4605-854C-739966DF2946}"/>
              </a:ext>
            </a:extLst>
          </p:cNvPr>
          <p:cNvSpPr txBox="1"/>
          <p:nvPr/>
        </p:nvSpPr>
        <p:spPr>
          <a:xfrm>
            <a:off x="6156000" y="2973600"/>
            <a:ext cx="914400" cy="9144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E48300A9-757F-421A-8840-026974CF3D65}"/>
              </a:ext>
            </a:extLst>
          </p:cNvPr>
          <p:cNvSpPr txBox="1"/>
          <p:nvPr/>
        </p:nvSpPr>
        <p:spPr>
          <a:xfrm>
            <a:off x="6156000" y="2973600"/>
            <a:ext cx="914400" cy="9144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08382865-0956-4162-A936-9B8733BE1A64}"/>
              </a:ext>
            </a:extLst>
          </p:cNvPr>
          <p:cNvSpPr txBox="1"/>
          <p:nvPr/>
        </p:nvSpPr>
        <p:spPr>
          <a:xfrm>
            <a:off x="6156000" y="2973600"/>
            <a:ext cx="914400" cy="9144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BF36FDDD-F11F-42BD-A2CC-20468353A249}"/>
              </a:ext>
            </a:extLst>
          </p:cNvPr>
          <p:cNvSpPr txBox="1"/>
          <p:nvPr/>
        </p:nvSpPr>
        <p:spPr>
          <a:xfrm>
            <a:off x="9979200" y="1507822"/>
            <a:ext cx="1634762" cy="38423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3200" dirty="0">
                <a:latin typeface="Varela Round" panose="00000500000000000000" pitchFamily="2" charset="-79"/>
                <a:cs typeface="Varela Round" panose="00000500000000000000" pitchFamily="2" charset="-79"/>
              </a:rPr>
              <a:t>תַּסְמִין</a:t>
            </a:r>
          </a:p>
          <a:p>
            <a:pPr>
              <a:lnSpc>
                <a:spcPct val="150000"/>
              </a:lnSpc>
            </a:pPr>
            <a:r>
              <a:rPr lang="he-IL" sz="3200" dirty="0">
                <a:latin typeface="Varela Round" panose="00000500000000000000" pitchFamily="2" charset="-79"/>
                <a:cs typeface="Varela Round" panose="00000500000000000000" pitchFamily="2" charset="-79"/>
              </a:rPr>
              <a:t>חַצֶּבֶת</a:t>
            </a:r>
          </a:p>
          <a:p>
            <a:pPr>
              <a:lnSpc>
                <a:spcPct val="150000"/>
              </a:lnSpc>
            </a:pPr>
            <a:r>
              <a:rPr lang="he-IL" sz="3200" dirty="0">
                <a:latin typeface="Varela Round" panose="00000500000000000000" pitchFamily="2" charset="-79"/>
                <a:cs typeface="Varela Round" panose="00000500000000000000" pitchFamily="2" charset="-79"/>
              </a:rPr>
              <a:t>פְּרִיחָה</a:t>
            </a:r>
          </a:p>
          <a:p>
            <a:pPr>
              <a:lnSpc>
                <a:spcPct val="150000"/>
              </a:lnSpc>
            </a:pPr>
            <a:r>
              <a:rPr lang="he-IL" sz="3200" dirty="0">
                <a:latin typeface="Varela Round" panose="00000500000000000000" pitchFamily="2" charset="-79"/>
                <a:cs typeface="Varela Round" panose="00000500000000000000" pitchFamily="2" charset="-79"/>
              </a:rPr>
              <a:t>שִׁעוּל</a:t>
            </a:r>
          </a:p>
          <a:p>
            <a:pPr>
              <a:lnSpc>
                <a:spcPct val="150000"/>
              </a:lnSpc>
            </a:pPr>
            <a:r>
              <a:rPr lang="he-IL" sz="3200" dirty="0">
                <a:latin typeface="Varela Round" panose="00000500000000000000" pitchFamily="2" charset="-79"/>
                <a:cs typeface="Varela Round" panose="00000500000000000000" pitchFamily="2" charset="-79"/>
              </a:rPr>
              <a:t>דַּלֶּקֶת</a:t>
            </a:r>
          </a:p>
        </p:txBody>
      </p:sp>
    </p:spTree>
    <p:extLst>
      <p:ext uri="{BB962C8B-B14F-4D97-AF65-F5344CB8AC3E}">
        <p14:creationId xmlns:p14="http://schemas.microsoft.com/office/powerpoint/2010/main" val="397965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F837E168-E55D-4085-BA2D-B3AFC48DAD5D}"/>
              </a:ext>
            </a:extLst>
          </p:cNvPr>
          <p:cNvSpPr txBox="1"/>
          <p:nvPr/>
        </p:nvSpPr>
        <p:spPr>
          <a:xfrm>
            <a:off x="2035277" y="1356852"/>
            <a:ext cx="5868502" cy="40203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defTabSz="914491">
              <a:lnSpc>
                <a:spcPct val="150000"/>
              </a:lnSpc>
              <a:spcAft>
                <a:spcPts val="600"/>
              </a:spcAft>
            </a:pPr>
            <a:r>
              <a:rPr lang="he-IL" sz="3200" dirty="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rPr>
              <a:t>= 		</a:t>
            </a:r>
            <a:r>
              <a:rPr lang="he-IL" sz="3200" dirty="0" err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rPr>
              <a:t>סמ"נ</a:t>
            </a:r>
            <a:r>
              <a:rPr lang="he-IL" sz="3200" dirty="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rPr>
              <a:t> + </a:t>
            </a:r>
            <a:r>
              <a:rPr lang="he-IL" sz="3200" dirty="0" err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rPr>
              <a:t>תַּקְטִיל</a:t>
            </a:r>
            <a:endParaRPr lang="he-IL" sz="3200" dirty="0">
              <a:solidFill>
                <a:srgbClr val="002060"/>
              </a:solidFill>
              <a:latin typeface="Varela Round" pitchFamily="2" charset="-79"/>
              <a:cs typeface="Varela Round" pitchFamily="2" charset="-79"/>
            </a:endParaRPr>
          </a:p>
          <a:p>
            <a:pPr lvl="0" defTabSz="914491">
              <a:lnSpc>
                <a:spcPct val="150000"/>
              </a:lnSpc>
              <a:spcAft>
                <a:spcPts val="600"/>
              </a:spcAft>
            </a:pPr>
            <a:r>
              <a:rPr lang="he-IL" sz="3200" dirty="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rPr>
              <a:t>= 		</a:t>
            </a:r>
            <a:r>
              <a:rPr lang="he-IL" sz="3200" dirty="0" err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rPr>
              <a:t>חצ"ב</a:t>
            </a:r>
            <a:r>
              <a:rPr lang="he-IL" sz="3200" dirty="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rPr>
              <a:t> +קַטֶּלֶת</a:t>
            </a:r>
          </a:p>
          <a:p>
            <a:pPr lvl="0" defTabSz="914491">
              <a:lnSpc>
                <a:spcPct val="150000"/>
              </a:lnSpc>
              <a:spcAft>
                <a:spcPts val="600"/>
              </a:spcAft>
            </a:pPr>
            <a:r>
              <a:rPr lang="he-IL" sz="3200" dirty="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rPr>
              <a:t>=		פר"ח +קְטִילָה</a:t>
            </a:r>
          </a:p>
          <a:p>
            <a:pPr lvl="0" defTabSz="914491">
              <a:lnSpc>
                <a:spcPct val="150000"/>
              </a:lnSpc>
              <a:spcAft>
                <a:spcPts val="600"/>
              </a:spcAft>
            </a:pPr>
            <a:r>
              <a:rPr lang="he-IL" sz="3200" dirty="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rPr>
              <a:t>=		</a:t>
            </a:r>
            <a:r>
              <a:rPr lang="he-IL" sz="3200" dirty="0" err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rPr>
              <a:t>שע"ל</a:t>
            </a:r>
            <a:r>
              <a:rPr lang="he-IL" sz="3200" dirty="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rPr>
              <a:t> + קִטּוּל</a:t>
            </a:r>
          </a:p>
          <a:p>
            <a:pPr lvl="0" defTabSz="914491">
              <a:lnSpc>
                <a:spcPct val="150000"/>
              </a:lnSpc>
              <a:spcAft>
                <a:spcPts val="600"/>
              </a:spcAft>
            </a:pPr>
            <a:r>
              <a:rPr lang="he-IL" sz="3200" dirty="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rPr>
              <a:t>=		</a:t>
            </a:r>
            <a:r>
              <a:rPr lang="he-IL" sz="3200" dirty="0" err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rPr>
              <a:t>דל"ק</a:t>
            </a:r>
            <a:r>
              <a:rPr lang="he-IL" sz="3200" dirty="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rPr>
              <a:t> +קַטֶּלֶת</a:t>
            </a:r>
            <a:endParaRPr lang="he-IL" sz="3200" dirty="0"/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27442F08-453E-4D33-AD49-BB0B6EAFF33E}"/>
              </a:ext>
            </a:extLst>
          </p:cNvPr>
          <p:cNvSpPr txBox="1"/>
          <p:nvPr/>
        </p:nvSpPr>
        <p:spPr>
          <a:xfrm>
            <a:off x="7622342" y="1356852"/>
            <a:ext cx="3471125" cy="38423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3200" dirty="0">
                <a:latin typeface="Varela Round" panose="00000500000000000000" pitchFamily="2" charset="-79"/>
                <a:cs typeface="Varela Round" panose="00000500000000000000" pitchFamily="2" charset="-79"/>
              </a:rPr>
              <a:t>תַּסְמִין</a:t>
            </a:r>
          </a:p>
          <a:p>
            <a:pPr>
              <a:lnSpc>
                <a:spcPct val="150000"/>
              </a:lnSpc>
            </a:pPr>
            <a:r>
              <a:rPr lang="he-IL" sz="3200" dirty="0">
                <a:latin typeface="Varela Round" panose="00000500000000000000" pitchFamily="2" charset="-79"/>
                <a:cs typeface="Varela Round" panose="00000500000000000000" pitchFamily="2" charset="-79"/>
              </a:rPr>
              <a:t>חַצֶּבֶת</a:t>
            </a:r>
          </a:p>
          <a:p>
            <a:pPr>
              <a:lnSpc>
                <a:spcPct val="150000"/>
              </a:lnSpc>
            </a:pPr>
            <a:r>
              <a:rPr lang="he-IL" sz="3200" dirty="0">
                <a:latin typeface="Varela Round" panose="00000500000000000000" pitchFamily="2" charset="-79"/>
                <a:cs typeface="Varela Round" panose="00000500000000000000" pitchFamily="2" charset="-79"/>
              </a:rPr>
              <a:t>פְּרִיחָה</a:t>
            </a:r>
          </a:p>
          <a:p>
            <a:pPr>
              <a:lnSpc>
                <a:spcPct val="150000"/>
              </a:lnSpc>
            </a:pPr>
            <a:r>
              <a:rPr lang="he-IL" sz="3200" dirty="0">
                <a:latin typeface="Varela Round" panose="00000500000000000000" pitchFamily="2" charset="-79"/>
                <a:cs typeface="Varela Round" panose="00000500000000000000" pitchFamily="2" charset="-79"/>
              </a:rPr>
              <a:t>שִׁעוּל</a:t>
            </a:r>
          </a:p>
          <a:p>
            <a:pPr>
              <a:lnSpc>
                <a:spcPct val="150000"/>
              </a:lnSpc>
            </a:pPr>
            <a:r>
              <a:rPr lang="he-IL" sz="3200" dirty="0">
                <a:latin typeface="Varela Round" panose="00000500000000000000" pitchFamily="2" charset="-79"/>
                <a:cs typeface="Varela Round" panose="00000500000000000000" pitchFamily="2" charset="-79"/>
              </a:rPr>
              <a:t>דַּלֶּקֶת</a:t>
            </a: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64B34198-20B9-4E5C-8108-D9C74093A6C2}"/>
              </a:ext>
            </a:extLst>
          </p:cNvPr>
          <p:cNvSpPr txBox="1"/>
          <p:nvPr/>
        </p:nvSpPr>
        <p:spPr>
          <a:xfrm>
            <a:off x="6526161" y="2979174"/>
            <a:ext cx="914400" cy="9144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64D751BF-D81C-4D39-82BD-259A71BAD566}"/>
              </a:ext>
            </a:extLst>
          </p:cNvPr>
          <p:cNvSpPr txBox="1"/>
          <p:nvPr/>
        </p:nvSpPr>
        <p:spPr>
          <a:xfrm>
            <a:off x="2746886" y="591102"/>
            <a:ext cx="8472949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שורש ותבנית (משקל)</a:t>
            </a:r>
          </a:p>
        </p:txBody>
      </p:sp>
    </p:spTree>
    <p:extLst>
      <p:ext uri="{BB962C8B-B14F-4D97-AF65-F5344CB8AC3E}">
        <p14:creationId xmlns:p14="http://schemas.microsoft.com/office/powerpoint/2010/main" val="28372350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קבוצה 51"/>
          <p:cNvGrpSpPr/>
          <p:nvPr/>
        </p:nvGrpSpPr>
        <p:grpSpPr>
          <a:xfrm>
            <a:off x="1191389" y="2373854"/>
            <a:ext cx="10524303" cy="2681088"/>
            <a:chOff x="1407892" y="2410596"/>
            <a:chExt cx="10524303" cy="2681088"/>
          </a:xfrm>
        </p:grpSpPr>
        <p:sp>
          <p:nvSpPr>
            <p:cNvPr id="38" name="מלבן מעוגל 37"/>
            <p:cNvSpPr/>
            <p:nvPr/>
          </p:nvSpPr>
          <p:spPr>
            <a:xfrm>
              <a:off x="1407892" y="4155676"/>
              <a:ext cx="1675382" cy="910090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 sz="2000" b="1" dirty="0"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</p:txBody>
        </p:sp>
        <p:sp>
          <p:nvSpPr>
            <p:cNvPr id="39" name="מלבן מעוגל 38"/>
            <p:cNvSpPr/>
            <p:nvPr/>
          </p:nvSpPr>
          <p:spPr>
            <a:xfrm>
              <a:off x="3844951" y="4155676"/>
              <a:ext cx="1749033" cy="906834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 sz="2000" b="1" dirty="0"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</p:txBody>
        </p:sp>
        <p:sp>
          <p:nvSpPr>
            <p:cNvPr id="40" name="מלבן מעוגל 39"/>
            <p:cNvSpPr/>
            <p:nvPr/>
          </p:nvSpPr>
          <p:spPr>
            <a:xfrm>
              <a:off x="7117338" y="4172968"/>
              <a:ext cx="2013525" cy="918716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he-IL" sz="2000" b="1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יַלְדוֹן</a:t>
              </a:r>
            </a:p>
            <a:p>
              <a:pPr algn="ctr"/>
              <a:r>
                <a:rPr lang="he-IL" sz="2000" b="1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כַּפִּית</a:t>
              </a:r>
            </a:p>
          </p:txBody>
        </p:sp>
        <p:sp>
          <p:nvSpPr>
            <p:cNvPr id="48" name="מלבן מעוגל 47"/>
            <p:cNvSpPr/>
            <p:nvPr/>
          </p:nvSpPr>
          <p:spPr>
            <a:xfrm>
              <a:off x="9918667" y="4172968"/>
              <a:ext cx="2013528" cy="873391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  <a:p>
              <a:pPr algn="ctr"/>
              <a:endParaRPr lang="he-IL" dirty="0"/>
            </a:p>
            <a:p>
              <a:pPr algn="ctr"/>
              <a:r>
                <a:rPr lang="he-IL" sz="2000" b="1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הַפְחָתָה</a:t>
              </a:r>
            </a:p>
            <a:p>
              <a:pPr algn="ctr"/>
              <a:r>
                <a:rPr lang="he-IL" sz="2000" b="1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שְמִירָה</a:t>
              </a:r>
            </a:p>
            <a:p>
              <a:pPr algn="ctr"/>
              <a:endParaRPr lang="he-IL" dirty="0"/>
            </a:p>
            <a:p>
              <a:pPr algn="ctr"/>
              <a:endParaRPr lang="he-IL" dirty="0"/>
            </a:p>
          </p:txBody>
        </p:sp>
        <p:cxnSp>
          <p:nvCxnSpPr>
            <p:cNvPr id="51" name="מחבר חץ ישר 50"/>
            <p:cNvCxnSpPr>
              <a:cxnSpLocks/>
            </p:cNvCxnSpPr>
            <p:nvPr/>
          </p:nvCxnSpPr>
          <p:spPr>
            <a:xfrm>
              <a:off x="10963035" y="2485477"/>
              <a:ext cx="1" cy="125358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מחבר חץ ישר 52"/>
            <p:cNvCxnSpPr>
              <a:cxnSpLocks/>
            </p:cNvCxnSpPr>
            <p:nvPr/>
          </p:nvCxnSpPr>
          <p:spPr>
            <a:xfrm flipH="1">
              <a:off x="8123509" y="2410596"/>
              <a:ext cx="591" cy="132847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מחבר חץ ישר 53"/>
            <p:cNvCxnSpPr/>
            <p:nvPr/>
          </p:nvCxnSpPr>
          <p:spPr>
            <a:xfrm>
              <a:off x="4769383" y="3429000"/>
              <a:ext cx="1" cy="44209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מחבר חץ ישר 54"/>
            <p:cNvCxnSpPr/>
            <p:nvPr/>
          </p:nvCxnSpPr>
          <p:spPr>
            <a:xfrm>
              <a:off x="2245583" y="3405500"/>
              <a:ext cx="1" cy="44209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מלבן: פינות מעוגלות 24">
            <a:extLst>
              <a:ext uri="{FF2B5EF4-FFF2-40B4-BE49-F238E27FC236}">
                <a16:creationId xmlns:a16="http://schemas.microsoft.com/office/drawing/2014/main" id="{6E707E36-0035-4EFC-BC2D-F647693EE1C4}"/>
              </a:ext>
            </a:extLst>
          </p:cNvPr>
          <p:cNvSpPr/>
          <p:nvPr/>
        </p:nvSpPr>
        <p:spPr>
          <a:xfrm>
            <a:off x="9384606" y="1390399"/>
            <a:ext cx="2589257" cy="799254"/>
          </a:xfrm>
          <a:prstGeom prst="roundRect">
            <a:avLst/>
          </a:prstGeom>
          <a:solidFill>
            <a:schemeClr val="tx1">
              <a:lumMod val="25000"/>
              <a:lumOff val="75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4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1.שורש ותבנית</a:t>
            </a:r>
          </a:p>
          <a:p>
            <a:pPr algn="ctr"/>
            <a:r>
              <a:rPr lang="he-IL" sz="24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(משקל)</a:t>
            </a:r>
          </a:p>
        </p:txBody>
      </p:sp>
      <p:sp>
        <p:nvSpPr>
          <p:cNvPr id="26" name="מלבן: פינות מעוגלות 25">
            <a:extLst>
              <a:ext uri="{FF2B5EF4-FFF2-40B4-BE49-F238E27FC236}">
                <a16:creationId xmlns:a16="http://schemas.microsoft.com/office/drawing/2014/main" id="{E3D81F6F-56A0-4077-ABA8-F8FC7A1EAE76}"/>
              </a:ext>
            </a:extLst>
          </p:cNvPr>
          <p:cNvSpPr/>
          <p:nvPr/>
        </p:nvSpPr>
        <p:spPr>
          <a:xfrm>
            <a:off x="947569" y="2369570"/>
            <a:ext cx="1879714" cy="799254"/>
          </a:xfrm>
          <a:prstGeom prst="roundRect">
            <a:avLst/>
          </a:prstGeom>
          <a:solidFill>
            <a:schemeClr val="tx1">
              <a:lumMod val="25000"/>
              <a:lumOff val="75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sz="2400" b="1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30" name="מלבן: פינות מעוגלות 29">
            <a:extLst>
              <a:ext uri="{FF2B5EF4-FFF2-40B4-BE49-F238E27FC236}">
                <a16:creationId xmlns:a16="http://schemas.microsoft.com/office/drawing/2014/main" id="{2BC48921-86E8-466A-BFE7-683ED10607DD}"/>
              </a:ext>
            </a:extLst>
          </p:cNvPr>
          <p:cNvSpPr/>
          <p:nvPr/>
        </p:nvSpPr>
        <p:spPr>
          <a:xfrm>
            <a:off x="6453541" y="1383478"/>
            <a:ext cx="2589257" cy="799254"/>
          </a:xfrm>
          <a:prstGeom prst="roundRect">
            <a:avLst/>
          </a:prstGeom>
          <a:solidFill>
            <a:schemeClr val="tx1">
              <a:lumMod val="25000"/>
              <a:lumOff val="75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4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2.בסיס +צורן</a:t>
            </a:r>
          </a:p>
        </p:txBody>
      </p:sp>
      <p:sp>
        <p:nvSpPr>
          <p:cNvPr id="32" name="מלבן: פינות מעוגלות 31">
            <a:extLst>
              <a:ext uri="{FF2B5EF4-FFF2-40B4-BE49-F238E27FC236}">
                <a16:creationId xmlns:a16="http://schemas.microsoft.com/office/drawing/2014/main" id="{328B4E18-B3B1-441D-964C-284B97A340D0}"/>
              </a:ext>
            </a:extLst>
          </p:cNvPr>
          <p:cNvSpPr/>
          <p:nvPr/>
        </p:nvSpPr>
        <p:spPr>
          <a:xfrm>
            <a:off x="1860687" y="1346018"/>
            <a:ext cx="2589257" cy="799254"/>
          </a:xfrm>
          <a:prstGeom prst="roundRect">
            <a:avLst/>
          </a:prstGeom>
          <a:solidFill>
            <a:schemeClr val="tx1">
              <a:lumMod val="25000"/>
              <a:lumOff val="75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sz="2400" b="1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33" name="מלבן: פינות מעוגלות 32">
            <a:extLst>
              <a:ext uri="{FF2B5EF4-FFF2-40B4-BE49-F238E27FC236}">
                <a16:creationId xmlns:a16="http://schemas.microsoft.com/office/drawing/2014/main" id="{A14A8A43-B625-4A42-928F-B111578FA297}"/>
              </a:ext>
            </a:extLst>
          </p:cNvPr>
          <p:cNvSpPr/>
          <p:nvPr/>
        </p:nvSpPr>
        <p:spPr>
          <a:xfrm>
            <a:off x="3372544" y="2445941"/>
            <a:ext cx="1943168" cy="799254"/>
          </a:xfrm>
          <a:prstGeom prst="roundRect">
            <a:avLst/>
          </a:prstGeom>
          <a:solidFill>
            <a:schemeClr val="tx1">
              <a:lumMod val="25000"/>
              <a:lumOff val="75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sz="2400" b="1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7" name="מלבן 16">
            <a:extLst>
              <a:ext uri="{FF2B5EF4-FFF2-40B4-BE49-F238E27FC236}">
                <a16:creationId xmlns:a16="http://schemas.microsoft.com/office/drawing/2014/main" id="{3AF4E6CD-1E5A-4DDF-BB1A-68A282A76C4D}"/>
              </a:ext>
            </a:extLst>
          </p:cNvPr>
          <p:cNvSpPr/>
          <p:nvPr/>
        </p:nvSpPr>
        <p:spPr>
          <a:xfrm>
            <a:off x="2621739" y="354373"/>
            <a:ext cx="6948521" cy="646331"/>
          </a:xfrm>
          <a:prstGeom prst="rect">
            <a:avLst/>
          </a:prstGeom>
          <a:ln w="9525">
            <a:noFill/>
          </a:ln>
        </p:spPr>
        <p:txBody>
          <a:bodyPr wrap="square">
            <a:spAutoFit/>
          </a:bodyPr>
          <a:lstStyle/>
          <a:p>
            <a:r>
              <a:rPr lang="he-IL" sz="3200" dirty="0">
                <a:solidFill>
                  <a:srgbClr val="333333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 </a:t>
            </a:r>
            <a:r>
              <a:rPr lang="he-IL" sz="36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דרכי התצורה של השמות בעברית </a:t>
            </a:r>
          </a:p>
        </p:txBody>
      </p:sp>
    </p:spTree>
    <p:extLst>
      <p:ext uri="{BB962C8B-B14F-4D97-AF65-F5344CB8AC3E}">
        <p14:creationId xmlns:p14="http://schemas.microsoft.com/office/powerpoint/2010/main" val="528365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9FEACEE-1394-4B90-8CB4-2ADA04B46F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0691" y="962564"/>
            <a:ext cx="7910518" cy="5712430"/>
          </a:xfrm>
        </p:spPr>
        <p:txBody>
          <a:bodyPr/>
          <a:lstStyle/>
          <a:p>
            <a:br>
              <a:rPr lang="he-IL" sz="7200" dirty="0"/>
            </a:br>
            <a:endParaRPr lang="he-IL" sz="7200" dirty="0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AC2CEFE6-ED64-420C-AF0E-D306B4AC2E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7" name="תמונה 6" descr="תמונה1 (2)_L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3954" y="183006"/>
            <a:ext cx="11168743" cy="58562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79179" y="6367217"/>
            <a:ext cx="4449337" cy="61555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dirty="0"/>
              <a:t>מתוך "מילה טובה מאוד " לכיתה ט, מט"ח</a:t>
            </a:r>
            <a:endParaRPr lang="en-US" sz="1600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0662560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9FEACEE-1394-4B90-8CB4-2ADA04B46F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0691" y="962564"/>
            <a:ext cx="7910518" cy="5712430"/>
          </a:xfrm>
        </p:spPr>
        <p:txBody>
          <a:bodyPr/>
          <a:lstStyle/>
          <a:p>
            <a:br>
              <a:rPr lang="he-IL" sz="7200" dirty="0"/>
            </a:br>
            <a:endParaRPr lang="he-IL" sz="7200" dirty="0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AC2CEFE6-ED64-420C-AF0E-D306B4AC2E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5" name="תמונה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43499" y="1861740"/>
            <a:ext cx="8675648" cy="391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2560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9FEACEE-1394-4B90-8CB4-2ADA04B46F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0691" y="962564"/>
            <a:ext cx="7910518" cy="5712430"/>
          </a:xfrm>
        </p:spPr>
        <p:txBody>
          <a:bodyPr/>
          <a:lstStyle/>
          <a:p>
            <a:br>
              <a:rPr lang="he-IL" sz="7200" dirty="0"/>
            </a:br>
            <a:endParaRPr lang="he-IL" sz="7200" dirty="0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AC2CEFE6-ED64-420C-AF0E-D306B4AC2E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" name="TextBox 5"/>
          <p:cNvSpPr txBox="1"/>
          <p:nvPr/>
        </p:nvSpPr>
        <p:spPr>
          <a:xfrm>
            <a:off x="680224" y="1382751"/>
            <a:ext cx="10727473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dirty="0">
                <a:latin typeface="Varela Round" panose="00000500000000000000" pitchFamily="2" charset="-79"/>
                <a:cs typeface="Varela Round" panose="00000500000000000000" pitchFamily="2" charset="-79"/>
              </a:rPr>
              <a:t>סיימנו להיום. </a:t>
            </a:r>
          </a:p>
          <a:p>
            <a:pPr algn="ctr"/>
            <a:r>
              <a:rPr lang="he-IL" sz="4000" dirty="0">
                <a:latin typeface="Varela Round" panose="00000500000000000000" pitchFamily="2" charset="-79"/>
                <a:cs typeface="Varela Round" panose="00000500000000000000" pitchFamily="2" charset="-79"/>
              </a:rPr>
              <a:t>תודה על השתתפותכם.</a:t>
            </a:r>
          </a:p>
          <a:p>
            <a:pPr algn="ctr"/>
            <a:endParaRPr lang="he-IL" sz="40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ctr"/>
            <a:r>
              <a:rPr lang="he-IL" sz="4000" dirty="0">
                <a:latin typeface="Varela Round" panose="00000500000000000000" pitchFamily="2" charset="-79"/>
                <a:cs typeface="Varela Round" panose="00000500000000000000" pitchFamily="2" charset="-79"/>
              </a:rPr>
              <a:t>מחכה לפגוש אתכם בשיעור הבא.</a:t>
            </a:r>
          </a:p>
        </p:txBody>
      </p:sp>
      <p:pic>
        <p:nvPicPr>
          <p:cNvPr id="2050" name="Picture 2" descr="New Hebrew speakers released into the world :) | Hebrew Without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2912" y="4568476"/>
            <a:ext cx="2886075" cy="28765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662560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423F6F61-4567-462B-A618-70CBC508D8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39172" r="34234" b="66411"/>
          <a:stretch/>
        </p:blipFill>
        <p:spPr>
          <a:xfrm>
            <a:off x="4775994" y="0"/>
            <a:ext cx="3241964" cy="1838476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904EE8F9-32B7-45EB-8FC4-CC451E605118}"/>
              </a:ext>
            </a:extLst>
          </p:cNvPr>
          <p:cNvSpPr txBox="1"/>
          <p:nvPr/>
        </p:nvSpPr>
        <p:spPr>
          <a:xfrm>
            <a:off x="647340" y="3016112"/>
            <a:ext cx="11174412" cy="26184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895350">
              <a:lnSpc>
                <a:spcPct val="150000"/>
              </a:lnSpc>
            </a:pPr>
            <a:r>
              <a:rPr lang="he-IL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</a:t>
            </a:r>
            <a:r>
              <a:rPr lang="en-US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rights@education.gov.il</a:t>
            </a:r>
            <a:endParaRPr lang="he-IL" sz="2800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0276247E-F89D-4BE1-B3D6-7FE06BEB5A42}"/>
              </a:ext>
            </a:extLst>
          </p:cNvPr>
          <p:cNvSpPr/>
          <p:nvPr/>
        </p:nvSpPr>
        <p:spPr>
          <a:xfrm>
            <a:off x="795" y="1838476"/>
            <a:ext cx="12190412" cy="763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32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נוהל שימוש ביצירות מוגנות בזכויות יוצרים ואיתור בעלי זכויות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98D618E-0387-4A16-BE1C-1CBA5736F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שיעור מספר 2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48D2AEC6-51B0-45EC-9EC3-E15986C83D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66084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419860" y="195141"/>
            <a:ext cx="5072098" cy="928670"/>
          </a:xfrm>
        </p:spPr>
        <p:txBody>
          <a:bodyPr>
            <a:noAutofit/>
          </a:bodyPr>
          <a:lstStyle/>
          <a:p>
            <a:r>
              <a:rPr lang="he-IL" sz="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מה להביא לשיעור?</a:t>
            </a:r>
          </a:p>
        </p:txBody>
      </p:sp>
      <p:pic>
        <p:nvPicPr>
          <p:cNvPr id="1026" name="Picture 2" descr="מחברת A5 דגם ABC – 300gr"/>
          <p:cNvPicPr>
            <a:picLocks noChangeAspect="1" noChangeArrowheads="1"/>
          </p:cNvPicPr>
          <p:nvPr/>
        </p:nvPicPr>
        <p:blipFill>
          <a:blip r:embed="rId2" cstate="print"/>
          <a:srcRect l="21500" t="7941" r="24499" b="9999"/>
          <a:stretch>
            <a:fillRect/>
          </a:stretch>
        </p:blipFill>
        <p:spPr bwMode="auto">
          <a:xfrm>
            <a:off x="9469015" y="1216229"/>
            <a:ext cx="1347406" cy="2047529"/>
          </a:xfrm>
          <a:prstGeom prst="rect">
            <a:avLst/>
          </a:prstGeom>
          <a:noFill/>
        </p:spPr>
      </p:pic>
      <p:sp>
        <p:nvSpPr>
          <p:cNvPr id="1028" name="AutoShape 4" descr="כלי כתיבה חדה | וקטורים לשימוש ציבורי"/>
          <p:cNvSpPr>
            <a:spLocks noChangeAspect="1" noChangeArrowheads="1"/>
          </p:cNvSpPr>
          <p:nvPr/>
        </p:nvSpPr>
        <p:spPr bwMode="auto">
          <a:xfrm>
            <a:off x="10447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30" name="AutoShape 6" descr="כלי כתיבה חדה | וקטורים לשימוש ציבורי"/>
          <p:cNvSpPr>
            <a:spLocks noChangeAspect="1" noChangeArrowheads="1"/>
          </p:cNvSpPr>
          <p:nvPr/>
        </p:nvSpPr>
        <p:spPr bwMode="auto">
          <a:xfrm>
            <a:off x="10447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9" name="כותרת משנה 2"/>
          <p:cNvSpPr txBox="1">
            <a:spLocks/>
          </p:cNvSpPr>
          <p:nvPr/>
        </p:nvSpPr>
        <p:spPr>
          <a:xfrm>
            <a:off x="793018" y="3400296"/>
            <a:ext cx="10141410" cy="92869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he-IL" sz="3000" b="1" dirty="0"/>
              <a:t>מחברת                       עט                       מחשב</a:t>
            </a:r>
          </a:p>
        </p:txBody>
      </p:sp>
      <p:sp>
        <p:nvSpPr>
          <p:cNvPr id="3" name="AutoShape 2" descr="ASUS X409FA - מחשב נייד 14&quot; | אקדמון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4" name="Picture 4" descr="ASUS X409FA - מחשב נייד 14&quot; | אקדמון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39896" y="1023061"/>
            <a:ext cx="2483518" cy="2483518"/>
          </a:xfrm>
          <a:prstGeom prst="rect">
            <a:avLst/>
          </a:prstGeom>
          <a:noFill/>
        </p:spPr>
      </p:pic>
      <p:pic>
        <p:nvPicPr>
          <p:cNvPr id="5" name="Picture 6" descr="עט PILOT SUPER GRIP F - עטים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9350" y="1521303"/>
            <a:ext cx="1799327" cy="1799327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449350" y="4875032"/>
            <a:ext cx="53138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/>
              <a:t>ואפשר גם                     לסריקת</a:t>
            </a:r>
          </a:p>
        </p:txBody>
      </p:sp>
      <p:sp>
        <p:nvSpPr>
          <p:cNvPr id="6" name="AutoShape 8" descr="מחסני חשמל - סמארטפון LG V40 ThinQ 128GB LMV405EB - צבע פלטיניום ...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7" name="AutoShape 10" descr="מחסני חשמל - סמארטפון LG V40 ThinQ 128GB LMV405EB - צבע פלטיניום ...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1036" name="Picture 12" descr="מחסני חשמל - סמארטפון LG V40 ThinQ 128GB LMV405EB - צבע פלטיניום ..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30482" y="4465528"/>
            <a:ext cx="1284571" cy="1284571"/>
          </a:xfrm>
          <a:prstGeom prst="rect">
            <a:avLst/>
          </a:prstGeom>
          <a:noFill/>
        </p:spPr>
      </p:pic>
      <p:sp>
        <p:nvSpPr>
          <p:cNvPr id="1038" name="AutoShape 14" descr="Amazon.com: QR Code Reader: Appstore for Android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40" name="AutoShape 16" descr="Amazon.com: QR Code Reader: Appstore for Android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1042" name="Picture 18" descr="Amazon.com: QR Code Reader: Appstore for Androi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6433338" y="4570359"/>
            <a:ext cx="952812" cy="952812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5710281" y="5707830"/>
            <a:ext cx="648171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/>
              <a:t>                           טלפון סלולרי                             ברקוד </a:t>
            </a:r>
            <a:r>
              <a:rPr lang="en-US" b="1" dirty="0"/>
              <a:t>QR</a:t>
            </a:r>
            <a:endParaRPr lang="he-IL" b="1" dirty="0"/>
          </a:p>
          <a:p>
            <a:endParaRPr lang="he-IL" dirty="0"/>
          </a:p>
        </p:txBody>
      </p:sp>
      <p:sp>
        <p:nvSpPr>
          <p:cNvPr id="20" name="TextBox 19"/>
          <p:cNvSpPr txBox="1"/>
          <p:nvPr/>
        </p:nvSpPr>
        <p:spPr>
          <a:xfrm>
            <a:off x="5672517" y="2112021"/>
            <a:ext cx="88203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u="sng" dirty="0"/>
              <a:t>או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878916" y="2705268"/>
            <a:ext cx="9208400" cy="252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4" tIns="121904" rIns="121904" bIns="121904" anchor="t" anchorCtr="0">
            <a:noAutofit/>
          </a:bodyPr>
          <a:lstStyle/>
          <a:p>
            <a:pPr marL="609600">
              <a:lnSpc>
                <a:spcPct val="150000"/>
              </a:lnSpc>
            </a:pPr>
            <a:endParaRPr dirty="0"/>
          </a:p>
        </p:txBody>
      </p:sp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1" y="1640677"/>
            <a:ext cx="12192001" cy="1260164"/>
          </a:xfrm>
        </p:spPr>
        <p:txBody>
          <a:bodyPr/>
          <a:lstStyle/>
          <a:p>
            <a:r>
              <a:rPr lang="he-IL" sz="5400" dirty="0">
                <a:solidFill>
                  <a:srgbClr val="192A72"/>
                </a:solidFill>
              </a:rPr>
              <a:t>דרכי תצורת</a:t>
            </a:r>
            <a:r>
              <a:rPr lang="he-IL" sz="5400" dirty="0"/>
              <a:t> השמות בעברית </a:t>
            </a:r>
            <a:br>
              <a:rPr lang="he-IL" sz="5400" dirty="0"/>
            </a:br>
            <a:r>
              <a:rPr lang="he-IL" sz="5400" dirty="0"/>
              <a:t>חלק ב</a:t>
            </a:r>
            <a:r>
              <a:rPr lang="en-US" sz="5400" dirty="0"/>
              <a:t>'</a:t>
            </a:r>
            <a:endParaRPr lang="he-IL" sz="5400" dirty="0">
              <a:solidFill>
                <a:srgbClr val="192A72"/>
              </a:solidFill>
            </a:endParaRPr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>
          <a:xfrm>
            <a:off x="1" y="3058886"/>
            <a:ext cx="12191999" cy="479033"/>
          </a:xfrm>
        </p:spPr>
        <p:txBody>
          <a:bodyPr/>
          <a:lstStyle/>
          <a:p>
            <a:r>
              <a:rPr lang="he-IL" dirty="0">
                <a:sym typeface="Varela Round"/>
              </a:rPr>
              <a:t>עברית - כיתה ט'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idx="10"/>
          </p:nvPr>
        </p:nvSpPr>
        <p:spPr>
          <a:xfrm>
            <a:off x="1" y="3799114"/>
            <a:ext cx="12192001" cy="720094"/>
          </a:xfrm>
        </p:spPr>
        <p:txBody>
          <a:bodyPr/>
          <a:lstStyle/>
          <a:p>
            <a:r>
              <a:rPr lang="he-IL" sz="3200" dirty="0">
                <a:sym typeface="Varela Round"/>
              </a:rPr>
              <a:t>שם המורה: שירלי שרון</a:t>
            </a:r>
          </a:p>
          <a:p>
            <a:endParaRPr lang="he-IL" dirty="0">
              <a:sym typeface="Varela Round"/>
            </a:endParaRPr>
          </a:p>
        </p:txBody>
      </p:sp>
    </p:spTree>
    <p:extLst>
      <p:ext uri="{BB962C8B-B14F-4D97-AF65-F5344CB8AC3E}">
        <p14:creationId xmlns:p14="http://schemas.microsoft.com/office/powerpoint/2010/main" val="42772171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855934" y="195141"/>
            <a:ext cx="6636024" cy="928670"/>
          </a:xfrm>
        </p:spPr>
        <p:txBody>
          <a:bodyPr>
            <a:noAutofit/>
          </a:bodyPr>
          <a:lstStyle/>
          <a:p>
            <a:r>
              <a:rPr lang="he-IL" sz="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מה להביא לשיעור?</a:t>
            </a:r>
          </a:p>
        </p:txBody>
      </p:sp>
      <p:pic>
        <p:nvPicPr>
          <p:cNvPr id="1026" name="Picture 2" descr="מחברת A5 דגם ABC – 300gr"/>
          <p:cNvPicPr>
            <a:picLocks noChangeAspect="1" noChangeArrowheads="1"/>
          </p:cNvPicPr>
          <p:nvPr/>
        </p:nvPicPr>
        <p:blipFill>
          <a:blip r:embed="rId2" cstate="print"/>
          <a:srcRect l="21500" t="7941" r="24499" b="9999"/>
          <a:stretch>
            <a:fillRect/>
          </a:stretch>
        </p:blipFill>
        <p:spPr bwMode="auto">
          <a:xfrm>
            <a:off x="9469015" y="1216229"/>
            <a:ext cx="1347406" cy="2047529"/>
          </a:xfrm>
          <a:prstGeom prst="rect">
            <a:avLst/>
          </a:prstGeom>
          <a:noFill/>
        </p:spPr>
      </p:pic>
      <p:sp>
        <p:nvSpPr>
          <p:cNvPr id="1028" name="AutoShape 4" descr="כלי כתיבה חדה | וקטורים לשימוש ציבורי"/>
          <p:cNvSpPr>
            <a:spLocks noChangeAspect="1" noChangeArrowheads="1"/>
          </p:cNvSpPr>
          <p:nvPr/>
        </p:nvSpPr>
        <p:spPr bwMode="auto">
          <a:xfrm>
            <a:off x="10447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30" name="AutoShape 6" descr="כלי כתיבה חדה | וקטורים לשימוש ציבורי"/>
          <p:cNvSpPr>
            <a:spLocks noChangeAspect="1" noChangeArrowheads="1"/>
          </p:cNvSpPr>
          <p:nvPr/>
        </p:nvSpPr>
        <p:spPr bwMode="auto">
          <a:xfrm>
            <a:off x="10447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9" name="כותרת משנה 2"/>
          <p:cNvSpPr txBox="1">
            <a:spLocks/>
          </p:cNvSpPr>
          <p:nvPr/>
        </p:nvSpPr>
        <p:spPr>
          <a:xfrm>
            <a:off x="793018" y="3400296"/>
            <a:ext cx="10141410" cy="92869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he-IL" sz="3000" b="1" dirty="0"/>
              <a:t>מחברת                       עט                       מחשב</a:t>
            </a:r>
          </a:p>
        </p:txBody>
      </p:sp>
      <p:sp>
        <p:nvSpPr>
          <p:cNvPr id="3" name="AutoShape 2" descr="ASUS X409FA - מחשב נייד 14&quot; | אקדמון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4" name="Picture 4" descr="ASUS X409FA - מחשב נייד 14&quot; | אקדמון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39896" y="1023061"/>
            <a:ext cx="2483518" cy="2483518"/>
          </a:xfrm>
          <a:prstGeom prst="rect">
            <a:avLst/>
          </a:prstGeom>
          <a:noFill/>
        </p:spPr>
      </p:pic>
      <p:pic>
        <p:nvPicPr>
          <p:cNvPr id="5" name="Picture 6" descr="עט PILOT SUPER GRIP F - עטים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9350" y="1521303"/>
            <a:ext cx="1799327" cy="1799327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449350" y="4875032"/>
            <a:ext cx="53138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/>
              <a:t>ואפשר גם                     לסריקת</a:t>
            </a:r>
          </a:p>
        </p:txBody>
      </p:sp>
      <p:sp>
        <p:nvSpPr>
          <p:cNvPr id="6" name="AutoShape 8" descr="מחסני חשמל - סמארטפון LG V40 ThinQ 128GB LMV405EB - צבע פלטיניום ...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7" name="AutoShape 10" descr="מחסני חשמל - סמארטפון LG V40 ThinQ 128GB LMV405EB - צבע פלטיניום ...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1036" name="Picture 12" descr="מחסני חשמל - סמארטפון LG V40 ThinQ 128GB LMV405EB - צבע פלטיניום ..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30482" y="4465528"/>
            <a:ext cx="1284571" cy="1284571"/>
          </a:xfrm>
          <a:prstGeom prst="rect">
            <a:avLst/>
          </a:prstGeom>
          <a:noFill/>
        </p:spPr>
      </p:pic>
      <p:sp>
        <p:nvSpPr>
          <p:cNvPr id="1038" name="AutoShape 14" descr="Amazon.com: QR Code Reader: Appstore for Android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40" name="AutoShape 16" descr="Amazon.com: QR Code Reader: Appstore for Android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1042" name="Picture 18" descr="Amazon.com: QR Code Reader: Appstore for Androi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6433338" y="4570359"/>
            <a:ext cx="952812" cy="952812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5710281" y="5707830"/>
            <a:ext cx="648171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/>
              <a:t>                           טלפון סלולרי                             ברקוד </a:t>
            </a:r>
            <a:r>
              <a:rPr lang="en-US" b="1" dirty="0"/>
              <a:t>QR</a:t>
            </a:r>
            <a:endParaRPr lang="he-IL" b="1" dirty="0"/>
          </a:p>
          <a:p>
            <a:endParaRPr lang="he-IL" dirty="0"/>
          </a:p>
        </p:txBody>
      </p:sp>
      <p:sp>
        <p:nvSpPr>
          <p:cNvPr id="20" name="TextBox 19"/>
          <p:cNvSpPr txBox="1"/>
          <p:nvPr/>
        </p:nvSpPr>
        <p:spPr>
          <a:xfrm>
            <a:off x="5672517" y="2112021"/>
            <a:ext cx="88203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u="sng" dirty="0"/>
              <a:t>או</a:t>
            </a:r>
          </a:p>
        </p:txBody>
      </p:sp>
    </p:spTree>
    <p:extLst>
      <p:ext uri="{BB962C8B-B14F-4D97-AF65-F5344CB8AC3E}">
        <p14:creationId xmlns:p14="http://schemas.microsoft.com/office/powerpoint/2010/main" val="6666587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>
          <a:xfrm>
            <a:off x="1993588" y="919945"/>
            <a:ext cx="9642231" cy="720000"/>
          </a:xfrm>
        </p:spPr>
        <p:txBody>
          <a:bodyPr/>
          <a:lstStyle/>
          <a:p>
            <a:r>
              <a:rPr lang="he-IL" dirty="0">
                <a:solidFill>
                  <a:srgbClr val="192A72"/>
                </a:solidFill>
              </a:rPr>
              <a:t>  מה נעשה היום בשיעור?</a:t>
            </a:r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4"/>
          </p:nvPr>
        </p:nvSpPr>
        <p:spPr>
          <a:xfrm>
            <a:off x="400977" y="1498384"/>
            <a:ext cx="11516497" cy="4153058"/>
          </a:xfrm>
        </p:spPr>
        <p:txBody>
          <a:bodyPr>
            <a:normAutofit fontScale="85000" lnSpcReduction="10000"/>
          </a:bodyPr>
          <a:lstStyle/>
          <a:p>
            <a:pPr marL="96848" indent="0">
              <a:lnSpc>
                <a:spcPct val="200000"/>
              </a:lnSpc>
              <a:buNone/>
            </a:pPr>
            <a:r>
              <a:rPr lang="he-IL" sz="4400" dirty="0">
                <a:solidFill>
                  <a:schemeClr val="tx1"/>
                </a:solidFill>
              </a:rPr>
              <a:t>נחזור על שתי דרכי התצורה שלמדנו בשיעור הקודם. </a:t>
            </a:r>
          </a:p>
          <a:p>
            <a:pPr marL="96848" indent="0">
              <a:lnSpc>
                <a:spcPct val="200000"/>
              </a:lnSpc>
              <a:buNone/>
            </a:pPr>
            <a:r>
              <a:rPr lang="he-IL" sz="4400" dirty="0">
                <a:solidFill>
                  <a:schemeClr val="tx1"/>
                </a:solidFill>
              </a:rPr>
              <a:t>נכיר דרך נוספת מרכזית ליצירת שמות בשפה העברית. </a:t>
            </a:r>
          </a:p>
          <a:p>
            <a:pPr marL="96848" indent="0">
              <a:lnSpc>
                <a:spcPct val="200000"/>
              </a:lnSpc>
              <a:buNone/>
            </a:pPr>
            <a:r>
              <a:rPr lang="he-IL" sz="4400" dirty="0">
                <a:solidFill>
                  <a:schemeClr val="tx1"/>
                </a:solidFill>
              </a:rPr>
              <a:t>נסביר, נתרגל ונשחק.</a:t>
            </a:r>
          </a:p>
        </p:txBody>
      </p:sp>
    </p:spTree>
    <p:extLst>
      <p:ext uri="{BB962C8B-B14F-4D97-AF65-F5344CB8AC3E}">
        <p14:creationId xmlns:p14="http://schemas.microsoft.com/office/powerpoint/2010/main" val="9567031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קבוצה 51"/>
          <p:cNvGrpSpPr/>
          <p:nvPr/>
        </p:nvGrpSpPr>
        <p:grpSpPr>
          <a:xfrm>
            <a:off x="1032552" y="439808"/>
            <a:ext cx="10524303" cy="4791127"/>
            <a:chOff x="1407892" y="300557"/>
            <a:chExt cx="10524303" cy="4791127"/>
          </a:xfrm>
        </p:grpSpPr>
        <p:sp>
          <p:nvSpPr>
            <p:cNvPr id="27" name="מלבן 26"/>
            <p:cNvSpPr/>
            <p:nvPr/>
          </p:nvSpPr>
          <p:spPr>
            <a:xfrm>
              <a:off x="2811425" y="300557"/>
              <a:ext cx="6948521" cy="646331"/>
            </a:xfrm>
            <a:prstGeom prst="rect">
              <a:avLst/>
            </a:prstGeom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he-IL" sz="3200" dirty="0">
                  <a:solidFill>
                    <a:srgbClr val="333333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  </a:t>
              </a:r>
              <a:r>
                <a:rPr lang="he-IL" sz="3600" b="1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דרכי התצורה של השמות בעברית </a:t>
              </a:r>
            </a:p>
          </p:txBody>
        </p:sp>
        <p:sp>
          <p:nvSpPr>
            <p:cNvPr id="38" name="מלבן מעוגל 37"/>
            <p:cNvSpPr/>
            <p:nvPr/>
          </p:nvSpPr>
          <p:spPr>
            <a:xfrm>
              <a:off x="1407892" y="4155676"/>
              <a:ext cx="1675382" cy="910090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 sz="2000" b="1" dirty="0"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</p:txBody>
        </p:sp>
        <p:sp>
          <p:nvSpPr>
            <p:cNvPr id="39" name="מלבן מעוגל 38"/>
            <p:cNvSpPr/>
            <p:nvPr/>
          </p:nvSpPr>
          <p:spPr>
            <a:xfrm>
              <a:off x="3844951" y="4155676"/>
              <a:ext cx="1749033" cy="906834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 sz="2000" b="1" dirty="0"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</p:txBody>
        </p:sp>
        <p:sp>
          <p:nvSpPr>
            <p:cNvPr id="40" name="מלבן מעוגל 39"/>
            <p:cNvSpPr/>
            <p:nvPr/>
          </p:nvSpPr>
          <p:spPr>
            <a:xfrm>
              <a:off x="7117338" y="4172968"/>
              <a:ext cx="2013525" cy="918716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he-IL" sz="2000" b="1" dirty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יַלְדּוֹן</a:t>
              </a:r>
            </a:p>
          </p:txBody>
        </p:sp>
        <p:sp>
          <p:nvSpPr>
            <p:cNvPr id="48" name="מלבן מעוגל 47"/>
            <p:cNvSpPr/>
            <p:nvPr/>
          </p:nvSpPr>
          <p:spPr>
            <a:xfrm>
              <a:off x="9918667" y="4172968"/>
              <a:ext cx="2013528" cy="873391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  <a:p>
              <a:pPr algn="ctr"/>
              <a:endParaRPr lang="he-IL" dirty="0"/>
            </a:p>
            <a:p>
              <a:pPr algn="ctr"/>
              <a:endParaRPr lang="he-IL" sz="2000" b="1" dirty="0"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  <a:p>
              <a:pPr algn="ctr"/>
              <a:endParaRPr lang="he-IL" dirty="0"/>
            </a:p>
            <a:p>
              <a:pPr algn="ctr"/>
              <a:endParaRPr lang="he-IL" dirty="0"/>
            </a:p>
          </p:txBody>
        </p:sp>
        <p:cxnSp>
          <p:nvCxnSpPr>
            <p:cNvPr id="51" name="מחבר חץ ישר 50"/>
            <p:cNvCxnSpPr>
              <a:cxnSpLocks/>
            </p:cNvCxnSpPr>
            <p:nvPr/>
          </p:nvCxnSpPr>
          <p:spPr>
            <a:xfrm>
              <a:off x="10963035" y="2485477"/>
              <a:ext cx="1" cy="125358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מחבר חץ ישר 52"/>
            <p:cNvCxnSpPr>
              <a:cxnSpLocks/>
            </p:cNvCxnSpPr>
            <p:nvPr/>
          </p:nvCxnSpPr>
          <p:spPr>
            <a:xfrm flipH="1">
              <a:off x="8123509" y="2410596"/>
              <a:ext cx="591" cy="132847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מחבר חץ ישר 53"/>
            <p:cNvCxnSpPr/>
            <p:nvPr/>
          </p:nvCxnSpPr>
          <p:spPr>
            <a:xfrm>
              <a:off x="4769383" y="3429000"/>
              <a:ext cx="1" cy="44209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מחבר חץ ישר 54"/>
            <p:cNvCxnSpPr/>
            <p:nvPr/>
          </p:nvCxnSpPr>
          <p:spPr>
            <a:xfrm>
              <a:off x="2245583" y="3405500"/>
              <a:ext cx="1" cy="44209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מלבן: פינות מעוגלות 24">
            <a:extLst>
              <a:ext uri="{FF2B5EF4-FFF2-40B4-BE49-F238E27FC236}">
                <a16:creationId xmlns:a16="http://schemas.microsoft.com/office/drawing/2014/main" id="{6E707E36-0035-4EFC-BC2D-F647693EE1C4}"/>
              </a:ext>
            </a:extLst>
          </p:cNvPr>
          <p:cNvSpPr/>
          <p:nvPr/>
        </p:nvSpPr>
        <p:spPr>
          <a:xfrm>
            <a:off x="9384606" y="1383478"/>
            <a:ext cx="2589257" cy="799254"/>
          </a:xfrm>
          <a:prstGeom prst="roundRect">
            <a:avLst/>
          </a:prstGeom>
          <a:solidFill>
            <a:schemeClr val="tx1">
              <a:lumMod val="25000"/>
              <a:lumOff val="75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sz="2400" b="1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26" name="מלבן: פינות מעוגלות 25">
            <a:extLst>
              <a:ext uri="{FF2B5EF4-FFF2-40B4-BE49-F238E27FC236}">
                <a16:creationId xmlns:a16="http://schemas.microsoft.com/office/drawing/2014/main" id="{E3D81F6F-56A0-4077-ABA8-F8FC7A1EAE76}"/>
              </a:ext>
            </a:extLst>
          </p:cNvPr>
          <p:cNvSpPr/>
          <p:nvPr/>
        </p:nvSpPr>
        <p:spPr>
          <a:xfrm>
            <a:off x="947569" y="2369570"/>
            <a:ext cx="1879714" cy="799254"/>
          </a:xfrm>
          <a:prstGeom prst="roundRect">
            <a:avLst/>
          </a:prstGeom>
          <a:solidFill>
            <a:schemeClr val="tx1">
              <a:lumMod val="25000"/>
              <a:lumOff val="75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sz="2400" b="1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30" name="מלבן: פינות מעוגלות 29">
            <a:extLst>
              <a:ext uri="{FF2B5EF4-FFF2-40B4-BE49-F238E27FC236}">
                <a16:creationId xmlns:a16="http://schemas.microsoft.com/office/drawing/2014/main" id="{2BC48921-86E8-466A-BFE7-683ED10607DD}"/>
              </a:ext>
            </a:extLst>
          </p:cNvPr>
          <p:cNvSpPr/>
          <p:nvPr/>
        </p:nvSpPr>
        <p:spPr>
          <a:xfrm>
            <a:off x="6453541" y="1346018"/>
            <a:ext cx="2589257" cy="799254"/>
          </a:xfrm>
          <a:prstGeom prst="roundRect">
            <a:avLst/>
          </a:prstGeom>
          <a:solidFill>
            <a:schemeClr val="tx1">
              <a:lumMod val="25000"/>
              <a:lumOff val="75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4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בסיס +צורן</a:t>
            </a:r>
          </a:p>
        </p:txBody>
      </p:sp>
      <p:sp>
        <p:nvSpPr>
          <p:cNvPr id="32" name="מלבן: פינות מעוגלות 31">
            <a:extLst>
              <a:ext uri="{FF2B5EF4-FFF2-40B4-BE49-F238E27FC236}">
                <a16:creationId xmlns:a16="http://schemas.microsoft.com/office/drawing/2014/main" id="{328B4E18-B3B1-441D-964C-284B97A340D0}"/>
              </a:ext>
            </a:extLst>
          </p:cNvPr>
          <p:cNvSpPr/>
          <p:nvPr/>
        </p:nvSpPr>
        <p:spPr>
          <a:xfrm>
            <a:off x="1860687" y="1346018"/>
            <a:ext cx="2589257" cy="799254"/>
          </a:xfrm>
          <a:prstGeom prst="roundRect">
            <a:avLst/>
          </a:prstGeom>
          <a:solidFill>
            <a:schemeClr val="tx1">
              <a:lumMod val="25000"/>
              <a:lumOff val="75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sz="2400" b="1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33" name="מלבן: פינות מעוגלות 32">
            <a:extLst>
              <a:ext uri="{FF2B5EF4-FFF2-40B4-BE49-F238E27FC236}">
                <a16:creationId xmlns:a16="http://schemas.microsoft.com/office/drawing/2014/main" id="{A14A8A43-B625-4A42-928F-B111578FA297}"/>
              </a:ext>
            </a:extLst>
          </p:cNvPr>
          <p:cNvSpPr/>
          <p:nvPr/>
        </p:nvSpPr>
        <p:spPr>
          <a:xfrm>
            <a:off x="3372544" y="2445941"/>
            <a:ext cx="1943168" cy="799254"/>
          </a:xfrm>
          <a:prstGeom prst="roundRect">
            <a:avLst/>
          </a:prstGeom>
          <a:solidFill>
            <a:schemeClr val="tx1">
              <a:lumMod val="25000"/>
              <a:lumOff val="75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sz="2400" b="1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378909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CDBC675-2D3E-44CA-9AAC-064A86847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9769" y="213094"/>
            <a:ext cx="9642231" cy="276473"/>
          </a:xfrm>
        </p:spPr>
        <p:txBody>
          <a:bodyPr/>
          <a:lstStyle/>
          <a:p>
            <a:r>
              <a:rPr lang="he-IL" dirty="0"/>
              <a:t>חושבים יחד...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91CC5076-0BA8-488A-AB4F-A1D733EB20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76665" y="539840"/>
            <a:ext cx="10438671" cy="1450593"/>
          </a:xfrm>
        </p:spPr>
        <p:txBody>
          <a:bodyPr/>
          <a:lstStyle/>
          <a:p>
            <a:r>
              <a:rPr lang="he-IL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he-IL" sz="4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מהי המשמעות של כל צורן סופי?</a:t>
            </a:r>
          </a:p>
        </p:txBody>
      </p:sp>
      <p:pic>
        <p:nvPicPr>
          <p:cNvPr id="7" name="תמונה 6" descr="תמונה שמכילה קסדה&#10;&#10;התיאור נוצר באופן אוטומטי">
            <a:extLst>
              <a:ext uri="{FF2B5EF4-FFF2-40B4-BE49-F238E27FC236}">
                <a16:creationId xmlns:a16="http://schemas.microsoft.com/office/drawing/2014/main" id="{8415D657-F7E6-4693-B947-F0FD0AD200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39" y="4559862"/>
            <a:ext cx="2033628" cy="2125743"/>
          </a:xfrm>
          <a:prstGeom prst="rect">
            <a:avLst/>
          </a:prstGeom>
        </p:spPr>
      </p:pic>
      <p:sp>
        <p:nvSpPr>
          <p:cNvPr id="5" name="מלבן 4">
            <a:extLst>
              <a:ext uri="{FF2B5EF4-FFF2-40B4-BE49-F238E27FC236}">
                <a16:creationId xmlns:a16="http://schemas.microsoft.com/office/drawing/2014/main" id="{B30E47A2-26EB-4F64-A5E8-CAF3BD322243}"/>
              </a:ext>
            </a:extLst>
          </p:cNvPr>
          <p:cNvSpPr/>
          <p:nvPr/>
        </p:nvSpPr>
        <p:spPr>
          <a:xfrm>
            <a:off x="9519190" y="2042665"/>
            <a:ext cx="1977210" cy="1450593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rgbClr val="192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he-IL" sz="3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יַרְקָן </a:t>
            </a:r>
          </a:p>
          <a:p>
            <a:pPr algn="ctr">
              <a:lnSpc>
                <a:spcPct val="150000"/>
              </a:lnSpc>
            </a:pPr>
            <a:r>
              <a:rPr lang="he-IL" sz="3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רַפְתָן</a:t>
            </a:r>
          </a:p>
        </p:txBody>
      </p:sp>
      <p:sp>
        <p:nvSpPr>
          <p:cNvPr id="11" name="מלבן 10">
            <a:extLst>
              <a:ext uri="{FF2B5EF4-FFF2-40B4-BE49-F238E27FC236}">
                <a16:creationId xmlns:a16="http://schemas.microsoft.com/office/drawing/2014/main" id="{F1796BAF-1016-4753-8F30-31B64885D827}"/>
              </a:ext>
            </a:extLst>
          </p:cNvPr>
          <p:cNvSpPr/>
          <p:nvPr/>
        </p:nvSpPr>
        <p:spPr>
          <a:xfrm>
            <a:off x="7247887" y="2042664"/>
            <a:ext cx="1977210" cy="1450593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rgbClr val="192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he-IL" sz="3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נַקְנִיקִיָּה</a:t>
            </a:r>
          </a:p>
          <a:p>
            <a:pPr algn="ctr">
              <a:lnSpc>
                <a:spcPct val="150000"/>
              </a:lnSpc>
            </a:pPr>
            <a:r>
              <a:rPr lang="he-IL" sz="3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עוּגִיָּה</a:t>
            </a:r>
          </a:p>
        </p:txBody>
      </p:sp>
      <p:sp>
        <p:nvSpPr>
          <p:cNvPr id="12" name="מלבן 11">
            <a:extLst>
              <a:ext uri="{FF2B5EF4-FFF2-40B4-BE49-F238E27FC236}">
                <a16:creationId xmlns:a16="http://schemas.microsoft.com/office/drawing/2014/main" id="{5C19298A-A30E-452A-9016-F11DA98DCEEB}"/>
              </a:ext>
            </a:extLst>
          </p:cNvPr>
          <p:cNvSpPr/>
          <p:nvPr/>
        </p:nvSpPr>
        <p:spPr>
          <a:xfrm>
            <a:off x="4976585" y="2032944"/>
            <a:ext cx="1977210" cy="1450593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rgbClr val="192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he-IL" sz="3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יַלְדּוֹן</a:t>
            </a:r>
          </a:p>
          <a:p>
            <a:pPr algn="ctr">
              <a:lnSpc>
                <a:spcPct val="150000"/>
              </a:lnSpc>
            </a:pPr>
            <a:r>
              <a:rPr lang="he-IL" sz="3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סִפְרוֹן</a:t>
            </a:r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id="{6DCC409D-E5FD-42D8-8753-B6D25A74B3B1}"/>
              </a:ext>
            </a:extLst>
          </p:cNvPr>
          <p:cNvSpPr/>
          <p:nvPr/>
        </p:nvSpPr>
        <p:spPr>
          <a:xfrm>
            <a:off x="2705282" y="1990433"/>
            <a:ext cx="1977210" cy="1493103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rgbClr val="192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endParaRPr lang="he-IL" sz="3600" b="1" dirty="0">
              <a:solidFill>
                <a:schemeClr val="tx1">
                  <a:lumMod val="90000"/>
                  <a:lumOff val="10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ctr">
              <a:lnSpc>
                <a:spcPct val="150000"/>
              </a:lnSpc>
            </a:pPr>
            <a:r>
              <a:rPr lang="he-IL" sz="3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בִּרְזִיָּה</a:t>
            </a:r>
          </a:p>
          <a:p>
            <a:pPr algn="ctr">
              <a:lnSpc>
                <a:spcPct val="150000"/>
              </a:lnSpc>
            </a:pPr>
            <a:r>
              <a:rPr lang="he-IL" sz="3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צִמְחִיָּה</a:t>
            </a:r>
          </a:p>
          <a:p>
            <a:pPr algn="ctr">
              <a:lnSpc>
                <a:spcPct val="150000"/>
              </a:lnSpc>
            </a:pPr>
            <a:endParaRPr lang="he-IL" sz="3600" b="1" dirty="0">
              <a:solidFill>
                <a:schemeClr val="tx1">
                  <a:lumMod val="90000"/>
                  <a:lumOff val="10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4" name="מלבן 13">
            <a:extLst>
              <a:ext uri="{FF2B5EF4-FFF2-40B4-BE49-F238E27FC236}">
                <a16:creationId xmlns:a16="http://schemas.microsoft.com/office/drawing/2014/main" id="{FC99C027-29BE-4074-A49C-A55CD745C2A8}"/>
              </a:ext>
            </a:extLst>
          </p:cNvPr>
          <p:cNvSpPr/>
          <p:nvPr/>
        </p:nvSpPr>
        <p:spPr>
          <a:xfrm>
            <a:off x="9519190" y="3867341"/>
            <a:ext cx="1977210" cy="1450593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rgbClr val="192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he-IL" sz="3600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בעלי מקצוע</a:t>
            </a:r>
          </a:p>
        </p:txBody>
      </p:sp>
      <p:sp>
        <p:nvSpPr>
          <p:cNvPr id="15" name="מלבן 14">
            <a:extLst>
              <a:ext uri="{FF2B5EF4-FFF2-40B4-BE49-F238E27FC236}">
                <a16:creationId xmlns:a16="http://schemas.microsoft.com/office/drawing/2014/main" id="{4FEF027C-601F-434A-8CB5-6F3E6846B3FD}"/>
              </a:ext>
            </a:extLst>
          </p:cNvPr>
          <p:cNvSpPr/>
          <p:nvPr/>
        </p:nvSpPr>
        <p:spPr>
          <a:xfrm>
            <a:off x="7247887" y="3867341"/>
            <a:ext cx="1977210" cy="1450593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rgbClr val="192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he-IL" sz="3600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הקטנה</a:t>
            </a:r>
          </a:p>
        </p:txBody>
      </p:sp>
      <p:sp>
        <p:nvSpPr>
          <p:cNvPr id="16" name="מלבן 15">
            <a:extLst>
              <a:ext uri="{FF2B5EF4-FFF2-40B4-BE49-F238E27FC236}">
                <a16:creationId xmlns:a16="http://schemas.microsoft.com/office/drawing/2014/main" id="{03CDB0C9-B953-4C62-BCC3-EAC23C448E5B}"/>
              </a:ext>
            </a:extLst>
          </p:cNvPr>
          <p:cNvSpPr/>
          <p:nvPr/>
        </p:nvSpPr>
        <p:spPr>
          <a:xfrm>
            <a:off x="4999081" y="3867341"/>
            <a:ext cx="1977210" cy="1450593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rgbClr val="192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he-IL" sz="3600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הקטנה</a:t>
            </a:r>
          </a:p>
        </p:txBody>
      </p:sp>
      <p:sp>
        <p:nvSpPr>
          <p:cNvPr id="17" name="מלבן 16">
            <a:extLst>
              <a:ext uri="{FF2B5EF4-FFF2-40B4-BE49-F238E27FC236}">
                <a16:creationId xmlns:a16="http://schemas.microsoft.com/office/drawing/2014/main" id="{39BBCFC9-4FC8-4B5A-A02B-FDC60427D310}"/>
              </a:ext>
            </a:extLst>
          </p:cNvPr>
          <p:cNvSpPr/>
          <p:nvPr/>
        </p:nvSpPr>
        <p:spPr>
          <a:xfrm>
            <a:off x="2727778" y="3867341"/>
            <a:ext cx="1977210" cy="1450593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rgbClr val="192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he-IL" sz="3600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אוספים</a:t>
            </a:r>
          </a:p>
        </p:txBody>
      </p:sp>
    </p:spTree>
    <p:extLst>
      <p:ext uri="{BB962C8B-B14F-4D97-AF65-F5344CB8AC3E}">
        <p14:creationId xmlns:p14="http://schemas.microsoft.com/office/powerpoint/2010/main" val="3125190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קבוצה 51"/>
          <p:cNvGrpSpPr/>
          <p:nvPr/>
        </p:nvGrpSpPr>
        <p:grpSpPr>
          <a:xfrm>
            <a:off x="1191389" y="2373854"/>
            <a:ext cx="10524303" cy="2681088"/>
            <a:chOff x="1407892" y="2410596"/>
            <a:chExt cx="10524303" cy="2681088"/>
          </a:xfrm>
        </p:grpSpPr>
        <p:sp>
          <p:nvSpPr>
            <p:cNvPr id="38" name="מלבן מעוגל 37"/>
            <p:cNvSpPr/>
            <p:nvPr/>
          </p:nvSpPr>
          <p:spPr>
            <a:xfrm>
              <a:off x="1407892" y="4155676"/>
              <a:ext cx="1675382" cy="910090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 sz="2000" b="1" dirty="0"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</p:txBody>
        </p:sp>
        <p:sp>
          <p:nvSpPr>
            <p:cNvPr id="39" name="מלבן מעוגל 38"/>
            <p:cNvSpPr/>
            <p:nvPr/>
          </p:nvSpPr>
          <p:spPr>
            <a:xfrm>
              <a:off x="3844951" y="4155676"/>
              <a:ext cx="1749033" cy="906834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 sz="2000" b="1" dirty="0"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</p:txBody>
        </p:sp>
        <p:sp>
          <p:nvSpPr>
            <p:cNvPr id="40" name="מלבן מעוגל 39"/>
            <p:cNvSpPr/>
            <p:nvPr/>
          </p:nvSpPr>
          <p:spPr>
            <a:xfrm>
              <a:off x="7117338" y="4172968"/>
              <a:ext cx="2013525" cy="918716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he-IL" sz="2000" b="1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יַלְדוֹן</a:t>
              </a:r>
            </a:p>
            <a:p>
              <a:pPr algn="ctr"/>
              <a:r>
                <a:rPr lang="he-IL" sz="2000" b="1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כַּפִּית</a:t>
              </a:r>
            </a:p>
          </p:txBody>
        </p:sp>
        <p:sp>
          <p:nvSpPr>
            <p:cNvPr id="48" name="מלבן מעוגל 47"/>
            <p:cNvSpPr/>
            <p:nvPr/>
          </p:nvSpPr>
          <p:spPr>
            <a:xfrm>
              <a:off x="9918667" y="4172968"/>
              <a:ext cx="2013528" cy="918716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  <a:p>
              <a:pPr algn="ctr"/>
              <a:endParaRPr lang="he-IL" dirty="0"/>
            </a:p>
            <a:p>
              <a:pPr algn="ctr"/>
              <a:r>
                <a:rPr lang="he-IL" sz="2000" b="1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הַפְחָתָה</a:t>
              </a:r>
            </a:p>
            <a:p>
              <a:pPr algn="ctr"/>
              <a:r>
                <a:rPr lang="he-IL" sz="2000" b="1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שְמִירָה</a:t>
              </a:r>
            </a:p>
            <a:p>
              <a:pPr algn="ctr"/>
              <a:endParaRPr lang="he-IL" dirty="0"/>
            </a:p>
            <a:p>
              <a:pPr algn="ctr"/>
              <a:endParaRPr lang="he-IL" dirty="0"/>
            </a:p>
          </p:txBody>
        </p:sp>
        <p:cxnSp>
          <p:nvCxnSpPr>
            <p:cNvPr id="51" name="מחבר חץ ישר 50"/>
            <p:cNvCxnSpPr>
              <a:cxnSpLocks/>
            </p:cNvCxnSpPr>
            <p:nvPr/>
          </p:nvCxnSpPr>
          <p:spPr>
            <a:xfrm>
              <a:off x="10963035" y="2485477"/>
              <a:ext cx="1" cy="125358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מחבר חץ ישר 52"/>
            <p:cNvCxnSpPr>
              <a:cxnSpLocks/>
            </p:cNvCxnSpPr>
            <p:nvPr/>
          </p:nvCxnSpPr>
          <p:spPr>
            <a:xfrm flipH="1">
              <a:off x="8123509" y="2410596"/>
              <a:ext cx="591" cy="132847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מחבר חץ ישר 53"/>
            <p:cNvCxnSpPr/>
            <p:nvPr/>
          </p:nvCxnSpPr>
          <p:spPr>
            <a:xfrm>
              <a:off x="4769383" y="3429000"/>
              <a:ext cx="1" cy="44209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מחבר חץ ישר 54"/>
            <p:cNvCxnSpPr/>
            <p:nvPr/>
          </p:nvCxnSpPr>
          <p:spPr>
            <a:xfrm>
              <a:off x="2245583" y="3405500"/>
              <a:ext cx="1" cy="44209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מלבן: פינות מעוגלות 24">
            <a:extLst>
              <a:ext uri="{FF2B5EF4-FFF2-40B4-BE49-F238E27FC236}">
                <a16:creationId xmlns:a16="http://schemas.microsoft.com/office/drawing/2014/main" id="{6E707E36-0035-4EFC-BC2D-F647693EE1C4}"/>
              </a:ext>
            </a:extLst>
          </p:cNvPr>
          <p:cNvSpPr/>
          <p:nvPr/>
        </p:nvSpPr>
        <p:spPr>
          <a:xfrm>
            <a:off x="9384606" y="1390399"/>
            <a:ext cx="2589257" cy="799254"/>
          </a:xfrm>
          <a:prstGeom prst="roundRect">
            <a:avLst/>
          </a:prstGeom>
          <a:solidFill>
            <a:schemeClr val="tx1">
              <a:lumMod val="25000"/>
              <a:lumOff val="75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4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1.שורש ותבנית</a:t>
            </a:r>
          </a:p>
          <a:p>
            <a:pPr algn="ctr"/>
            <a:r>
              <a:rPr lang="he-IL" sz="24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(משקל)</a:t>
            </a:r>
          </a:p>
        </p:txBody>
      </p:sp>
      <p:sp>
        <p:nvSpPr>
          <p:cNvPr id="26" name="מלבן: פינות מעוגלות 25">
            <a:extLst>
              <a:ext uri="{FF2B5EF4-FFF2-40B4-BE49-F238E27FC236}">
                <a16:creationId xmlns:a16="http://schemas.microsoft.com/office/drawing/2014/main" id="{E3D81F6F-56A0-4077-ABA8-F8FC7A1EAE76}"/>
              </a:ext>
            </a:extLst>
          </p:cNvPr>
          <p:cNvSpPr/>
          <p:nvPr/>
        </p:nvSpPr>
        <p:spPr>
          <a:xfrm>
            <a:off x="947569" y="2369570"/>
            <a:ext cx="1879714" cy="799254"/>
          </a:xfrm>
          <a:prstGeom prst="roundRect">
            <a:avLst/>
          </a:prstGeom>
          <a:solidFill>
            <a:schemeClr val="tx1">
              <a:lumMod val="25000"/>
              <a:lumOff val="75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sz="2400" b="1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30" name="מלבן: פינות מעוגלות 29">
            <a:extLst>
              <a:ext uri="{FF2B5EF4-FFF2-40B4-BE49-F238E27FC236}">
                <a16:creationId xmlns:a16="http://schemas.microsoft.com/office/drawing/2014/main" id="{2BC48921-86E8-466A-BFE7-683ED10607DD}"/>
              </a:ext>
            </a:extLst>
          </p:cNvPr>
          <p:cNvSpPr/>
          <p:nvPr/>
        </p:nvSpPr>
        <p:spPr>
          <a:xfrm>
            <a:off x="6453541" y="1264016"/>
            <a:ext cx="2589257" cy="918716"/>
          </a:xfrm>
          <a:prstGeom prst="roundRect">
            <a:avLst/>
          </a:prstGeom>
          <a:solidFill>
            <a:schemeClr val="tx1">
              <a:lumMod val="25000"/>
              <a:lumOff val="75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4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2.בסיס +צורן</a:t>
            </a:r>
          </a:p>
        </p:txBody>
      </p:sp>
      <p:sp>
        <p:nvSpPr>
          <p:cNvPr id="32" name="מלבן: פינות מעוגלות 31">
            <a:extLst>
              <a:ext uri="{FF2B5EF4-FFF2-40B4-BE49-F238E27FC236}">
                <a16:creationId xmlns:a16="http://schemas.microsoft.com/office/drawing/2014/main" id="{328B4E18-B3B1-441D-964C-284B97A340D0}"/>
              </a:ext>
            </a:extLst>
          </p:cNvPr>
          <p:cNvSpPr/>
          <p:nvPr/>
        </p:nvSpPr>
        <p:spPr>
          <a:xfrm>
            <a:off x="1860687" y="1346018"/>
            <a:ext cx="2589257" cy="799254"/>
          </a:xfrm>
          <a:prstGeom prst="roundRect">
            <a:avLst/>
          </a:prstGeom>
          <a:solidFill>
            <a:schemeClr val="tx1">
              <a:lumMod val="25000"/>
              <a:lumOff val="75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4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3.            </a:t>
            </a:r>
          </a:p>
        </p:txBody>
      </p:sp>
      <p:sp>
        <p:nvSpPr>
          <p:cNvPr id="33" name="מלבן: פינות מעוגלות 32">
            <a:extLst>
              <a:ext uri="{FF2B5EF4-FFF2-40B4-BE49-F238E27FC236}">
                <a16:creationId xmlns:a16="http://schemas.microsoft.com/office/drawing/2014/main" id="{A14A8A43-B625-4A42-928F-B111578FA297}"/>
              </a:ext>
            </a:extLst>
          </p:cNvPr>
          <p:cNvSpPr/>
          <p:nvPr/>
        </p:nvSpPr>
        <p:spPr>
          <a:xfrm>
            <a:off x="3372544" y="2445941"/>
            <a:ext cx="1943168" cy="799254"/>
          </a:xfrm>
          <a:prstGeom prst="roundRect">
            <a:avLst/>
          </a:prstGeom>
          <a:solidFill>
            <a:schemeClr val="tx1">
              <a:lumMod val="25000"/>
              <a:lumOff val="75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sz="2400" b="1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6" name="מלבן 15">
            <a:extLst>
              <a:ext uri="{FF2B5EF4-FFF2-40B4-BE49-F238E27FC236}">
                <a16:creationId xmlns:a16="http://schemas.microsoft.com/office/drawing/2014/main" id="{FC5C638C-7440-4501-B4A9-4C53CF202834}"/>
              </a:ext>
            </a:extLst>
          </p:cNvPr>
          <p:cNvSpPr/>
          <p:nvPr/>
        </p:nvSpPr>
        <p:spPr>
          <a:xfrm>
            <a:off x="2436085" y="439808"/>
            <a:ext cx="6948521" cy="646331"/>
          </a:xfrm>
          <a:prstGeom prst="rect">
            <a:avLst/>
          </a:prstGeom>
          <a:ln w="9525">
            <a:noFill/>
          </a:ln>
        </p:spPr>
        <p:txBody>
          <a:bodyPr wrap="square">
            <a:spAutoFit/>
          </a:bodyPr>
          <a:lstStyle/>
          <a:p>
            <a:r>
              <a:rPr lang="he-IL" sz="3200" dirty="0">
                <a:solidFill>
                  <a:srgbClr val="333333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 </a:t>
            </a:r>
            <a:r>
              <a:rPr lang="he-IL" sz="36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דרכי התצורה של השמות בעברית </a:t>
            </a:r>
          </a:p>
        </p:txBody>
      </p:sp>
    </p:spTree>
    <p:extLst>
      <p:ext uri="{BB962C8B-B14F-4D97-AF65-F5344CB8AC3E}">
        <p14:creationId xmlns:p14="http://schemas.microsoft.com/office/powerpoint/2010/main" val="131978911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FCD7696-8516-4CE0-8FEC-1298C17648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416" y="1910261"/>
            <a:ext cx="11549090" cy="2531110"/>
          </a:xfrm>
        </p:spPr>
        <p:txBody>
          <a:bodyPr/>
          <a:lstStyle/>
          <a:p>
            <a:pPr lvl="0"/>
            <a:r>
              <a:rPr lang="he-IL" dirty="0"/>
              <a:t>    </a:t>
            </a:r>
            <a:br>
              <a:rPr lang="he-IL" dirty="0"/>
            </a:br>
            <a:br>
              <a:rPr lang="he-IL" dirty="0"/>
            </a:br>
            <a:endParaRPr lang="he-IL" dirty="0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94987AC0-C18B-405D-A375-A74E335DFE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8" name="מלבן: פינות מעוגלות 7">
            <a:extLst>
              <a:ext uri="{FF2B5EF4-FFF2-40B4-BE49-F238E27FC236}">
                <a16:creationId xmlns:a16="http://schemas.microsoft.com/office/drawing/2014/main" id="{FC1DE684-CC59-4608-B1C1-D9EACD81862A}"/>
              </a:ext>
            </a:extLst>
          </p:cNvPr>
          <p:cNvSpPr/>
          <p:nvPr/>
        </p:nvSpPr>
        <p:spPr>
          <a:xfrm>
            <a:off x="1001484" y="5133704"/>
            <a:ext cx="10406743" cy="676725"/>
          </a:xfrm>
          <a:prstGeom prst="roundRect">
            <a:avLst/>
          </a:prstGeom>
          <a:solidFill>
            <a:schemeClr val="tx1">
              <a:lumMod val="25000"/>
              <a:lumOff val="75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55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שורש ותבנית</a:t>
            </a: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F0AB3490-8DB4-42B6-9217-C73414F02FE7}"/>
              </a:ext>
            </a:extLst>
          </p:cNvPr>
          <p:cNvSpPr/>
          <p:nvPr/>
        </p:nvSpPr>
        <p:spPr>
          <a:xfrm>
            <a:off x="1001485" y="1732063"/>
            <a:ext cx="10406743" cy="307753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rgbClr val="192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5400" b="1" dirty="0">
                <a:solidFill>
                  <a:srgbClr val="C0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קְפ</a:t>
            </a:r>
            <a:r>
              <a:rPr lang="he-IL" sz="5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ִי</a:t>
            </a:r>
            <a:r>
              <a:rPr lang="he-IL" sz="5400" b="1" dirty="0">
                <a:solidFill>
                  <a:srgbClr val="C0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צ</a:t>
            </a:r>
            <a:r>
              <a:rPr lang="he-IL" sz="5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ָה   הִתְ</a:t>
            </a:r>
            <a:r>
              <a:rPr lang="he-IL" sz="5400" b="1" dirty="0">
                <a:solidFill>
                  <a:srgbClr val="C0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רַגְּש</a:t>
            </a:r>
            <a:r>
              <a:rPr lang="he-IL" sz="5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ׁוּת   </a:t>
            </a:r>
            <a:r>
              <a:rPr lang="he-IL" sz="5400" b="1" dirty="0">
                <a:solidFill>
                  <a:srgbClr val="C0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סִפ</a:t>
            </a:r>
            <a:r>
              <a:rPr lang="he-IL" sz="5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ּוּ</a:t>
            </a:r>
            <a:r>
              <a:rPr lang="he-IL" sz="5400" b="1" dirty="0">
                <a:solidFill>
                  <a:srgbClr val="C0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ר</a:t>
            </a:r>
            <a:r>
              <a:rPr lang="he-IL" sz="5400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  </a:t>
            </a:r>
            <a:r>
              <a:rPr lang="he-IL" sz="5400" b="1" dirty="0">
                <a:solidFill>
                  <a:srgbClr val="C0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נַזֶּל</a:t>
            </a:r>
            <a:r>
              <a:rPr lang="he-IL" sz="5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ֶ</a:t>
            </a:r>
            <a:r>
              <a:rPr lang="he-IL" sz="5400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ת</a:t>
            </a:r>
            <a:endParaRPr lang="he-IL" sz="5400" b="1" dirty="0">
              <a:solidFill>
                <a:srgbClr val="C0000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ctr"/>
            <a:endParaRPr lang="he-IL" sz="5400" b="1" dirty="0">
              <a:solidFill>
                <a:schemeClr val="tx1">
                  <a:lumMod val="90000"/>
                  <a:lumOff val="10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ctr"/>
            <a:r>
              <a:rPr lang="he-IL" sz="5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הַ</a:t>
            </a:r>
            <a:r>
              <a:rPr lang="he-IL" sz="5400" b="1" dirty="0">
                <a:solidFill>
                  <a:srgbClr val="C0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פְעָל</a:t>
            </a:r>
            <a:r>
              <a:rPr lang="he-IL" sz="5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ָה    הִ</a:t>
            </a:r>
            <a:r>
              <a:rPr lang="he-IL" sz="5400" b="1" dirty="0">
                <a:solidFill>
                  <a:srgbClr val="C0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זָּכְר</a:t>
            </a:r>
            <a:r>
              <a:rPr lang="he-IL" sz="5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וּת   </a:t>
            </a:r>
            <a:r>
              <a:rPr lang="he-IL" sz="5400" b="1" dirty="0">
                <a:solidFill>
                  <a:srgbClr val="C0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רַקְד</a:t>
            </a:r>
            <a:r>
              <a:rPr lang="he-IL" sz="5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ָּ</a:t>
            </a:r>
            <a:r>
              <a:rPr lang="he-IL" sz="5400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ן</a:t>
            </a:r>
            <a:endParaRPr lang="he-IL" sz="5400" b="1" dirty="0">
              <a:solidFill>
                <a:schemeClr val="tx1">
                  <a:lumMod val="90000"/>
                  <a:lumOff val="10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3CC03898-954A-4919-B9CA-FF0A33CF220F}"/>
              </a:ext>
            </a:extLst>
          </p:cNvPr>
          <p:cNvSpPr/>
          <p:nvPr/>
        </p:nvSpPr>
        <p:spPr>
          <a:xfrm>
            <a:off x="1001484" y="192531"/>
            <a:ext cx="10406743" cy="112340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rgbClr val="192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6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שורש ותבנית</a:t>
            </a:r>
          </a:p>
        </p:txBody>
      </p:sp>
    </p:spTree>
    <p:extLst>
      <p:ext uri="{BB962C8B-B14F-4D97-AF65-F5344CB8AC3E}">
        <p14:creationId xmlns:p14="http://schemas.microsoft.com/office/powerpoint/2010/main" val="2380146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FCD7696-8516-4CE0-8FEC-1298C17648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416" y="1910261"/>
            <a:ext cx="11549090" cy="2531110"/>
          </a:xfrm>
        </p:spPr>
        <p:txBody>
          <a:bodyPr/>
          <a:lstStyle/>
          <a:p>
            <a:pPr lvl="0"/>
            <a:r>
              <a:rPr lang="he-IL" dirty="0"/>
              <a:t>    </a:t>
            </a:r>
            <a:br>
              <a:rPr lang="he-IL" dirty="0"/>
            </a:br>
            <a:br>
              <a:rPr lang="he-IL" dirty="0"/>
            </a:br>
            <a:endParaRPr lang="he-IL" dirty="0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94987AC0-C18B-405D-A375-A74E335DFE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62500" lnSpcReduction="20000"/>
          </a:bodyPr>
          <a:lstStyle/>
          <a:p>
            <a:endParaRPr lang="he-IL" dirty="0"/>
          </a:p>
          <a:p>
            <a:r>
              <a:rPr lang="he-IL" dirty="0"/>
              <a:t>בואו</a:t>
            </a: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F0AB3490-8DB4-42B6-9217-C73414F02FE7}"/>
              </a:ext>
            </a:extLst>
          </p:cNvPr>
          <p:cNvSpPr/>
          <p:nvPr/>
        </p:nvSpPr>
        <p:spPr>
          <a:xfrm>
            <a:off x="1034233" y="1476138"/>
            <a:ext cx="10526395" cy="4607162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rgbClr val="192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4800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המשקל</a:t>
            </a:r>
            <a:r>
              <a:rPr lang="he-IL" sz="4800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     </a:t>
            </a:r>
            <a:r>
              <a:rPr lang="he-IL" sz="4800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המילה</a:t>
            </a:r>
            <a:r>
              <a:rPr lang="he-IL" sz="4800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    </a:t>
            </a:r>
            <a:r>
              <a:rPr lang="he-IL" sz="4800" b="1" u="sng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משמעות המשקל</a:t>
            </a:r>
            <a:endParaRPr lang="en-US" sz="4800" b="1" dirty="0">
              <a:solidFill>
                <a:srgbClr val="FF000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r>
              <a:rPr lang="he-IL" sz="4800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קַטְלָן        </a:t>
            </a:r>
            <a:r>
              <a:rPr lang="en-US" sz="4800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 </a:t>
            </a:r>
            <a:r>
              <a:rPr lang="he-IL" sz="4800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ר</a:t>
            </a:r>
            <a:r>
              <a:rPr lang="he-IL" sz="4800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ַ</a:t>
            </a:r>
            <a:r>
              <a:rPr lang="he-IL" sz="4800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קְדָּן         מקצוע, עיסוק</a:t>
            </a:r>
            <a:endParaRPr lang="en-US" sz="4800" dirty="0">
              <a:solidFill>
                <a:schemeClr val="tx1">
                  <a:lumMod val="90000"/>
                  <a:lumOff val="10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r>
              <a:rPr lang="he-IL" sz="4800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קַטֶּלֶת        </a:t>
            </a:r>
            <a:r>
              <a:rPr lang="en-US" sz="4800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he-IL" sz="4800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נַזֶּלֶת           מחלות </a:t>
            </a:r>
            <a:endParaRPr lang="en-US" sz="4800" dirty="0">
              <a:solidFill>
                <a:schemeClr val="tx1">
                  <a:lumMod val="90000"/>
                  <a:lumOff val="10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r>
              <a:rPr lang="he-IL" sz="48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מִקְטֶלֶת</a:t>
            </a:r>
            <a:r>
              <a:rPr lang="he-IL" sz="4800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    </a:t>
            </a:r>
            <a:r>
              <a:rPr lang="en-US" sz="4800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he-IL" sz="4800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מִבְרֶשֶׁת      </a:t>
            </a:r>
            <a:r>
              <a:rPr lang="he-IL" sz="48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חפצים</a:t>
            </a:r>
            <a:r>
              <a:rPr lang="he-IL" sz="4800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, כלים</a:t>
            </a:r>
            <a:endParaRPr lang="en-US" sz="4800" dirty="0">
              <a:solidFill>
                <a:schemeClr val="tx1">
                  <a:lumMod val="90000"/>
                  <a:lumOff val="10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r>
              <a:rPr lang="he-IL" sz="4800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מִקְטָל         מִטְבָּח     </a:t>
            </a:r>
            <a:r>
              <a:rPr lang="he-IL" sz="48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   </a:t>
            </a:r>
            <a:r>
              <a:rPr lang="he-IL" sz="4800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מקומות</a:t>
            </a:r>
            <a:endParaRPr lang="en-US" sz="4800" dirty="0">
              <a:solidFill>
                <a:schemeClr val="tx1">
                  <a:lumMod val="90000"/>
                  <a:lumOff val="10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3CC03898-954A-4919-B9CA-FF0A33CF220F}"/>
              </a:ext>
            </a:extLst>
          </p:cNvPr>
          <p:cNvSpPr/>
          <p:nvPr/>
        </p:nvSpPr>
        <p:spPr>
          <a:xfrm>
            <a:off x="1001485" y="400594"/>
            <a:ext cx="10559144" cy="112340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rgbClr val="192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6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משמעות המשקלים העיקריים</a:t>
            </a:r>
          </a:p>
        </p:txBody>
      </p:sp>
    </p:spTree>
    <p:extLst>
      <p:ext uri="{BB962C8B-B14F-4D97-AF65-F5344CB8AC3E}">
        <p14:creationId xmlns:p14="http://schemas.microsoft.com/office/powerpoint/2010/main" val="3662567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FCD7696-8516-4CE0-8FEC-1298C17648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2703" y="6954397"/>
            <a:ext cx="11503319" cy="2641666"/>
          </a:xfrm>
        </p:spPr>
        <p:txBody>
          <a:bodyPr/>
          <a:lstStyle/>
          <a:p>
            <a:pPr lvl="0"/>
            <a:r>
              <a:rPr lang="he-IL" dirty="0"/>
              <a:t>    </a:t>
            </a:r>
            <a:br>
              <a:rPr lang="he-IL" dirty="0"/>
            </a:br>
            <a:br>
              <a:rPr lang="he-IL" dirty="0"/>
            </a:br>
            <a:endParaRPr lang="he-IL" dirty="0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94987AC0-C18B-405D-A375-A74E335DFE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92531"/>
            <a:ext cx="12192000" cy="1317770"/>
          </a:xfrm>
        </p:spPr>
        <p:txBody>
          <a:bodyPr>
            <a:normAutofit fontScale="92500" lnSpcReduction="20000"/>
          </a:bodyPr>
          <a:lstStyle/>
          <a:p>
            <a:endParaRPr lang="he-IL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r>
              <a:rPr lang="he-IL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איך נבחין בין שורש ותבנית לבין בסיס וצורן סופי? </a:t>
            </a:r>
          </a:p>
          <a:p>
            <a:endParaRPr lang="he-IL" dirty="0"/>
          </a:p>
        </p:txBody>
      </p:sp>
      <p:graphicFrame>
        <p:nvGraphicFramePr>
          <p:cNvPr id="18" name="טבלה 18">
            <a:extLst>
              <a:ext uri="{FF2B5EF4-FFF2-40B4-BE49-F238E27FC236}">
                <a16:creationId xmlns:a16="http://schemas.microsoft.com/office/drawing/2014/main" id="{28E271B4-1133-4B03-9154-53FB16A30B22}"/>
              </a:ext>
            </a:extLst>
          </p:cNvPr>
          <p:cNvGraphicFramePr>
            <a:graphicFrameLocks noGrp="1"/>
          </p:cNvGraphicFramePr>
          <p:nvPr/>
        </p:nvGraphicFramePr>
        <p:xfrm>
          <a:off x="1528919" y="2614497"/>
          <a:ext cx="9344024" cy="313973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277954">
                  <a:extLst>
                    <a:ext uri="{9D8B030D-6E8A-4147-A177-3AD203B41FA5}">
                      <a16:colId xmlns:a16="http://schemas.microsoft.com/office/drawing/2014/main" val="2938980352"/>
                    </a:ext>
                  </a:extLst>
                </a:gridCol>
                <a:gridCol w="5066070">
                  <a:extLst>
                    <a:ext uri="{9D8B030D-6E8A-4147-A177-3AD203B41FA5}">
                      <a16:colId xmlns:a16="http://schemas.microsoft.com/office/drawing/2014/main" val="1494366609"/>
                    </a:ext>
                  </a:extLst>
                </a:gridCol>
              </a:tblGrid>
              <a:tr h="1387877">
                <a:tc>
                  <a:txBody>
                    <a:bodyPr/>
                    <a:lstStyle/>
                    <a:p>
                      <a:pPr algn="ctr" rtl="1"/>
                      <a:r>
                        <a:rPr lang="he-IL" sz="3600" b="1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שורש ותבנית (משקל)</a:t>
                      </a:r>
                      <a:endParaRPr lang="he-IL" sz="36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3600" b="1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בסיס  וצורן סופי</a:t>
                      </a:r>
                      <a:endParaRPr lang="he-IL" sz="36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7723615"/>
                  </a:ext>
                </a:extLst>
              </a:tr>
              <a:tr h="875930">
                <a:tc>
                  <a:txBody>
                    <a:bodyPr/>
                    <a:lstStyle/>
                    <a:p>
                      <a:pPr algn="ctr" rtl="1"/>
                      <a:r>
                        <a:rPr lang="he-IL" sz="4400" b="1" dirty="0">
                          <a:solidFill>
                            <a:srgbClr val="192A7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   </a:t>
                      </a:r>
                      <a:endParaRPr lang="he-IL" sz="44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4400" b="1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010278"/>
                  </a:ext>
                </a:extLst>
              </a:tr>
              <a:tr h="875930">
                <a:tc>
                  <a:txBody>
                    <a:bodyPr/>
                    <a:lstStyle/>
                    <a:p>
                      <a:pPr algn="ctr" rtl="1"/>
                      <a:endParaRPr lang="he-IL" sz="44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44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4360601"/>
                  </a:ext>
                </a:extLst>
              </a:tr>
            </a:tbl>
          </a:graphicData>
        </a:graphic>
      </p:graphicFrame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37FFDBCB-F877-4D14-B2E3-4C41F9986CB2}"/>
              </a:ext>
            </a:extLst>
          </p:cNvPr>
          <p:cNvSpPr txBox="1"/>
          <p:nvPr/>
        </p:nvSpPr>
        <p:spPr>
          <a:xfrm>
            <a:off x="475989" y="1125782"/>
            <a:ext cx="11503318" cy="132581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לפניכם שמות עצם המופיעים בשני המאמרים (מאמר א' ומאמר ב').</a:t>
            </a:r>
          </a:p>
          <a:p>
            <a:pPr>
              <a:lnSpc>
                <a:spcPct val="150000"/>
              </a:lnSpc>
            </a:pPr>
            <a:r>
              <a:rPr lang="he-IL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 מיינו את השמות שלפניכם לפי דרך התצורה שלהם: יְבוּאָן, דֶּגֶל, מִטְעָן, לְאֻמִּי</a:t>
            </a: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7034A589-5165-4035-A97B-3E9648E1389C}"/>
              </a:ext>
            </a:extLst>
          </p:cNvPr>
          <p:cNvSpPr txBox="1"/>
          <p:nvPr/>
        </p:nvSpPr>
        <p:spPr>
          <a:xfrm>
            <a:off x="1396682" y="5772351"/>
            <a:ext cx="469931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מתוך: משימת הערכה לכיתה ט</a:t>
            </a:r>
            <a:r>
              <a:rPr lang="en-US" dirty="0">
                <a:latin typeface="Varela Round" panose="00000500000000000000" pitchFamily="2" charset="-79"/>
                <a:cs typeface="Varela Round" panose="00000500000000000000" pitchFamily="2" charset="-79"/>
              </a:rPr>
              <a:t>'</a:t>
            </a: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 תשע"ד</a:t>
            </a:r>
            <a:endParaRPr lang="en-US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44013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1" y="1640677"/>
            <a:ext cx="12192001" cy="1260164"/>
          </a:xfrm>
        </p:spPr>
        <p:txBody>
          <a:bodyPr/>
          <a:lstStyle/>
          <a:p>
            <a:br>
              <a:rPr lang="he-IL" dirty="0">
                <a:sym typeface="Varela Round"/>
              </a:rPr>
            </a:br>
            <a:r>
              <a:rPr lang="he-IL" dirty="0">
                <a:sym typeface="Varela Round"/>
              </a:rPr>
              <a:t>היכרות עם דרך תצורה נוספת</a:t>
            </a:r>
            <a:br>
              <a:rPr lang="he-IL" dirty="0">
                <a:sym typeface="Varela Round"/>
              </a:rPr>
            </a:br>
            <a:endParaRPr lang="he-IL" dirty="0">
              <a:solidFill>
                <a:srgbClr val="192A72"/>
              </a:solidFill>
            </a:endParaRPr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>
          <a:xfrm>
            <a:off x="1" y="2918426"/>
            <a:ext cx="12192001" cy="642174"/>
          </a:xfrm>
        </p:spPr>
        <p:txBody>
          <a:bodyPr/>
          <a:lstStyle/>
          <a:p>
            <a:endParaRPr lang="he-IL" dirty="0">
              <a:solidFill>
                <a:srgbClr val="192A72"/>
              </a:solidFill>
              <a:sym typeface="Varela Roun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>
          <a:xfrm>
            <a:off x="1993588" y="919945"/>
            <a:ext cx="9642231" cy="720000"/>
          </a:xfrm>
        </p:spPr>
        <p:txBody>
          <a:bodyPr/>
          <a:lstStyle/>
          <a:p>
            <a:r>
              <a:rPr lang="he-IL" dirty="0">
                <a:solidFill>
                  <a:srgbClr val="192A72"/>
                </a:solidFill>
              </a:rPr>
              <a:t>  מה נעשה היום בשיעור?</a:t>
            </a:r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4"/>
          </p:nvPr>
        </p:nvSpPr>
        <p:spPr>
          <a:xfrm>
            <a:off x="400977" y="1498384"/>
            <a:ext cx="11516497" cy="4153058"/>
          </a:xfrm>
        </p:spPr>
        <p:txBody>
          <a:bodyPr>
            <a:normAutofit/>
          </a:bodyPr>
          <a:lstStyle/>
          <a:p>
            <a:pPr marL="96848" indent="0">
              <a:lnSpc>
                <a:spcPct val="200000"/>
              </a:lnSpc>
              <a:buNone/>
            </a:pPr>
            <a:r>
              <a:rPr lang="he-IL" sz="4400" dirty="0">
                <a:solidFill>
                  <a:schemeClr val="tx1"/>
                </a:solidFill>
              </a:rPr>
              <a:t>נכיר </a:t>
            </a:r>
            <a:r>
              <a:rPr lang="he-IL" sz="4400" u="sng" dirty="0">
                <a:solidFill>
                  <a:schemeClr val="tx1"/>
                </a:solidFill>
              </a:rPr>
              <a:t>שלוש</a:t>
            </a:r>
            <a:r>
              <a:rPr lang="he-IL" sz="4400" dirty="0">
                <a:solidFill>
                  <a:schemeClr val="tx1"/>
                </a:solidFill>
              </a:rPr>
              <a:t> דרכי תצורה מרכזיות בשמות בשפה העברית. </a:t>
            </a:r>
          </a:p>
          <a:p>
            <a:pPr marL="96848" indent="0">
              <a:lnSpc>
                <a:spcPct val="200000"/>
              </a:lnSpc>
              <a:buNone/>
            </a:pPr>
            <a:r>
              <a:rPr lang="he-IL" sz="4400" dirty="0">
                <a:solidFill>
                  <a:schemeClr val="tx1"/>
                </a:solidFill>
              </a:rPr>
              <a:t>נסביר, נתרגל ונשחק.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מלבן: פינות מעוגלות 24">
            <a:extLst>
              <a:ext uri="{FF2B5EF4-FFF2-40B4-BE49-F238E27FC236}">
                <a16:creationId xmlns:a16="http://schemas.microsoft.com/office/drawing/2014/main" id="{6E707E36-0035-4EFC-BC2D-F647693EE1C4}"/>
              </a:ext>
            </a:extLst>
          </p:cNvPr>
          <p:cNvSpPr/>
          <p:nvPr/>
        </p:nvSpPr>
        <p:spPr>
          <a:xfrm>
            <a:off x="6713176" y="1802466"/>
            <a:ext cx="3082177" cy="993265"/>
          </a:xfrm>
          <a:prstGeom prst="roundRect">
            <a:avLst/>
          </a:prstGeom>
          <a:solidFill>
            <a:schemeClr val="tx1">
              <a:lumMod val="25000"/>
              <a:lumOff val="75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4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1.שורש ותבנית </a:t>
            </a:r>
          </a:p>
          <a:p>
            <a:pPr algn="ctr"/>
            <a:r>
              <a:rPr lang="he-IL" sz="24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בשם: שורש ומשקל</a:t>
            </a:r>
          </a:p>
        </p:txBody>
      </p:sp>
      <p:sp>
        <p:nvSpPr>
          <p:cNvPr id="30" name="מלבן: פינות מעוגלות 29">
            <a:extLst>
              <a:ext uri="{FF2B5EF4-FFF2-40B4-BE49-F238E27FC236}">
                <a16:creationId xmlns:a16="http://schemas.microsoft.com/office/drawing/2014/main" id="{2BC48921-86E8-466A-BFE7-683ED10607DD}"/>
              </a:ext>
            </a:extLst>
          </p:cNvPr>
          <p:cNvSpPr/>
          <p:nvPr/>
        </p:nvSpPr>
        <p:spPr>
          <a:xfrm>
            <a:off x="2788224" y="1802466"/>
            <a:ext cx="2589257" cy="1019104"/>
          </a:xfrm>
          <a:prstGeom prst="roundRect">
            <a:avLst/>
          </a:prstGeom>
          <a:solidFill>
            <a:schemeClr val="tx1">
              <a:lumMod val="25000"/>
              <a:lumOff val="75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4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2.בסיס +צורן</a:t>
            </a:r>
          </a:p>
        </p:txBody>
      </p:sp>
      <p:sp>
        <p:nvSpPr>
          <p:cNvPr id="16" name="מלבן מעוגל 39">
            <a:extLst>
              <a:ext uri="{FF2B5EF4-FFF2-40B4-BE49-F238E27FC236}">
                <a16:creationId xmlns:a16="http://schemas.microsoft.com/office/drawing/2014/main" id="{4A3966E2-D814-40C9-BB8B-4B95D5F25A7F}"/>
              </a:ext>
            </a:extLst>
          </p:cNvPr>
          <p:cNvSpPr/>
          <p:nvPr/>
        </p:nvSpPr>
        <p:spPr>
          <a:xfrm>
            <a:off x="3082432" y="3720520"/>
            <a:ext cx="2199237" cy="120307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0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יַלְדוֹן</a:t>
            </a:r>
          </a:p>
          <a:p>
            <a:pPr algn="ctr"/>
            <a:r>
              <a:rPr lang="he-IL" sz="20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כַּפִּית</a:t>
            </a:r>
          </a:p>
        </p:txBody>
      </p:sp>
      <p:sp>
        <p:nvSpPr>
          <p:cNvPr id="17" name="מלבן מעוגל 39">
            <a:extLst>
              <a:ext uri="{FF2B5EF4-FFF2-40B4-BE49-F238E27FC236}">
                <a16:creationId xmlns:a16="http://schemas.microsoft.com/office/drawing/2014/main" id="{52CFFE8F-0366-441F-B269-F72AD245ADD9}"/>
              </a:ext>
            </a:extLst>
          </p:cNvPr>
          <p:cNvSpPr/>
          <p:nvPr/>
        </p:nvSpPr>
        <p:spPr>
          <a:xfrm>
            <a:off x="7002988" y="3720520"/>
            <a:ext cx="2199237" cy="120307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0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הַפְחָתָה</a:t>
            </a:r>
          </a:p>
          <a:p>
            <a:pPr algn="ctr"/>
            <a:r>
              <a:rPr lang="he-IL" sz="20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שְמִירָה</a:t>
            </a:r>
          </a:p>
        </p:txBody>
      </p:sp>
      <p:sp>
        <p:nvSpPr>
          <p:cNvPr id="18" name="מלבן 17">
            <a:extLst>
              <a:ext uri="{FF2B5EF4-FFF2-40B4-BE49-F238E27FC236}">
                <a16:creationId xmlns:a16="http://schemas.microsoft.com/office/drawing/2014/main" id="{0125DB16-B37E-4EAC-A0ED-F69F16FE01B2}"/>
              </a:ext>
            </a:extLst>
          </p:cNvPr>
          <p:cNvSpPr/>
          <p:nvPr/>
        </p:nvSpPr>
        <p:spPr>
          <a:xfrm>
            <a:off x="1001484" y="192531"/>
            <a:ext cx="10406743" cy="112340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rgbClr val="192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6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מה למדנו עד כה?</a:t>
            </a:r>
          </a:p>
        </p:txBody>
      </p:sp>
    </p:spTree>
    <p:extLst>
      <p:ext uri="{BB962C8B-B14F-4D97-AF65-F5344CB8AC3E}">
        <p14:creationId xmlns:p14="http://schemas.microsoft.com/office/powerpoint/2010/main" val="957835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אליפסה 1">
            <a:extLst>
              <a:ext uri="{FF2B5EF4-FFF2-40B4-BE49-F238E27FC236}">
                <a16:creationId xmlns:a16="http://schemas.microsoft.com/office/drawing/2014/main" id="{451E07BC-C277-4C51-B3D5-A08EC1C995D8}"/>
              </a:ext>
            </a:extLst>
          </p:cNvPr>
          <p:cNvSpPr/>
          <p:nvPr/>
        </p:nvSpPr>
        <p:spPr>
          <a:xfrm>
            <a:off x="476308" y="789828"/>
            <a:ext cx="5719034" cy="4910733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52" name="קבוצה 51"/>
          <p:cNvGrpSpPr/>
          <p:nvPr/>
        </p:nvGrpSpPr>
        <p:grpSpPr>
          <a:xfrm>
            <a:off x="1191389" y="2373854"/>
            <a:ext cx="10524303" cy="2681088"/>
            <a:chOff x="1407892" y="2410596"/>
            <a:chExt cx="10524303" cy="2681088"/>
          </a:xfrm>
        </p:grpSpPr>
        <p:sp>
          <p:nvSpPr>
            <p:cNvPr id="38" name="מלבן מעוגל 37"/>
            <p:cNvSpPr/>
            <p:nvPr/>
          </p:nvSpPr>
          <p:spPr>
            <a:xfrm>
              <a:off x="1407892" y="4155676"/>
              <a:ext cx="1675382" cy="910090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 sz="2000" b="1" dirty="0"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</p:txBody>
        </p:sp>
        <p:sp>
          <p:nvSpPr>
            <p:cNvPr id="39" name="מלבן מעוגל 38"/>
            <p:cNvSpPr/>
            <p:nvPr/>
          </p:nvSpPr>
          <p:spPr>
            <a:xfrm>
              <a:off x="3844951" y="4155676"/>
              <a:ext cx="1749033" cy="906834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 sz="2000" b="1" dirty="0"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</p:txBody>
        </p:sp>
        <p:sp>
          <p:nvSpPr>
            <p:cNvPr id="40" name="מלבן מעוגל 39"/>
            <p:cNvSpPr/>
            <p:nvPr/>
          </p:nvSpPr>
          <p:spPr>
            <a:xfrm>
              <a:off x="7117338" y="4172968"/>
              <a:ext cx="2013525" cy="918716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he-IL" sz="2000" b="1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יַלְדוֹן</a:t>
              </a:r>
            </a:p>
            <a:p>
              <a:pPr algn="ctr"/>
              <a:r>
                <a:rPr lang="he-IL" sz="2000" b="1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כַּפִּית</a:t>
              </a:r>
            </a:p>
          </p:txBody>
        </p:sp>
        <p:sp>
          <p:nvSpPr>
            <p:cNvPr id="48" name="מלבן מעוגל 47"/>
            <p:cNvSpPr/>
            <p:nvPr/>
          </p:nvSpPr>
          <p:spPr>
            <a:xfrm>
              <a:off x="9918667" y="4172968"/>
              <a:ext cx="2013528" cy="873391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  <a:p>
              <a:pPr algn="ctr"/>
              <a:endParaRPr lang="he-IL" dirty="0"/>
            </a:p>
            <a:p>
              <a:pPr algn="ctr"/>
              <a:r>
                <a:rPr lang="he-IL" sz="2000" b="1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הַפְחָתָה</a:t>
              </a:r>
            </a:p>
            <a:p>
              <a:pPr algn="ctr"/>
              <a:r>
                <a:rPr lang="he-IL" sz="2000" b="1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שְמִירָה</a:t>
              </a:r>
            </a:p>
            <a:p>
              <a:pPr algn="ctr"/>
              <a:endParaRPr lang="he-IL" dirty="0"/>
            </a:p>
            <a:p>
              <a:pPr algn="ctr"/>
              <a:endParaRPr lang="he-IL" dirty="0"/>
            </a:p>
          </p:txBody>
        </p:sp>
        <p:cxnSp>
          <p:nvCxnSpPr>
            <p:cNvPr id="51" name="מחבר חץ ישר 50"/>
            <p:cNvCxnSpPr>
              <a:cxnSpLocks/>
            </p:cNvCxnSpPr>
            <p:nvPr/>
          </p:nvCxnSpPr>
          <p:spPr>
            <a:xfrm>
              <a:off x="10963035" y="2485477"/>
              <a:ext cx="1" cy="125358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מחבר חץ ישר 52"/>
            <p:cNvCxnSpPr>
              <a:cxnSpLocks/>
            </p:cNvCxnSpPr>
            <p:nvPr/>
          </p:nvCxnSpPr>
          <p:spPr>
            <a:xfrm flipH="1">
              <a:off x="8123509" y="2410596"/>
              <a:ext cx="591" cy="132847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מחבר חץ ישר 53"/>
            <p:cNvCxnSpPr/>
            <p:nvPr/>
          </p:nvCxnSpPr>
          <p:spPr>
            <a:xfrm>
              <a:off x="4769383" y="3429000"/>
              <a:ext cx="1" cy="44209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מחבר חץ ישר 54"/>
            <p:cNvCxnSpPr/>
            <p:nvPr/>
          </p:nvCxnSpPr>
          <p:spPr>
            <a:xfrm>
              <a:off x="2245583" y="3405500"/>
              <a:ext cx="1" cy="44209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מלבן: פינות מעוגלות 24">
            <a:extLst>
              <a:ext uri="{FF2B5EF4-FFF2-40B4-BE49-F238E27FC236}">
                <a16:creationId xmlns:a16="http://schemas.microsoft.com/office/drawing/2014/main" id="{6E707E36-0035-4EFC-BC2D-F647693EE1C4}"/>
              </a:ext>
            </a:extLst>
          </p:cNvPr>
          <p:cNvSpPr/>
          <p:nvPr/>
        </p:nvSpPr>
        <p:spPr>
          <a:xfrm>
            <a:off x="9300997" y="1087434"/>
            <a:ext cx="2589257" cy="1253589"/>
          </a:xfrm>
          <a:prstGeom prst="roundRect">
            <a:avLst/>
          </a:prstGeom>
          <a:solidFill>
            <a:schemeClr val="tx1">
              <a:lumMod val="25000"/>
              <a:lumOff val="75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4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1.שורש ותבנית</a:t>
            </a:r>
          </a:p>
          <a:p>
            <a:pPr algn="ctr"/>
            <a:r>
              <a:rPr lang="he-IL" sz="24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בשם: שורש ומשקל</a:t>
            </a:r>
          </a:p>
        </p:txBody>
      </p:sp>
      <p:sp>
        <p:nvSpPr>
          <p:cNvPr id="26" name="מלבן: פינות מעוגלות 25">
            <a:extLst>
              <a:ext uri="{FF2B5EF4-FFF2-40B4-BE49-F238E27FC236}">
                <a16:creationId xmlns:a16="http://schemas.microsoft.com/office/drawing/2014/main" id="{E3D81F6F-56A0-4077-ABA8-F8FC7A1EAE76}"/>
              </a:ext>
            </a:extLst>
          </p:cNvPr>
          <p:cNvSpPr/>
          <p:nvPr/>
        </p:nvSpPr>
        <p:spPr>
          <a:xfrm>
            <a:off x="947569" y="2369570"/>
            <a:ext cx="1879714" cy="799254"/>
          </a:xfrm>
          <a:prstGeom prst="roundRect">
            <a:avLst/>
          </a:prstGeom>
          <a:solidFill>
            <a:schemeClr val="tx1">
              <a:lumMod val="25000"/>
              <a:lumOff val="75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sz="2400" b="1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30" name="מלבן: פינות מעוגלות 29">
            <a:extLst>
              <a:ext uri="{FF2B5EF4-FFF2-40B4-BE49-F238E27FC236}">
                <a16:creationId xmlns:a16="http://schemas.microsoft.com/office/drawing/2014/main" id="{2BC48921-86E8-466A-BFE7-683ED10607DD}"/>
              </a:ext>
            </a:extLst>
          </p:cNvPr>
          <p:cNvSpPr/>
          <p:nvPr/>
        </p:nvSpPr>
        <p:spPr>
          <a:xfrm>
            <a:off x="6453541" y="1077400"/>
            <a:ext cx="2589257" cy="1253589"/>
          </a:xfrm>
          <a:prstGeom prst="roundRect">
            <a:avLst/>
          </a:prstGeom>
          <a:solidFill>
            <a:schemeClr val="tx1">
              <a:lumMod val="25000"/>
              <a:lumOff val="75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4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2.בסיס +צורן</a:t>
            </a:r>
          </a:p>
        </p:txBody>
      </p:sp>
      <p:sp>
        <p:nvSpPr>
          <p:cNvPr id="32" name="מלבן: פינות מעוגלות 31">
            <a:extLst>
              <a:ext uri="{FF2B5EF4-FFF2-40B4-BE49-F238E27FC236}">
                <a16:creationId xmlns:a16="http://schemas.microsoft.com/office/drawing/2014/main" id="{328B4E18-B3B1-441D-964C-284B97A340D0}"/>
              </a:ext>
            </a:extLst>
          </p:cNvPr>
          <p:cNvSpPr/>
          <p:nvPr/>
        </p:nvSpPr>
        <p:spPr>
          <a:xfrm>
            <a:off x="1860687" y="1346018"/>
            <a:ext cx="2589257" cy="799254"/>
          </a:xfrm>
          <a:prstGeom prst="roundRect">
            <a:avLst/>
          </a:prstGeom>
          <a:solidFill>
            <a:schemeClr val="tx1">
              <a:lumMod val="25000"/>
              <a:lumOff val="75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4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3.            </a:t>
            </a:r>
          </a:p>
        </p:txBody>
      </p:sp>
      <p:sp>
        <p:nvSpPr>
          <p:cNvPr id="33" name="מלבן: פינות מעוגלות 32">
            <a:extLst>
              <a:ext uri="{FF2B5EF4-FFF2-40B4-BE49-F238E27FC236}">
                <a16:creationId xmlns:a16="http://schemas.microsoft.com/office/drawing/2014/main" id="{A14A8A43-B625-4A42-928F-B111578FA297}"/>
              </a:ext>
            </a:extLst>
          </p:cNvPr>
          <p:cNvSpPr/>
          <p:nvPr/>
        </p:nvSpPr>
        <p:spPr>
          <a:xfrm>
            <a:off x="3372544" y="2445941"/>
            <a:ext cx="1943168" cy="799254"/>
          </a:xfrm>
          <a:prstGeom prst="roundRect">
            <a:avLst/>
          </a:prstGeom>
          <a:solidFill>
            <a:schemeClr val="tx1">
              <a:lumMod val="25000"/>
              <a:lumOff val="75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sz="2400" b="1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7" name="מלבן 16">
            <a:extLst>
              <a:ext uri="{FF2B5EF4-FFF2-40B4-BE49-F238E27FC236}">
                <a16:creationId xmlns:a16="http://schemas.microsoft.com/office/drawing/2014/main" id="{E9A66F10-28A6-4B13-BF1D-85764C75182E}"/>
              </a:ext>
            </a:extLst>
          </p:cNvPr>
          <p:cNvSpPr/>
          <p:nvPr/>
        </p:nvSpPr>
        <p:spPr>
          <a:xfrm>
            <a:off x="2436085" y="192532"/>
            <a:ext cx="6948521" cy="646331"/>
          </a:xfrm>
          <a:prstGeom prst="rect">
            <a:avLst/>
          </a:prstGeom>
          <a:ln w="9525">
            <a:noFill/>
          </a:ln>
        </p:spPr>
        <p:txBody>
          <a:bodyPr wrap="square">
            <a:spAutoFit/>
          </a:bodyPr>
          <a:lstStyle/>
          <a:p>
            <a:r>
              <a:rPr lang="he-IL" sz="3200" dirty="0">
                <a:solidFill>
                  <a:srgbClr val="333333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 </a:t>
            </a:r>
            <a:r>
              <a:rPr lang="he-IL" sz="36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דרכי התצורה של השמות בעברית </a:t>
            </a:r>
          </a:p>
        </p:txBody>
      </p:sp>
    </p:spTree>
    <p:extLst>
      <p:ext uri="{BB962C8B-B14F-4D97-AF65-F5344CB8AC3E}">
        <p14:creationId xmlns:p14="http://schemas.microsoft.com/office/powerpoint/2010/main" val="2885601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9FEACEE-1394-4B90-8CB4-2ADA04B46F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5194" y="971539"/>
            <a:ext cx="7910518" cy="5712430"/>
          </a:xfrm>
        </p:spPr>
        <p:txBody>
          <a:bodyPr/>
          <a:lstStyle/>
          <a:p>
            <a:r>
              <a:rPr lang="he-IL" sz="6600" dirty="0"/>
              <a:t>כדורגל   כדורסל   כדוריד   כדורעף   </a:t>
            </a:r>
            <a:br>
              <a:rPr lang="he-IL" sz="7200" dirty="0"/>
            </a:br>
            <a:endParaRPr lang="he-IL" sz="7200" dirty="0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AC2CEFE6-ED64-420C-AF0E-D306B4AC2E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e-IL" dirty="0"/>
              <a:t>מהי דרך התצורה של השמות הבאים?</a:t>
            </a:r>
          </a:p>
        </p:txBody>
      </p:sp>
      <p:pic>
        <p:nvPicPr>
          <p:cNvPr id="5" name="Picture 2" descr="Basketball, Ball, Game, Recreation, Sport, Orange">
            <a:extLst>
              <a:ext uri="{FF2B5EF4-FFF2-40B4-BE49-F238E27FC236}">
                <a16:creationId xmlns:a16="http://schemas.microsoft.com/office/drawing/2014/main" id="{66A642B3-59F1-4943-A85C-4341B3CAF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64" y="1202181"/>
            <a:ext cx="232903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צלחת כדורגל קטנה">
            <a:extLst>
              <a:ext uri="{FF2B5EF4-FFF2-40B4-BE49-F238E27FC236}">
                <a16:creationId xmlns:a16="http://schemas.microsoft.com/office/drawing/2014/main" id="{8A193BF8-4644-4306-BE0D-A9EBB9D67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8184" y="1438917"/>
            <a:ext cx="2252627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25609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9FEACEE-1394-4B90-8CB4-2ADA04B46F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87811" y="2034283"/>
            <a:ext cx="3955551" cy="3960635"/>
          </a:xfrm>
        </p:spPr>
        <p:txBody>
          <a:bodyPr/>
          <a:lstStyle/>
          <a:p>
            <a:r>
              <a:rPr lang="he-IL" sz="7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כדור</a:t>
            </a:r>
            <a:r>
              <a:rPr lang="he-IL" sz="7200" dirty="0"/>
              <a:t>גל   </a:t>
            </a:r>
            <a:r>
              <a:rPr lang="he-IL" sz="7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כדור</a:t>
            </a:r>
            <a:r>
              <a:rPr lang="he-IL" sz="7200" dirty="0"/>
              <a:t>סל   </a:t>
            </a:r>
            <a:r>
              <a:rPr lang="he-IL" sz="7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כדור</a:t>
            </a:r>
            <a:r>
              <a:rPr lang="he-IL" sz="7200" dirty="0"/>
              <a:t>יד   </a:t>
            </a:r>
            <a:r>
              <a:rPr lang="he-IL" sz="7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כדור</a:t>
            </a:r>
            <a:r>
              <a:rPr lang="he-IL" sz="7200" dirty="0"/>
              <a:t>עף   </a:t>
            </a:r>
            <a:br>
              <a:rPr lang="he-IL" sz="7200" dirty="0"/>
            </a:br>
            <a:endParaRPr lang="he-IL" sz="7200" dirty="0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AC2CEFE6-ED64-420C-AF0E-D306B4AC2E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he-IL" sz="5400" dirty="0"/>
              <a:t>מהי דרך התצורה של השמות הבאים?</a:t>
            </a:r>
          </a:p>
        </p:txBody>
      </p:sp>
      <p:sp>
        <p:nvSpPr>
          <p:cNvPr id="4" name="אליפסה 3">
            <a:extLst>
              <a:ext uri="{FF2B5EF4-FFF2-40B4-BE49-F238E27FC236}">
                <a16:creationId xmlns:a16="http://schemas.microsoft.com/office/drawing/2014/main" id="{F48F7E57-3C91-4987-84AD-BCFE2B4BEB19}"/>
              </a:ext>
            </a:extLst>
          </p:cNvPr>
          <p:cNvSpPr/>
          <p:nvPr/>
        </p:nvSpPr>
        <p:spPr>
          <a:xfrm>
            <a:off x="1222626" y="1726058"/>
            <a:ext cx="6102849" cy="2383605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rgbClr val="192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7200" dirty="0">
                <a:solidFill>
                  <a:srgbClr val="002060">
                    <a:lumMod val="50000"/>
                    <a:lumOff val="50000"/>
                  </a:srgbClr>
                </a:solidFill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rPr>
              <a:t>כדור </a:t>
            </a:r>
            <a:r>
              <a:rPr lang="he-IL" sz="7200" dirty="0">
                <a:solidFill>
                  <a:schemeClr val="accent2"/>
                </a:solidFill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rPr>
              <a:t>+</a:t>
            </a:r>
            <a:r>
              <a:rPr lang="he-IL" sz="7200" dirty="0">
                <a:solidFill>
                  <a:srgbClr val="002060">
                    <a:lumMod val="50000"/>
                    <a:lumOff val="50000"/>
                  </a:srgbClr>
                </a:solidFill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rPr>
              <a:t> </a:t>
            </a:r>
            <a:r>
              <a:rPr lang="he-IL" sz="7200" dirty="0">
                <a:solidFill>
                  <a:srgbClr val="192A72"/>
                </a:solidFill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rPr>
              <a:t>סל</a:t>
            </a:r>
            <a:endParaRPr lang="he-IL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" name="חץ: שמאלה 4">
            <a:extLst>
              <a:ext uri="{FF2B5EF4-FFF2-40B4-BE49-F238E27FC236}">
                <a16:creationId xmlns:a16="http://schemas.microsoft.com/office/drawing/2014/main" id="{56A4FCF2-753B-4DA6-8222-9A2AF817AC9C}"/>
              </a:ext>
            </a:extLst>
          </p:cNvPr>
          <p:cNvSpPr/>
          <p:nvPr/>
        </p:nvSpPr>
        <p:spPr>
          <a:xfrm>
            <a:off x="7325474" y="2794571"/>
            <a:ext cx="1311084" cy="339047"/>
          </a:xfrm>
          <a:prstGeom prst="leftArrow">
            <a:avLst/>
          </a:prstGeom>
          <a:solidFill>
            <a:schemeClr val="tx1">
              <a:lumMod val="90000"/>
              <a:lumOff val="10000"/>
            </a:schemeClr>
          </a:solidFill>
          <a:ln>
            <a:solidFill>
              <a:srgbClr val="192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חץ: למטה 5">
            <a:extLst>
              <a:ext uri="{FF2B5EF4-FFF2-40B4-BE49-F238E27FC236}">
                <a16:creationId xmlns:a16="http://schemas.microsoft.com/office/drawing/2014/main" id="{D1118676-5F36-4FC2-88E6-801F3F951E3A}"/>
              </a:ext>
            </a:extLst>
          </p:cNvPr>
          <p:cNvSpPr/>
          <p:nvPr/>
        </p:nvSpPr>
        <p:spPr>
          <a:xfrm>
            <a:off x="4006922" y="4112876"/>
            <a:ext cx="267128" cy="787897"/>
          </a:xfrm>
          <a:prstGeom prst="downArrow">
            <a:avLst/>
          </a:prstGeom>
          <a:solidFill>
            <a:schemeClr val="tx1">
              <a:lumMod val="90000"/>
              <a:lumOff val="10000"/>
            </a:schemeClr>
          </a:solidFill>
          <a:ln>
            <a:solidFill>
              <a:srgbClr val="192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2A52383E-4DD3-4F8F-8159-392E1F21210D}"/>
              </a:ext>
            </a:extLst>
          </p:cNvPr>
          <p:cNvSpPr/>
          <p:nvPr/>
        </p:nvSpPr>
        <p:spPr>
          <a:xfrm>
            <a:off x="1222626" y="4900773"/>
            <a:ext cx="6102848" cy="85275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rgbClr val="192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6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3880296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9FEACEE-1394-4B90-8CB4-2ADA04B46F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87811" y="2034283"/>
            <a:ext cx="3955551" cy="3960635"/>
          </a:xfrm>
        </p:spPr>
        <p:txBody>
          <a:bodyPr/>
          <a:lstStyle/>
          <a:p>
            <a:br>
              <a:rPr lang="he-IL" sz="7200" dirty="0"/>
            </a:br>
            <a:endParaRPr lang="he-IL" sz="7200" dirty="0"/>
          </a:p>
        </p:txBody>
      </p:sp>
      <p:sp>
        <p:nvSpPr>
          <p:cNvPr id="4" name="אליפסה 3">
            <a:extLst>
              <a:ext uri="{FF2B5EF4-FFF2-40B4-BE49-F238E27FC236}">
                <a16:creationId xmlns:a16="http://schemas.microsoft.com/office/drawing/2014/main" id="{F48F7E57-3C91-4987-84AD-BCFE2B4BEB19}"/>
              </a:ext>
            </a:extLst>
          </p:cNvPr>
          <p:cNvSpPr/>
          <p:nvPr/>
        </p:nvSpPr>
        <p:spPr>
          <a:xfrm>
            <a:off x="1841326" y="392546"/>
            <a:ext cx="5850111" cy="2383605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rgbClr val="192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7200" dirty="0">
                <a:solidFill>
                  <a:srgbClr val="002060">
                    <a:lumMod val="50000"/>
                    <a:lumOff val="50000"/>
                  </a:srgb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קֶרֶן  </a:t>
            </a:r>
            <a:r>
              <a:rPr lang="he-IL" sz="7200" dirty="0">
                <a:solidFill>
                  <a:schemeClr val="accent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+</a:t>
            </a:r>
            <a:r>
              <a:rPr lang="he-IL" sz="7200" dirty="0">
                <a:solidFill>
                  <a:srgbClr val="002060">
                    <a:lumMod val="50000"/>
                    <a:lumOff val="50000"/>
                  </a:srgb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he-IL" sz="72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אַף</a:t>
            </a:r>
            <a:endParaRPr lang="he-IL" sz="7200" dirty="0">
              <a:solidFill>
                <a:srgbClr val="192A72"/>
              </a:solidFill>
            </a:endParaRPr>
          </a:p>
        </p:txBody>
      </p:sp>
      <p:sp>
        <p:nvSpPr>
          <p:cNvPr id="6" name="חץ: למטה 5">
            <a:extLst>
              <a:ext uri="{FF2B5EF4-FFF2-40B4-BE49-F238E27FC236}">
                <a16:creationId xmlns:a16="http://schemas.microsoft.com/office/drawing/2014/main" id="{D1118676-5F36-4FC2-88E6-801F3F951E3A}"/>
              </a:ext>
            </a:extLst>
          </p:cNvPr>
          <p:cNvSpPr/>
          <p:nvPr/>
        </p:nvSpPr>
        <p:spPr>
          <a:xfrm>
            <a:off x="4632817" y="2884997"/>
            <a:ext cx="267128" cy="787897"/>
          </a:xfrm>
          <a:prstGeom prst="downArrow">
            <a:avLst/>
          </a:prstGeom>
          <a:solidFill>
            <a:schemeClr val="tx1">
              <a:lumMod val="90000"/>
              <a:lumOff val="10000"/>
            </a:schemeClr>
          </a:solidFill>
          <a:ln>
            <a:solidFill>
              <a:srgbClr val="192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2A52383E-4DD3-4F8F-8159-392E1F21210D}"/>
              </a:ext>
            </a:extLst>
          </p:cNvPr>
          <p:cNvSpPr/>
          <p:nvPr/>
        </p:nvSpPr>
        <p:spPr>
          <a:xfrm>
            <a:off x="1449140" y="3672894"/>
            <a:ext cx="6102848" cy="85275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rgbClr val="192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6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קַרְנַף</a:t>
            </a:r>
          </a:p>
        </p:txBody>
      </p:sp>
      <p:sp>
        <p:nvSpPr>
          <p:cNvPr id="8" name="כותרת 1">
            <a:extLst>
              <a:ext uri="{FF2B5EF4-FFF2-40B4-BE49-F238E27FC236}">
                <a16:creationId xmlns:a16="http://schemas.microsoft.com/office/drawing/2014/main" id="{C1128FD5-B8A9-45B2-91E1-08A58EA73D39}"/>
              </a:ext>
            </a:extLst>
          </p:cNvPr>
          <p:cNvSpPr txBox="1">
            <a:spLocks/>
          </p:cNvSpPr>
          <p:nvPr/>
        </p:nvSpPr>
        <p:spPr>
          <a:xfrm>
            <a:off x="7705725" y="616449"/>
            <a:ext cx="3965475" cy="2750264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91" rtl="1" eaLnBrk="1" latinLnBrk="0" hangingPunct="1">
              <a:spcBef>
                <a:spcPct val="0"/>
              </a:spcBef>
              <a:buNone/>
              <a:defRPr sz="3200" kern="1200">
                <a:solidFill>
                  <a:srgbClr val="192A72"/>
                </a:solidFill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>
              <a:lnSpc>
                <a:spcPct val="150000"/>
              </a:lnSpc>
            </a:pPr>
            <a:r>
              <a:rPr lang="he-IL" sz="4000" b="1" dirty="0"/>
              <a:t>דרך התצורה: בסיס + בסיס</a:t>
            </a:r>
          </a:p>
          <a:p>
            <a:pPr>
              <a:lnSpc>
                <a:spcPct val="150000"/>
              </a:lnSpc>
            </a:pPr>
            <a:r>
              <a:rPr lang="he-IL" sz="4000" dirty="0"/>
              <a:t>הלחם בסיסים </a:t>
            </a:r>
          </a:p>
        </p:txBody>
      </p:sp>
      <p:pic>
        <p:nvPicPr>
          <p:cNvPr id="9" name="Picture 2" descr="Southern White Rhinoceros">
            <a:extLst>
              <a:ext uri="{FF2B5EF4-FFF2-40B4-BE49-F238E27FC236}">
                <a16:creationId xmlns:a16="http://schemas.microsoft.com/office/drawing/2014/main" id="{2AF59A81-E585-4565-A1D6-AED32A8E3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437" y="3857624"/>
            <a:ext cx="4500563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5B61F8A5-043A-4DF2-B997-2D36205427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78" y="4943865"/>
            <a:ext cx="4970602" cy="184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8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9FEACEE-1394-4B90-8CB4-2ADA04B46F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72221" y="1428109"/>
            <a:ext cx="7910518" cy="5712430"/>
          </a:xfrm>
        </p:spPr>
        <p:txBody>
          <a:bodyPr/>
          <a:lstStyle/>
          <a:p>
            <a:r>
              <a:rPr lang="he-IL" sz="7200" dirty="0"/>
              <a:t>צה"ל   רמטכ"ל</a:t>
            </a:r>
            <a:br>
              <a:rPr lang="he-IL" sz="7200" dirty="0"/>
            </a:br>
            <a:br>
              <a:rPr lang="he-IL" sz="7200" dirty="0"/>
            </a:br>
            <a:r>
              <a:rPr lang="he-IL" sz="7200" dirty="0"/>
              <a:t>שב"כ   מפכ"ל </a:t>
            </a:r>
            <a:br>
              <a:rPr lang="he-IL" sz="7200" dirty="0"/>
            </a:br>
            <a:endParaRPr lang="he-IL" sz="7200" dirty="0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AC2CEFE6-ED64-420C-AF0E-D306B4AC2E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he-IL" dirty="0"/>
              <a:t>ומה לגבי השמות הבאים?</a:t>
            </a:r>
          </a:p>
        </p:txBody>
      </p:sp>
    </p:spTree>
    <p:extLst>
      <p:ext uri="{BB962C8B-B14F-4D97-AF65-F5344CB8AC3E}">
        <p14:creationId xmlns:p14="http://schemas.microsoft.com/office/powerpoint/2010/main" val="86313404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9FEACEE-1394-4B90-8CB4-2ADA04B46F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00337" y="1792893"/>
            <a:ext cx="4150759" cy="3960635"/>
          </a:xfrm>
        </p:spPr>
        <p:txBody>
          <a:bodyPr/>
          <a:lstStyle/>
          <a:p>
            <a:br>
              <a:rPr lang="he-IL" sz="7200" dirty="0"/>
            </a:br>
            <a:endParaRPr lang="he-IL" sz="7200" dirty="0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AC2CEFE6-ED64-420C-AF0E-D306B4AC2E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e-IL" dirty="0"/>
              <a:t>מהי דרך התצורה של  רמטכ"ל</a:t>
            </a:r>
          </a:p>
        </p:txBody>
      </p:sp>
      <p:sp>
        <p:nvSpPr>
          <p:cNvPr id="4" name="אליפסה 3">
            <a:extLst>
              <a:ext uri="{FF2B5EF4-FFF2-40B4-BE49-F238E27FC236}">
                <a16:creationId xmlns:a16="http://schemas.microsoft.com/office/drawing/2014/main" id="{F48F7E57-3C91-4987-84AD-BCFE2B4BEB19}"/>
              </a:ext>
            </a:extLst>
          </p:cNvPr>
          <p:cNvSpPr/>
          <p:nvPr/>
        </p:nvSpPr>
        <p:spPr>
          <a:xfrm>
            <a:off x="626724" y="1421258"/>
            <a:ext cx="6698751" cy="2907482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rgbClr val="192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7200" dirty="0">
                <a:solidFill>
                  <a:schemeClr val="accent2"/>
                </a:solidFill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rPr>
              <a:t>ר</a:t>
            </a:r>
            <a:r>
              <a:rPr lang="he-IL" sz="7200" dirty="0">
                <a:solidFill>
                  <a:srgbClr val="002060">
                    <a:lumMod val="50000"/>
                    <a:lumOff val="50000"/>
                  </a:srgbClr>
                </a:solidFill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rPr>
              <a:t>אש ה</a:t>
            </a:r>
            <a:r>
              <a:rPr lang="he-IL" sz="7200" dirty="0">
                <a:solidFill>
                  <a:schemeClr val="accent2"/>
                </a:solidFill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rPr>
              <a:t>מט</a:t>
            </a:r>
            <a:r>
              <a:rPr lang="he-IL" sz="7200" dirty="0">
                <a:solidFill>
                  <a:srgbClr val="002060">
                    <a:lumMod val="50000"/>
                    <a:lumOff val="50000"/>
                  </a:srgbClr>
                </a:solidFill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rPr>
              <a:t>ה ה</a:t>
            </a:r>
            <a:r>
              <a:rPr lang="he-IL" sz="7200" dirty="0">
                <a:solidFill>
                  <a:schemeClr val="accent2"/>
                </a:solidFill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rPr>
              <a:t>כל</a:t>
            </a:r>
            <a:r>
              <a:rPr lang="he-IL" sz="7200" dirty="0">
                <a:solidFill>
                  <a:srgbClr val="002060">
                    <a:lumMod val="50000"/>
                    <a:lumOff val="50000"/>
                  </a:srgbClr>
                </a:solidFill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rPr>
              <a:t>לי</a:t>
            </a:r>
            <a:endParaRPr lang="he-IL" dirty="0"/>
          </a:p>
        </p:txBody>
      </p:sp>
      <p:sp>
        <p:nvSpPr>
          <p:cNvPr id="5" name="חץ: שמאלה 4">
            <a:extLst>
              <a:ext uri="{FF2B5EF4-FFF2-40B4-BE49-F238E27FC236}">
                <a16:creationId xmlns:a16="http://schemas.microsoft.com/office/drawing/2014/main" id="{56A4FCF2-753B-4DA6-8222-9A2AF817AC9C}"/>
              </a:ext>
            </a:extLst>
          </p:cNvPr>
          <p:cNvSpPr/>
          <p:nvPr/>
        </p:nvSpPr>
        <p:spPr>
          <a:xfrm>
            <a:off x="7325474" y="2705475"/>
            <a:ext cx="1072077" cy="339047"/>
          </a:xfrm>
          <a:prstGeom prst="leftArrow">
            <a:avLst/>
          </a:prstGeom>
          <a:solidFill>
            <a:schemeClr val="tx1">
              <a:lumMod val="90000"/>
              <a:lumOff val="10000"/>
            </a:schemeClr>
          </a:solidFill>
          <a:ln>
            <a:solidFill>
              <a:srgbClr val="192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חץ: למטה 5">
            <a:extLst>
              <a:ext uri="{FF2B5EF4-FFF2-40B4-BE49-F238E27FC236}">
                <a16:creationId xmlns:a16="http://schemas.microsoft.com/office/drawing/2014/main" id="{D1118676-5F36-4FC2-88E6-801F3F951E3A}"/>
              </a:ext>
            </a:extLst>
          </p:cNvPr>
          <p:cNvSpPr/>
          <p:nvPr/>
        </p:nvSpPr>
        <p:spPr>
          <a:xfrm>
            <a:off x="3616450" y="4337214"/>
            <a:ext cx="267128" cy="563559"/>
          </a:xfrm>
          <a:prstGeom prst="downArrow">
            <a:avLst/>
          </a:prstGeom>
          <a:solidFill>
            <a:schemeClr val="tx1">
              <a:lumMod val="90000"/>
              <a:lumOff val="10000"/>
            </a:schemeClr>
          </a:solidFill>
          <a:ln>
            <a:solidFill>
              <a:srgbClr val="192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2A52383E-4DD3-4F8F-8159-392E1F21210D}"/>
              </a:ext>
            </a:extLst>
          </p:cNvPr>
          <p:cNvSpPr/>
          <p:nvPr/>
        </p:nvSpPr>
        <p:spPr>
          <a:xfrm>
            <a:off x="1068512" y="4900773"/>
            <a:ext cx="5907641" cy="85275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rgbClr val="192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6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ראשי תיבות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6FCA19-601C-4E5E-AB22-1CF557923151}"/>
              </a:ext>
            </a:extLst>
          </p:cNvPr>
          <p:cNvSpPr txBox="1"/>
          <p:nvPr/>
        </p:nvSpPr>
        <p:spPr>
          <a:xfrm>
            <a:off x="8503921" y="1853703"/>
            <a:ext cx="3073294" cy="27710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4000" dirty="0"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rPr>
              <a:t>בסיס + בסיס</a:t>
            </a:r>
          </a:p>
          <a:p>
            <a:pPr>
              <a:lnSpc>
                <a:spcPct val="150000"/>
              </a:lnSpc>
            </a:pPr>
            <a:r>
              <a:rPr lang="he-IL" sz="4000" dirty="0"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rPr>
              <a:t>ראשי תיבות</a:t>
            </a:r>
          </a:p>
          <a:p>
            <a:pPr>
              <a:lnSpc>
                <a:spcPct val="150000"/>
              </a:lnSpc>
            </a:pPr>
            <a:r>
              <a:rPr lang="he-IL" sz="4000" dirty="0"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rPr>
              <a:t>(נוטריקון</a:t>
            </a:r>
            <a:r>
              <a:rPr lang="he-IL" sz="4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99695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9FEACEE-1394-4B90-8CB4-2ADA04B46F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33410" y="759968"/>
            <a:ext cx="3565133" cy="441269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e-IL" sz="3600" dirty="0"/>
              <a:t>ראשי התיבות הם סימן קיצור לשתי מילים או יותר. </a:t>
            </a:r>
            <a:br>
              <a:rPr lang="he-IL" sz="3600" dirty="0"/>
            </a:br>
            <a:endParaRPr lang="he-IL" sz="3600" dirty="0"/>
          </a:p>
        </p:txBody>
      </p:sp>
      <p:sp>
        <p:nvSpPr>
          <p:cNvPr id="4" name="אליפסה 3">
            <a:extLst>
              <a:ext uri="{FF2B5EF4-FFF2-40B4-BE49-F238E27FC236}">
                <a16:creationId xmlns:a16="http://schemas.microsoft.com/office/drawing/2014/main" id="{F48F7E57-3C91-4987-84AD-BCFE2B4BEB19}"/>
              </a:ext>
            </a:extLst>
          </p:cNvPr>
          <p:cNvSpPr/>
          <p:nvPr/>
        </p:nvSpPr>
        <p:spPr>
          <a:xfrm>
            <a:off x="1099335" y="1057208"/>
            <a:ext cx="7181637" cy="3324205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rgbClr val="192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7200" dirty="0">
                <a:solidFill>
                  <a:srgbClr val="002060">
                    <a:lumMod val="50000"/>
                    <a:lumOff val="50000"/>
                  </a:srgbClr>
                </a:solidFill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rPr>
              <a:t>  עו</a:t>
            </a:r>
            <a:r>
              <a:rPr lang="he-IL" sz="7200" dirty="0">
                <a:solidFill>
                  <a:srgbClr val="FF0000"/>
                </a:solidFill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rPr>
              <a:t>"</a:t>
            </a:r>
            <a:r>
              <a:rPr lang="he-IL" sz="7200" dirty="0">
                <a:solidFill>
                  <a:srgbClr val="002060">
                    <a:lumMod val="50000"/>
                    <a:lumOff val="50000"/>
                  </a:srgbClr>
                </a:solidFill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rPr>
              <a:t>ד</a:t>
            </a:r>
            <a:endParaRPr lang="he-IL" sz="2400" dirty="0"/>
          </a:p>
        </p:txBody>
      </p:sp>
      <p:sp>
        <p:nvSpPr>
          <p:cNvPr id="6" name="חץ: למטה 5">
            <a:extLst>
              <a:ext uri="{FF2B5EF4-FFF2-40B4-BE49-F238E27FC236}">
                <a16:creationId xmlns:a16="http://schemas.microsoft.com/office/drawing/2014/main" id="{D1118676-5F36-4FC2-88E6-801F3F951E3A}"/>
              </a:ext>
            </a:extLst>
          </p:cNvPr>
          <p:cNvSpPr/>
          <p:nvPr/>
        </p:nvSpPr>
        <p:spPr>
          <a:xfrm>
            <a:off x="4409067" y="4381413"/>
            <a:ext cx="267128" cy="556920"/>
          </a:xfrm>
          <a:prstGeom prst="downArrow">
            <a:avLst/>
          </a:prstGeom>
          <a:solidFill>
            <a:schemeClr val="tx1">
              <a:lumMod val="90000"/>
              <a:lumOff val="10000"/>
            </a:schemeClr>
          </a:solidFill>
          <a:ln>
            <a:solidFill>
              <a:srgbClr val="192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2A52383E-4DD3-4F8F-8159-392E1F21210D}"/>
              </a:ext>
            </a:extLst>
          </p:cNvPr>
          <p:cNvSpPr/>
          <p:nvPr/>
        </p:nvSpPr>
        <p:spPr>
          <a:xfrm>
            <a:off x="1829511" y="4948037"/>
            <a:ext cx="5907641" cy="85275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rgbClr val="192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6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עורך דין</a:t>
            </a:r>
          </a:p>
        </p:txBody>
      </p:sp>
      <p:cxnSp>
        <p:nvCxnSpPr>
          <p:cNvPr id="8" name="מחבר חץ ישר 7">
            <a:extLst>
              <a:ext uri="{FF2B5EF4-FFF2-40B4-BE49-F238E27FC236}">
                <a16:creationId xmlns:a16="http://schemas.microsoft.com/office/drawing/2014/main" id="{4BFD5CBD-1253-4400-AD8E-776DE668D301}"/>
              </a:ext>
            </a:extLst>
          </p:cNvPr>
          <p:cNvCxnSpPr>
            <a:cxnSpLocks/>
          </p:cNvCxnSpPr>
          <p:nvPr/>
        </p:nvCxnSpPr>
        <p:spPr>
          <a:xfrm>
            <a:off x="2626535" y="1850973"/>
            <a:ext cx="1405670" cy="4595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4BDE976-68C3-4876-875E-001CD9CF889C}"/>
              </a:ext>
            </a:extLst>
          </p:cNvPr>
          <p:cNvSpPr txBox="1"/>
          <p:nvPr/>
        </p:nvSpPr>
        <p:spPr>
          <a:xfrm>
            <a:off x="1818953" y="1496355"/>
            <a:ext cx="91890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solidFill>
                  <a:srgbClr val="002060">
                    <a:lumMod val="50000"/>
                    <a:lumOff val="50000"/>
                  </a:srgb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גרשיים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72806813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64868B4-4F3F-4F85-BC75-9343AD992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5265" y="115063"/>
            <a:ext cx="9642231" cy="720000"/>
          </a:xfrm>
        </p:spPr>
        <p:txBody>
          <a:bodyPr/>
          <a:lstStyle/>
          <a:p>
            <a:r>
              <a:rPr lang="he-IL" sz="5400" dirty="0">
                <a:solidFill>
                  <a:srgbClr val="192A72"/>
                </a:solidFill>
              </a:rPr>
              <a:t>		  בסיס +בסיס		</a:t>
            </a:r>
            <a:endParaRPr lang="he-IL" sz="5400" dirty="0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D8BA476E-D5AA-4524-853A-246D27034A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 flipV="1">
            <a:off x="1235129" y="1046794"/>
            <a:ext cx="10634506" cy="5220441"/>
          </a:xfrm>
        </p:spPr>
        <p:txBody>
          <a:bodyPr/>
          <a:lstStyle/>
          <a:p>
            <a:pPr marL="0" lvl="0" algn="ctr" defTabSz="914400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he-IL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defTabSz="914400" rtl="0"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he-IL" altLang="he-IL" sz="800" b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e-IL" altLang="he-IL" b="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he-IL" dirty="0"/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55C2B791-4B7D-41DF-858C-1AE924E273DC}"/>
              </a:ext>
            </a:extLst>
          </p:cNvPr>
          <p:cNvSpPr/>
          <p:nvPr/>
        </p:nvSpPr>
        <p:spPr>
          <a:xfrm>
            <a:off x="6902352" y="2270914"/>
            <a:ext cx="2979505" cy="2492633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rgbClr val="192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he-IL" sz="6600" b="1" dirty="0">
                <a:solidFill>
                  <a:srgbClr val="002060">
                    <a:lumMod val="90000"/>
                    <a:lumOff val="10000"/>
                  </a:srgb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רמזור</a:t>
            </a: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747A8834-7A20-4C74-BB18-AFAC56F092A1}"/>
              </a:ext>
            </a:extLst>
          </p:cNvPr>
          <p:cNvSpPr/>
          <p:nvPr/>
        </p:nvSpPr>
        <p:spPr>
          <a:xfrm>
            <a:off x="2955808" y="2270914"/>
            <a:ext cx="2979505" cy="2492633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rgbClr val="192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7200" b="1" dirty="0">
                <a:solidFill>
                  <a:srgbClr val="192A72"/>
                </a:solidFill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rPr>
              <a:t>צה"ל</a:t>
            </a:r>
            <a:endParaRPr lang="he-IL" b="1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cxnSp>
        <p:nvCxnSpPr>
          <p:cNvPr id="7" name="מחבר חץ ישר 6">
            <a:extLst>
              <a:ext uri="{FF2B5EF4-FFF2-40B4-BE49-F238E27FC236}">
                <a16:creationId xmlns:a16="http://schemas.microsoft.com/office/drawing/2014/main" id="{8E9344ED-D195-4005-AE02-4BD875A19950}"/>
              </a:ext>
            </a:extLst>
          </p:cNvPr>
          <p:cNvCxnSpPr/>
          <p:nvPr/>
        </p:nvCxnSpPr>
        <p:spPr>
          <a:xfrm>
            <a:off x="8309941" y="1528594"/>
            <a:ext cx="0" cy="77056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מחבר חץ ישר 8">
            <a:extLst>
              <a:ext uri="{FF2B5EF4-FFF2-40B4-BE49-F238E27FC236}">
                <a16:creationId xmlns:a16="http://schemas.microsoft.com/office/drawing/2014/main" id="{F6BF1A8E-7FBD-4200-BBAE-3FF0CCD41939}"/>
              </a:ext>
            </a:extLst>
          </p:cNvPr>
          <p:cNvCxnSpPr/>
          <p:nvPr/>
        </p:nvCxnSpPr>
        <p:spPr>
          <a:xfrm flipH="1">
            <a:off x="4331915" y="1594885"/>
            <a:ext cx="1" cy="66967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מלבן: פינות מעוגלות 7">
            <a:extLst>
              <a:ext uri="{FF2B5EF4-FFF2-40B4-BE49-F238E27FC236}">
                <a16:creationId xmlns:a16="http://schemas.microsoft.com/office/drawing/2014/main" id="{64E453BC-D624-47D4-83CA-3A7731F31893}"/>
              </a:ext>
            </a:extLst>
          </p:cNvPr>
          <p:cNvSpPr/>
          <p:nvPr/>
        </p:nvSpPr>
        <p:spPr>
          <a:xfrm>
            <a:off x="6902352" y="895687"/>
            <a:ext cx="2422197" cy="799254"/>
          </a:xfrm>
          <a:prstGeom prst="roundRect">
            <a:avLst/>
          </a:prstGeom>
          <a:solidFill>
            <a:schemeClr val="tx1">
              <a:lumMod val="25000"/>
              <a:lumOff val="75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4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הלחם</a:t>
            </a:r>
          </a:p>
        </p:txBody>
      </p:sp>
      <p:sp>
        <p:nvSpPr>
          <p:cNvPr id="10" name="מלבן: פינות מעוגלות 9">
            <a:extLst>
              <a:ext uri="{FF2B5EF4-FFF2-40B4-BE49-F238E27FC236}">
                <a16:creationId xmlns:a16="http://schemas.microsoft.com/office/drawing/2014/main" id="{A669240A-CE5B-4D1F-A9A6-588950224AFC}"/>
              </a:ext>
            </a:extLst>
          </p:cNvPr>
          <p:cNvSpPr/>
          <p:nvPr/>
        </p:nvSpPr>
        <p:spPr>
          <a:xfrm>
            <a:off x="3120818" y="807262"/>
            <a:ext cx="2422197" cy="799254"/>
          </a:xfrm>
          <a:prstGeom prst="roundRect">
            <a:avLst/>
          </a:prstGeom>
          <a:solidFill>
            <a:schemeClr val="tx1">
              <a:lumMod val="25000"/>
              <a:lumOff val="75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4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ראשי תיבות (נוטריקון)</a:t>
            </a:r>
          </a:p>
        </p:txBody>
      </p:sp>
      <p:pic>
        <p:nvPicPr>
          <p:cNvPr id="11" name="תמונה 10">
            <a:extLst>
              <a:ext uri="{FF2B5EF4-FFF2-40B4-BE49-F238E27FC236}">
                <a16:creationId xmlns:a16="http://schemas.microsoft.com/office/drawing/2014/main" id="{8A423AAD-4FAA-4BA7-8E96-B9A1A32442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7287" y="3016155"/>
            <a:ext cx="2019168" cy="2608031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EA49CCD9-0B74-4387-A712-2137A17D38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87" y="1355930"/>
            <a:ext cx="2778954" cy="207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59747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מלבן: פינות מעוגלות 25">
            <a:extLst>
              <a:ext uri="{FF2B5EF4-FFF2-40B4-BE49-F238E27FC236}">
                <a16:creationId xmlns:a16="http://schemas.microsoft.com/office/drawing/2014/main" id="{E3D81F6F-56A0-4077-ABA8-F8FC7A1EAE76}"/>
              </a:ext>
            </a:extLst>
          </p:cNvPr>
          <p:cNvSpPr/>
          <p:nvPr/>
        </p:nvSpPr>
        <p:spPr>
          <a:xfrm>
            <a:off x="3646208" y="2823882"/>
            <a:ext cx="2609361" cy="799254"/>
          </a:xfrm>
          <a:prstGeom prst="roundRect">
            <a:avLst/>
          </a:prstGeom>
          <a:solidFill>
            <a:schemeClr val="tx1">
              <a:lumMod val="25000"/>
              <a:lumOff val="75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4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ראשי תיבות </a:t>
            </a:r>
          </a:p>
        </p:txBody>
      </p:sp>
      <p:sp>
        <p:nvSpPr>
          <p:cNvPr id="32" name="מלבן: פינות מעוגלות 31">
            <a:extLst>
              <a:ext uri="{FF2B5EF4-FFF2-40B4-BE49-F238E27FC236}">
                <a16:creationId xmlns:a16="http://schemas.microsoft.com/office/drawing/2014/main" id="{328B4E18-B3B1-441D-964C-284B97A340D0}"/>
              </a:ext>
            </a:extLst>
          </p:cNvPr>
          <p:cNvSpPr/>
          <p:nvPr/>
        </p:nvSpPr>
        <p:spPr>
          <a:xfrm>
            <a:off x="5315710" y="1100125"/>
            <a:ext cx="3232761" cy="1217190"/>
          </a:xfrm>
          <a:prstGeom prst="roundRect">
            <a:avLst/>
          </a:prstGeom>
          <a:solidFill>
            <a:schemeClr val="tx1">
              <a:lumMod val="25000"/>
              <a:lumOff val="75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4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3.  בסיס + בסיס</a:t>
            </a:r>
          </a:p>
        </p:txBody>
      </p:sp>
      <p:sp>
        <p:nvSpPr>
          <p:cNvPr id="33" name="מלבן: פינות מעוגלות 32">
            <a:extLst>
              <a:ext uri="{FF2B5EF4-FFF2-40B4-BE49-F238E27FC236}">
                <a16:creationId xmlns:a16="http://schemas.microsoft.com/office/drawing/2014/main" id="{A14A8A43-B625-4A42-928F-B111578FA297}"/>
              </a:ext>
            </a:extLst>
          </p:cNvPr>
          <p:cNvSpPr/>
          <p:nvPr/>
        </p:nvSpPr>
        <p:spPr>
          <a:xfrm>
            <a:off x="8066764" y="2845568"/>
            <a:ext cx="2422197" cy="799254"/>
          </a:xfrm>
          <a:prstGeom prst="roundRect">
            <a:avLst/>
          </a:prstGeom>
          <a:solidFill>
            <a:schemeClr val="tx1">
              <a:lumMod val="25000"/>
              <a:lumOff val="75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4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הלחם</a:t>
            </a:r>
          </a:p>
        </p:txBody>
      </p:sp>
      <p:cxnSp>
        <p:nvCxnSpPr>
          <p:cNvPr id="19" name="מחבר חץ ישר 18">
            <a:extLst>
              <a:ext uri="{FF2B5EF4-FFF2-40B4-BE49-F238E27FC236}">
                <a16:creationId xmlns:a16="http://schemas.microsoft.com/office/drawing/2014/main" id="{0136B1C6-15EF-459B-9DFC-0D1BC61D7930}"/>
              </a:ext>
            </a:extLst>
          </p:cNvPr>
          <p:cNvCxnSpPr/>
          <p:nvPr/>
        </p:nvCxnSpPr>
        <p:spPr>
          <a:xfrm>
            <a:off x="9567542" y="3864315"/>
            <a:ext cx="1" cy="44209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מחבר חץ ישר 20">
            <a:extLst>
              <a:ext uri="{FF2B5EF4-FFF2-40B4-BE49-F238E27FC236}">
                <a16:creationId xmlns:a16="http://schemas.microsoft.com/office/drawing/2014/main" id="{F7AB16A9-41FA-4779-AF8F-7FAA8475FA3E}"/>
              </a:ext>
            </a:extLst>
          </p:cNvPr>
          <p:cNvCxnSpPr/>
          <p:nvPr/>
        </p:nvCxnSpPr>
        <p:spPr>
          <a:xfrm>
            <a:off x="4950887" y="3864315"/>
            <a:ext cx="1" cy="44209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מלבן מעוגל 38">
            <a:extLst>
              <a:ext uri="{FF2B5EF4-FFF2-40B4-BE49-F238E27FC236}">
                <a16:creationId xmlns:a16="http://schemas.microsoft.com/office/drawing/2014/main" id="{B05BE7F7-63B5-483C-9177-9917172B80FA}"/>
              </a:ext>
            </a:extLst>
          </p:cNvPr>
          <p:cNvSpPr/>
          <p:nvPr/>
        </p:nvSpPr>
        <p:spPr>
          <a:xfrm>
            <a:off x="8548471" y="4350559"/>
            <a:ext cx="1749033" cy="90683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sz="2000" b="1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ctr"/>
            <a:r>
              <a:rPr lang="he-IL" sz="20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כספומט</a:t>
            </a:r>
          </a:p>
          <a:p>
            <a:pPr algn="ctr"/>
            <a:r>
              <a:rPr lang="he-IL" sz="20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כדורגל</a:t>
            </a:r>
          </a:p>
        </p:txBody>
      </p:sp>
      <p:sp>
        <p:nvSpPr>
          <p:cNvPr id="64" name="מלבן מעוגל 38">
            <a:extLst>
              <a:ext uri="{FF2B5EF4-FFF2-40B4-BE49-F238E27FC236}">
                <a16:creationId xmlns:a16="http://schemas.microsoft.com/office/drawing/2014/main" id="{F0335BB6-598B-4799-A7A6-F04C922F7110}"/>
              </a:ext>
            </a:extLst>
          </p:cNvPr>
          <p:cNvSpPr/>
          <p:nvPr/>
        </p:nvSpPr>
        <p:spPr>
          <a:xfrm>
            <a:off x="4076371" y="4350559"/>
            <a:ext cx="1749033" cy="90683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sz="2000" b="1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ctr"/>
            <a:r>
              <a:rPr lang="he-IL" sz="20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תנ"ך</a:t>
            </a:r>
          </a:p>
          <a:p>
            <a:pPr algn="ctr"/>
            <a:r>
              <a:rPr lang="he-IL" sz="20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רמטכ"ל</a:t>
            </a:r>
          </a:p>
        </p:txBody>
      </p:sp>
    </p:spTree>
    <p:extLst>
      <p:ext uri="{BB962C8B-B14F-4D97-AF65-F5344CB8AC3E}">
        <p14:creationId xmlns:p14="http://schemas.microsoft.com/office/powerpoint/2010/main" val="2794305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FCD7696-8516-4CE0-8FEC-1298C17648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416" y="1910261"/>
            <a:ext cx="11549090" cy="2531110"/>
          </a:xfrm>
        </p:spPr>
        <p:txBody>
          <a:bodyPr/>
          <a:lstStyle/>
          <a:p>
            <a:pPr lvl="0"/>
            <a:r>
              <a:rPr lang="he-IL" dirty="0"/>
              <a:t>    </a:t>
            </a:r>
            <a:br>
              <a:rPr lang="he-IL" dirty="0"/>
            </a:br>
            <a:br>
              <a:rPr lang="he-IL" dirty="0"/>
            </a:br>
            <a:endParaRPr lang="he-IL" dirty="0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94987AC0-C18B-405D-A375-A74E335DFE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</p:txBody>
      </p:sp>
      <p:sp>
        <p:nvSpPr>
          <p:cNvPr id="8" name="מלבן: פינות מעוגלות 7">
            <a:extLst>
              <a:ext uri="{FF2B5EF4-FFF2-40B4-BE49-F238E27FC236}">
                <a16:creationId xmlns:a16="http://schemas.microsoft.com/office/drawing/2014/main" id="{FC1DE684-CC59-4608-B1C1-D9EACD81862A}"/>
              </a:ext>
            </a:extLst>
          </p:cNvPr>
          <p:cNvSpPr/>
          <p:nvPr/>
        </p:nvSpPr>
        <p:spPr>
          <a:xfrm>
            <a:off x="4796672" y="5133704"/>
            <a:ext cx="3048000" cy="676725"/>
          </a:xfrm>
          <a:prstGeom prst="roundRect">
            <a:avLst/>
          </a:prstGeom>
          <a:solidFill>
            <a:schemeClr val="tx1">
              <a:lumMod val="25000"/>
              <a:lumOff val="75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60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רֹאש</a:t>
            </a: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36055F66-EBE0-4158-B446-0E5BD2069D02}"/>
              </a:ext>
            </a:extLst>
          </p:cNvPr>
          <p:cNvSpPr txBox="1"/>
          <p:nvPr/>
        </p:nvSpPr>
        <p:spPr>
          <a:xfrm>
            <a:off x="857839" y="273492"/>
            <a:ext cx="10925667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914491">
              <a:spcBef>
                <a:spcPct val="0"/>
              </a:spcBef>
            </a:pPr>
            <a:r>
              <a:rPr lang="he-IL" sz="4400" b="1" dirty="0">
                <a:solidFill>
                  <a:srgbClr val="192A72"/>
                </a:solidFill>
                <a:latin typeface="Varela Round" pitchFamily="2" charset="-79"/>
                <a:ea typeface="+mj-ea"/>
                <a:cs typeface="Varela Round" pitchFamily="2" charset="-79"/>
              </a:rPr>
              <a:t>מה המשותף למילים הבאות?</a:t>
            </a: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F0AB3490-8DB4-42B6-9217-C73414F02FE7}"/>
              </a:ext>
            </a:extLst>
          </p:cNvPr>
          <p:cNvSpPr/>
          <p:nvPr/>
        </p:nvSpPr>
        <p:spPr>
          <a:xfrm>
            <a:off x="783771" y="1280160"/>
            <a:ext cx="11260183" cy="226422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rgbClr val="192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רִאשוֹן      רָאשִי     רָאשוּת     רֹאשָן</a:t>
            </a:r>
            <a:endParaRPr lang="he-IL" dirty="0">
              <a:solidFill>
                <a:schemeClr val="tx1">
                  <a:lumMod val="90000"/>
                  <a:lumOff val="10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6732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9FEACEE-1394-4B90-8CB4-2ADA04B46F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416" y="1312990"/>
            <a:ext cx="11782384" cy="5224442"/>
          </a:xfrm>
        </p:spPr>
        <p:txBody>
          <a:bodyPr/>
          <a:lstStyle/>
          <a:p>
            <a:r>
              <a:rPr lang="he-IL" dirty="0"/>
              <a:t>                                                                          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AC2CEFE6-ED64-420C-AF0E-D306B4AC2E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e-IL" b="1" dirty="0"/>
              <a:t>בואו נתרגל</a:t>
            </a: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1EE679BA-65F7-42CF-B2B7-48984F38DA0B}"/>
              </a:ext>
            </a:extLst>
          </p:cNvPr>
          <p:cNvSpPr txBox="1"/>
          <p:nvPr/>
        </p:nvSpPr>
        <p:spPr>
          <a:xfrm>
            <a:off x="952873" y="1380684"/>
            <a:ext cx="4455184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              </a:t>
            </a:r>
            <a:r>
              <a:rPr lang="he-IL" sz="3600" b="1" dirty="0">
                <a:highlight>
                  <a:srgbClr val="92D050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בסיס + בסיס </a:t>
            </a:r>
          </a:p>
          <a:p>
            <a:r>
              <a:rPr lang="he-IL" sz="36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               </a:t>
            </a:r>
            <a:r>
              <a:rPr lang="he-IL" sz="3600" b="1" dirty="0">
                <a:highlight>
                  <a:srgbClr val="92D050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ראשי תיבות</a:t>
            </a:r>
          </a:p>
          <a:p>
            <a:endParaRPr lang="he-IL" sz="3600" b="1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r>
              <a:rPr lang="he-IL" sz="3600" dirty="0">
                <a:latin typeface="Varela Round" panose="00000500000000000000" pitchFamily="2" charset="-79"/>
                <a:cs typeface="Varela Round" panose="00000500000000000000" pitchFamily="2" charset="-79"/>
              </a:rPr>
              <a:t>גמ"ח=גְּמִילוּת חֲסָדִים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0DE7488D-F00B-491F-A4EC-13A98F775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674" y="1301838"/>
            <a:ext cx="4192858" cy="4243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5417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9F0A113-AFC2-472E-A7D0-680B61644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4" name="מציין מיקום תוכן 3">
            <a:extLst>
              <a:ext uri="{FF2B5EF4-FFF2-40B4-BE49-F238E27FC236}">
                <a16:creationId xmlns:a16="http://schemas.microsoft.com/office/drawing/2014/main" id="{877E7B05-A704-4A4A-9EF1-7326DB0580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29969" y="1498180"/>
            <a:ext cx="10932062" cy="2061148"/>
          </a:xfrm>
          <a:prstGeom prst="rect">
            <a:avLst/>
          </a:prstGeom>
        </p:spPr>
      </p:pic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C391C9BF-5F4F-454A-9DEF-1E09089C5BFF}"/>
              </a:ext>
            </a:extLst>
          </p:cNvPr>
          <p:cNvSpPr txBox="1"/>
          <p:nvPr/>
        </p:nvSpPr>
        <p:spPr>
          <a:xfrm>
            <a:off x="4396636" y="3841870"/>
            <a:ext cx="4996343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                  </a:t>
            </a:r>
            <a:r>
              <a:rPr lang="he-IL" sz="3600" b="1" dirty="0">
                <a:highlight>
                  <a:srgbClr val="92D050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הלחם בסיסים</a:t>
            </a:r>
          </a:p>
          <a:p>
            <a:endParaRPr lang="he-IL" sz="3600" b="1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r>
              <a:rPr lang="he-IL" sz="36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פִּשְפְּשוּק</a:t>
            </a:r>
            <a:r>
              <a:rPr lang="he-IL" sz="3600" dirty="0">
                <a:latin typeface="Varela Round" panose="00000500000000000000" pitchFamily="2" charset="-79"/>
                <a:cs typeface="Varela Round" panose="00000500000000000000" pitchFamily="2" charset="-79"/>
              </a:rPr>
              <a:t> =</a:t>
            </a: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29537871-9C58-48CD-9573-CC27A83CE1A8}"/>
              </a:ext>
            </a:extLst>
          </p:cNvPr>
          <p:cNvSpPr/>
          <p:nvPr/>
        </p:nvSpPr>
        <p:spPr>
          <a:xfrm>
            <a:off x="4622753" y="2678839"/>
            <a:ext cx="1314498" cy="286611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14EDA42D-A4CA-4816-A83C-1F1D2B50EC60}"/>
              </a:ext>
            </a:extLst>
          </p:cNvPr>
          <p:cNvSpPr/>
          <p:nvPr/>
        </p:nvSpPr>
        <p:spPr>
          <a:xfrm>
            <a:off x="4262343" y="4949097"/>
            <a:ext cx="28369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3600" dirty="0">
                <a:latin typeface="Varela Round" panose="00000500000000000000" pitchFamily="2" charset="-79"/>
                <a:cs typeface="Varela Round" panose="00000500000000000000" pitchFamily="2" charset="-79"/>
              </a:rPr>
              <a:t>פִּשְפֵּש + שוּק</a:t>
            </a:r>
            <a:endParaRPr lang="he-IL" sz="3600" dirty="0"/>
          </a:p>
        </p:txBody>
      </p:sp>
    </p:spTree>
    <p:extLst>
      <p:ext uri="{BB962C8B-B14F-4D97-AF65-F5344CB8AC3E}">
        <p14:creationId xmlns:p14="http://schemas.microsoft.com/office/powerpoint/2010/main" val="3024659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7EA45CD-291B-44A0-8BA5-13D472729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098" name="Picture 2" descr="ראשי תיבות וקיצורים – חדשון בעברית קלה">
            <a:extLst>
              <a:ext uri="{FF2B5EF4-FFF2-40B4-BE49-F238E27FC236}">
                <a16:creationId xmlns:a16="http://schemas.microsoft.com/office/drawing/2014/main" id="{A0999C8D-0116-48D7-AD50-26871ED77EB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734" y="933094"/>
            <a:ext cx="3571206" cy="4640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FC1E719F-CA4D-4E33-93CA-F3D0C97CBC8F}"/>
              </a:ext>
            </a:extLst>
          </p:cNvPr>
          <p:cNvSpPr txBox="1"/>
          <p:nvPr/>
        </p:nvSpPr>
        <p:spPr>
          <a:xfrm>
            <a:off x="281930" y="3253471"/>
            <a:ext cx="540606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dirty="0">
                <a:latin typeface="Varela Round" panose="00000500000000000000" pitchFamily="2" charset="-79"/>
                <a:cs typeface="Varela Round" panose="00000500000000000000" pitchFamily="2" charset="-79"/>
              </a:rPr>
              <a:t>קק"ל= קרן קימת לישראל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0DA79973-A22A-486A-8354-3B4CBF402377}"/>
              </a:ext>
            </a:extLst>
          </p:cNvPr>
          <p:cNvSpPr txBox="1"/>
          <p:nvPr/>
        </p:nvSpPr>
        <p:spPr>
          <a:xfrm>
            <a:off x="776613" y="1511771"/>
            <a:ext cx="265551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b="1" dirty="0" err="1">
                <a:highlight>
                  <a:srgbClr val="92D050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בסיס+בסיס</a:t>
            </a:r>
            <a:r>
              <a:rPr lang="he-IL" sz="3600" b="1" dirty="0">
                <a:highlight>
                  <a:srgbClr val="92D050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</a:p>
          <a:p>
            <a:r>
              <a:rPr lang="he-IL" sz="3600" b="1" dirty="0">
                <a:highlight>
                  <a:srgbClr val="92D050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ראשי תיבות</a:t>
            </a:r>
          </a:p>
        </p:txBody>
      </p:sp>
    </p:spTree>
    <p:extLst>
      <p:ext uri="{BB962C8B-B14F-4D97-AF65-F5344CB8AC3E}">
        <p14:creationId xmlns:p14="http://schemas.microsoft.com/office/powerpoint/2010/main" val="375702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30197F4-1353-4198-81E7-6BFC81820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בואו נתרגל</a:t>
            </a:r>
          </a:p>
        </p:txBody>
      </p:sp>
      <p:pic>
        <p:nvPicPr>
          <p:cNvPr id="4" name="מציין מיקום תוכן 3">
            <a:extLst>
              <a:ext uri="{FF2B5EF4-FFF2-40B4-BE49-F238E27FC236}">
                <a16:creationId xmlns:a16="http://schemas.microsoft.com/office/drawing/2014/main" id="{D0FC1196-BC08-4AA7-ABA9-7BA7064074B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292000" y="1720800"/>
            <a:ext cx="5940000" cy="4154538"/>
          </a:xfrm>
          <a:prstGeom prst="rect">
            <a:avLst/>
          </a:prstGeom>
        </p:spPr>
      </p:pic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FF40313D-3079-41DC-B117-9B10007060B9}"/>
              </a:ext>
            </a:extLst>
          </p:cNvPr>
          <p:cNvSpPr txBox="1"/>
          <p:nvPr/>
        </p:nvSpPr>
        <p:spPr>
          <a:xfrm>
            <a:off x="7804800" y="2484000"/>
            <a:ext cx="42984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dirty="0"/>
              <a:t>י</a:t>
            </a: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284904FF-E724-4A2D-B883-4E8C5BC11ED9}"/>
              </a:ext>
            </a:extLst>
          </p:cNvPr>
          <p:cNvSpPr/>
          <p:nvPr/>
        </p:nvSpPr>
        <p:spPr>
          <a:xfrm>
            <a:off x="280800" y="2901600"/>
            <a:ext cx="510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3600" dirty="0">
                <a:latin typeface="Varela Round" panose="00000500000000000000" pitchFamily="2" charset="-79"/>
                <a:cs typeface="Varela Round" panose="00000500000000000000" pitchFamily="2" charset="-79"/>
              </a:rPr>
              <a:t>חַשְמַלַּאי</a:t>
            </a:r>
            <a:r>
              <a:rPr lang="he-IL" sz="3200" dirty="0">
                <a:latin typeface="Varela Round" panose="00000500000000000000" pitchFamily="2" charset="-79"/>
                <a:cs typeface="Varela Round" panose="00000500000000000000" pitchFamily="2" charset="-79"/>
              </a:rPr>
              <a:t>= </a:t>
            </a:r>
            <a:r>
              <a:rPr lang="he-IL" sz="3600" dirty="0">
                <a:latin typeface="Varela Round" panose="00000500000000000000" pitchFamily="2" charset="-79"/>
                <a:cs typeface="Varela Round" panose="00000500000000000000" pitchFamily="2" charset="-79"/>
              </a:rPr>
              <a:t>חַשְׁמַל</a:t>
            </a:r>
            <a:r>
              <a:rPr lang="he-IL" sz="3200" dirty="0">
                <a:latin typeface="Varela Round" panose="00000500000000000000" pitchFamily="2" charset="-79"/>
                <a:cs typeface="Varela Round" panose="00000500000000000000" pitchFamily="2" charset="-79"/>
              </a:rPr>
              <a:t> +</a:t>
            </a:r>
            <a:r>
              <a:rPr lang="en-US" sz="3200" dirty="0">
                <a:latin typeface="Varela Round" panose="00000500000000000000" pitchFamily="2" charset="-79"/>
                <a:cs typeface="Varela Round" panose="00000500000000000000" pitchFamily="2" charset="-79"/>
              </a:rPr>
              <a:t>X</a:t>
            </a:r>
            <a:r>
              <a:rPr lang="he-IL" sz="3600" dirty="0">
                <a:latin typeface="Varela Round" panose="00000500000000000000" pitchFamily="2" charset="-79"/>
                <a:cs typeface="Varela Round" panose="00000500000000000000" pitchFamily="2" charset="-79"/>
              </a:rPr>
              <a:t>א</a:t>
            </a:r>
            <a:r>
              <a:rPr lang="he-IL" sz="3200" dirty="0">
                <a:latin typeface="Varela Round" panose="00000500000000000000" pitchFamily="2" charset="-79"/>
                <a:cs typeface="Varela Round" panose="00000500000000000000" pitchFamily="2" charset="-79"/>
              </a:rPr>
              <a:t>י</a:t>
            </a: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52452799-E2BC-4AF4-8C1F-063144A6CD29}"/>
              </a:ext>
            </a:extLst>
          </p:cNvPr>
          <p:cNvSpPr txBox="1"/>
          <p:nvPr/>
        </p:nvSpPr>
        <p:spPr>
          <a:xfrm>
            <a:off x="521308" y="2039930"/>
            <a:ext cx="462378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               </a:t>
            </a:r>
            <a:r>
              <a:rPr lang="he-IL" sz="3600" b="1" dirty="0">
                <a:highlight>
                  <a:srgbClr val="92D050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בסיס +צורן</a:t>
            </a:r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2B0E4E95-101E-4496-B277-B947845C28FE}"/>
              </a:ext>
            </a:extLst>
          </p:cNvPr>
          <p:cNvSpPr/>
          <p:nvPr/>
        </p:nvSpPr>
        <p:spPr>
          <a:xfrm>
            <a:off x="9313719" y="2676570"/>
            <a:ext cx="1918282" cy="36000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98488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9FEACEE-1394-4B90-8CB4-2ADA04B46F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416" y="1087200"/>
            <a:ext cx="11957584" cy="5450232"/>
          </a:xfrm>
        </p:spPr>
        <p:txBody>
          <a:bodyPr/>
          <a:lstStyle/>
          <a:p>
            <a:endParaRPr lang="he-IL" dirty="0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AC2CEFE6-ED64-420C-AF0E-D306B4AC2E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e-IL" dirty="0"/>
              <a:t>בואו נתרגל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14F5AAC8-B0AE-427D-AF20-983181AB5E69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04800" y="1264305"/>
            <a:ext cx="7087200" cy="5335252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8A823159-D8D2-4097-9AD5-C98BA0FA0AA2}"/>
              </a:ext>
            </a:extLst>
          </p:cNvPr>
          <p:cNvSpPr txBox="1"/>
          <p:nvPr/>
        </p:nvSpPr>
        <p:spPr>
          <a:xfrm>
            <a:off x="365760" y="2131255"/>
            <a:ext cx="38232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b="1" dirty="0">
                <a:highlight>
                  <a:srgbClr val="92D050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הלחם בסיסים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3278EA04-56CA-45E4-AD8E-D96ACD384358}"/>
              </a:ext>
            </a:extLst>
          </p:cNvPr>
          <p:cNvSpPr txBox="1"/>
          <p:nvPr/>
        </p:nvSpPr>
        <p:spPr>
          <a:xfrm>
            <a:off x="6157546" y="2971800"/>
            <a:ext cx="914400" cy="9144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782DC436-BBB2-4FBE-BA70-2D6A7B7FB928}"/>
              </a:ext>
            </a:extLst>
          </p:cNvPr>
          <p:cNvSpPr txBox="1"/>
          <p:nvPr/>
        </p:nvSpPr>
        <p:spPr>
          <a:xfrm>
            <a:off x="-364524" y="2883413"/>
            <a:ext cx="438443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dirty="0">
                <a:latin typeface="Varela Round" panose="00000500000000000000" pitchFamily="2" charset="-79"/>
                <a:cs typeface="Varela Round" panose="00000500000000000000" pitchFamily="2" charset="-79"/>
              </a:rPr>
              <a:t>רַכֶּבֶת + כֶּבֶל</a:t>
            </a:r>
          </a:p>
        </p:txBody>
      </p:sp>
    </p:spTree>
    <p:extLst>
      <p:ext uri="{BB962C8B-B14F-4D97-AF65-F5344CB8AC3E}">
        <p14:creationId xmlns:p14="http://schemas.microsoft.com/office/powerpoint/2010/main" val="29810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E760DDE-524B-4081-8248-272C6C762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 sz="3200" dirty="0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EB9F8F2B-DDD4-4E59-B0F9-06081A663F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8" name="מציין מיקום תוכן 7">
            <a:extLst>
              <a:ext uri="{FF2B5EF4-FFF2-40B4-BE49-F238E27FC236}">
                <a16:creationId xmlns:a16="http://schemas.microsoft.com/office/drawing/2014/main" id="{83515A58-154E-499F-BC95-EADFE4508CC1}"/>
              </a:ext>
            </a:extLst>
          </p:cNvPr>
          <p:cNvPicPr>
            <a:picLocks noGrp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6691728" y="1725680"/>
            <a:ext cx="4794674" cy="5132319"/>
          </a:xfrm>
          <a:prstGeom prst="rect">
            <a:avLst/>
          </a:prstGeom>
        </p:spPr>
      </p:pic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D8E12093-EB9C-4733-9119-89AA652F574C}"/>
              </a:ext>
            </a:extLst>
          </p:cNvPr>
          <p:cNvSpPr txBox="1"/>
          <p:nvPr/>
        </p:nvSpPr>
        <p:spPr>
          <a:xfrm>
            <a:off x="708608" y="1841798"/>
            <a:ext cx="5183999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dirty="0">
                <a:latin typeface="Varela Round" panose="00000500000000000000" pitchFamily="2" charset="-79"/>
                <a:cs typeface="Varela Round" panose="00000500000000000000" pitchFamily="2" charset="-79"/>
              </a:rPr>
              <a:t>                 </a:t>
            </a:r>
            <a:r>
              <a:rPr lang="he-IL" sz="3600" dirty="0">
                <a:highlight>
                  <a:srgbClr val="92D050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בסיס + בסיס</a:t>
            </a:r>
          </a:p>
          <a:p>
            <a:r>
              <a:rPr lang="he-IL" sz="3600" dirty="0">
                <a:latin typeface="Varela Round" panose="00000500000000000000" pitchFamily="2" charset="-79"/>
                <a:cs typeface="Varela Round" panose="00000500000000000000" pitchFamily="2" charset="-79"/>
              </a:rPr>
              <a:t>                     </a:t>
            </a:r>
            <a:r>
              <a:rPr lang="he-IL" sz="3600" dirty="0">
                <a:highlight>
                  <a:srgbClr val="92D050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הלחם</a:t>
            </a:r>
          </a:p>
          <a:p>
            <a:r>
              <a:rPr lang="he-IL" sz="3600" dirty="0">
                <a:latin typeface="Varela Round" panose="00000500000000000000" pitchFamily="2" charset="-79"/>
                <a:cs typeface="Varela Round" panose="00000500000000000000" pitchFamily="2" charset="-79"/>
              </a:rPr>
              <a:t>פְּלָדֶלֶת =  פלדה +דלת</a:t>
            </a: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31693EEE-A0D6-479A-B99C-2B5B72A63093}"/>
              </a:ext>
            </a:extLst>
          </p:cNvPr>
          <p:cNvSpPr txBox="1"/>
          <p:nvPr/>
        </p:nvSpPr>
        <p:spPr>
          <a:xfrm>
            <a:off x="150312" y="3712241"/>
            <a:ext cx="6300592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               </a:t>
            </a:r>
            <a:r>
              <a:rPr lang="he-IL" sz="3600" b="1" dirty="0">
                <a:highlight>
                  <a:srgbClr val="92D050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שורש + תבנית (משקל)</a:t>
            </a:r>
          </a:p>
          <a:p>
            <a:r>
              <a:rPr lang="he-IL" sz="3600" dirty="0">
                <a:latin typeface="Varela Round" panose="00000500000000000000" pitchFamily="2" charset="-79"/>
                <a:cs typeface="Varela Round" panose="00000500000000000000" pitchFamily="2" charset="-79"/>
              </a:rPr>
              <a:t> פְּרִיצָה  =    </a:t>
            </a:r>
            <a:r>
              <a:rPr lang="he-IL" sz="36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פר"ץ</a:t>
            </a:r>
            <a:r>
              <a:rPr lang="he-IL" sz="3600" dirty="0">
                <a:latin typeface="Varela Round" panose="00000500000000000000" pitchFamily="2" charset="-79"/>
                <a:cs typeface="Varela Round" panose="00000500000000000000" pitchFamily="2" charset="-79"/>
              </a:rPr>
              <a:t> + קְטִילָה</a:t>
            </a:r>
          </a:p>
          <a:p>
            <a:r>
              <a:rPr lang="he-IL" sz="36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he-IL" sz="36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תִּקּוּן</a:t>
            </a:r>
            <a:r>
              <a:rPr lang="he-IL" sz="3600" dirty="0">
                <a:latin typeface="Varela Round" panose="00000500000000000000" pitchFamily="2" charset="-79"/>
                <a:cs typeface="Varela Round" panose="00000500000000000000" pitchFamily="2" charset="-79"/>
              </a:rPr>
              <a:t>     =   </a:t>
            </a:r>
            <a:r>
              <a:rPr lang="he-IL" sz="36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תק"ן</a:t>
            </a:r>
            <a:r>
              <a:rPr lang="he-IL" sz="3600" dirty="0">
                <a:latin typeface="Varela Round" panose="00000500000000000000" pitchFamily="2" charset="-79"/>
                <a:cs typeface="Varela Round" panose="00000500000000000000" pitchFamily="2" charset="-79"/>
              </a:rPr>
              <a:t> + קִטּוּל</a:t>
            </a:r>
          </a:p>
          <a:p>
            <a:r>
              <a:rPr lang="he-IL" sz="3600" dirty="0">
                <a:latin typeface="Varela Round" panose="00000500000000000000" pitchFamily="2" charset="-79"/>
                <a:cs typeface="Varela Round" panose="00000500000000000000" pitchFamily="2" charset="-79"/>
              </a:rPr>
              <a:t> הַחְלָפָה=   </a:t>
            </a:r>
            <a:r>
              <a:rPr lang="he-IL" sz="36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חל"פ</a:t>
            </a:r>
            <a:r>
              <a:rPr lang="he-IL" sz="3600" dirty="0">
                <a:latin typeface="Varela Round" panose="00000500000000000000" pitchFamily="2" charset="-79"/>
                <a:cs typeface="Varela Round" panose="00000500000000000000" pitchFamily="2" charset="-79"/>
              </a:rPr>
              <a:t> + הַקְטָלָה</a:t>
            </a: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7922226E-1306-4A4E-BF82-17D5417044AC}"/>
              </a:ext>
            </a:extLst>
          </p:cNvPr>
          <p:cNvSpPr/>
          <p:nvPr/>
        </p:nvSpPr>
        <p:spPr>
          <a:xfrm>
            <a:off x="9586127" y="2687934"/>
            <a:ext cx="1004836" cy="241162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1" name="מלבן 10">
            <a:extLst>
              <a:ext uri="{FF2B5EF4-FFF2-40B4-BE49-F238E27FC236}">
                <a16:creationId xmlns:a16="http://schemas.microsoft.com/office/drawing/2014/main" id="{9B4E1EF6-BE39-41C9-8C8A-86089B903503}"/>
              </a:ext>
            </a:extLst>
          </p:cNvPr>
          <p:cNvSpPr/>
          <p:nvPr/>
        </p:nvSpPr>
        <p:spPr>
          <a:xfrm>
            <a:off x="11145296" y="3211200"/>
            <a:ext cx="475504" cy="132808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2" name="מלבן 11">
            <a:extLst>
              <a:ext uri="{FF2B5EF4-FFF2-40B4-BE49-F238E27FC236}">
                <a16:creationId xmlns:a16="http://schemas.microsoft.com/office/drawing/2014/main" id="{28218266-1490-4F81-8130-B783BF4536A8}"/>
              </a:ext>
            </a:extLst>
          </p:cNvPr>
          <p:cNvSpPr/>
          <p:nvPr/>
        </p:nvSpPr>
        <p:spPr>
          <a:xfrm>
            <a:off x="10553280" y="3217061"/>
            <a:ext cx="475504" cy="132808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id="{DE3B96E3-AC1D-4313-AD8A-961178C50568}"/>
              </a:ext>
            </a:extLst>
          </p:cNvPr>
          <p:cNvSpPr/>
          <p:nvPr/>
        </p:nvSpPr>
        <p:spPr>
          <a:xfrm>
            <a:off x="9751595" y="3217215"/>
            <a:ext cx="685173" cy="132808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26436154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E2B320D-54F7-4526-9199-D9296540E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55BD8F9F-EFAA-4DAA-9AAD-005D6E3993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-64800" y="1130400"/>
            <a:ext cx="11836799" cy="5018400"/>
          </a:xfrm>
        </p:spPr>
        <p:txBody>
          <a:bodyPr/>
          <a:lstStyle/>
          <a:p>
            <a:endParaRPr lang="he-IL" dirty="0"/>
          </a:p>
        </p:txBody>
      </p:sp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731FEC3C-F57D-43D6-B55E-877E30154EA1}"/>
              </a:ext>
            </a:extLst>
          </p:cNvPr>
          <p:cNvPicPr>
            <a:picLocks noGrp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839200" y="1504800"/>
            <a:ext cx="5932798" cy="4579200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10F4D513-3991-4257-A753-79C6EDCA33C0}"/>
              </a:ext>
            </a:extLst>
          </p:cNvPr>
          <p:cNvSpPr txBox="1"/>
          <p:nvPr/>
        </p:nvSpPr>
        <p:spPr>
          <a:xfrm>
            <a:off x="6512400" y="2973600"/>
            <a:ext cx="914400" cy="9144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B7043515-5871-4E4A-92EC-6FB7DA1B53B5}"/>
              </a:ext>
            </a:extLst>
          </p:cNvPr>
          <p:cNvSpPr txBox="1"/>
          <p:nvPr/>
        </p:nvSpPr>
        <p:spPr>
          <a:xfrm>
            <a:off x="209567" y="2934875"/>
            <a:ext cx="455159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dirty="0">
                <a:latin typeface="Varela Round" panose="00000500000000000000" pitchFamily="2" charset="-79"/>
                <a:cs typeface="Varela Round" panose="00000500000000000000" pitchFamily="2" charset="-79"/>
              </a:rPr>
              <a:t>מַלְגֵּזָן</a:t>
            </a: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B027DFD6-6E94-4CA8-B9F9-0FFDA0E755D7}"/>
              </a:ext>
            </a:extLst>
          </p:cNvPr>
          <p:cNvSpPr txBox="1"/>
          <p:nvPr/>
        </p:nvSpPr>
        <p:spPr>
          <a:xfrm>
            <a:off x="-309600" y="1360800"/>
            <a:ext cx="53928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/>
            <a:r>
              <a:rPr lang="he-IL" sz="3600" b="1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בסיס + צורן</a:t>
            </a:r>
          </a:p>
          <a:p>
            <a:pPr lvl="0"/>
            <a:endParaRPr lang="he-IL" sz="3600" b="1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9536E930-A202-4220-B1F2-1C3D53780F6C}"/>
              </a:ext>
            </a:extLst>
          </p:cNvPr>
          <p:cNvSpPr txBox="1"/>
          <p:nvPr/>
        </p:nvSpPr>
        <p:spPr>
          <a:xfrm>
            <a:off x="1836352" y="2213805"/>
            <a:ext cx="308879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dirty="0">
                <a:latin typeface="Varela Round" panose="00000500000000000000" pitchFamily="2" charset="-79"/>
                <a:cs typeface="Varela Round" panose="00000500000000000000" pitchFamily="2" charset="-79"/>
              </a:rPr>
              <a:t>מַחְסְנַאי</a:t>
            </a: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ACC584AA-EA48-4B29-A104-462D045C8F7F}"/>
              </a:ext>
            </a:extLst>
          </p:cNvPr>
          <p:cNvSpPr txBox="1"/>
          <p:nvPr/>
        </p:nvSpPr>
        <p:spPr>
          <a:xfrm>
            <a:off x="774289" y="2142154"/>
            <a:ext cx="269158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= </a:t>
            </a:r>
            <a:r>
              <a:rPr lang="he-IL" sz="3600" dirty="0">
                <a:latin typeface="Varela Round" panose="00000500000000000000" pitchFamily="2" charset="-79"/>
                <a:cs typeface="Varela Round" panose="00000500000000000000" pitchFamily="2" charset="-79"/>
              </a:rPr>
              <a:t>מַחְסָן</a:t>
            </a:r>
            <a:r>
              <a:rPr lang="he-IL" sz="3200" dirty="0">
                <a:latin typeface="Varela Round" panose="00000500000000000000" pitchFamily="2" charset="-79"/>
                <a:cs typeface="Varela Round" panose="00000500000000000000" pitchFamily="2" charset="-79"/>
              </a:rPr>
              <a:t>+ </a:t>
            </a:r>
            <a:r>
              <a:rPr lang="en-US" sz="3600" dirty="0">
                <a:latin typeface="Varela Round" panose="00000500000000000000" pitchFamily="2" charset="-79"/>
                <a:cs typeface="Varela Round" panose="00000500000000000000" pitchFamily="2" charset="-79"/>
              </a:rPr>
              <a:t>X</a:t>
            </a:r>
            <a:r>
              <a:rPr lang="he-IL" sz="3600" dirty="0">
                <a:latin typeface="Varela Round" panose="00000500000000000000" pitchFamily="2" charset="-79"/>
                <a:cs typeface="Varela Round" panose="00000500000000000000" pitchFamily="2" charset="-79"/>
              </a:rPr>
              <a:t>אי</a:t>
            </a:r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94120246-5EB7-4CB4-9D2C-9D37C718FB1B}"/>
              </a:ext>
            </a:extLst>
          </p:cNvPr>
          <p:cNvSpPr txBox="1"/>
          <p:nvPr/>
        </p:nvSpPr>
        <p:spPr>
          <a:xfrm>
            <a:off x="579110" y="2890649"/>
            <a:ext cx="291280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dirty="0">
                <a:latin typeface="Varela Round" panose="00000500000000000000" pitchFamily="2" charset="-79"/>
                <a:cs typeface="Varela Round" panose="00000500000000000000" pitchFamily="2" charset="-79"/>
              </a:rPr>
              <a:t>= מַלְגֵּזָה +</a:t>
            </a:r>
            <a:r>
              <a:rPr lang="en-US" sz="3600" dirty="0">
                <a:latin typeface="Varela Round" panose="00000500000000000000" pitchFamily="2" charset="-79"/>
                <a:cs typeface="Varela Round" panose="00000500000000000000" pitchFamily="2" charset="-79"/>
              </a:rPr>
              <a:t>X</a:t>
            </a:r>
            <a:r>
              <a:rPr lang="he-IL" sz="3600" dirty="0">
                <a:latin typeface="Varela Round" panose="00000500000000000000" pitchFamily="2" charset="-79"/>
                <a:cs typeface="Varela Round" panose="00000500000000000000" pitchFamily="2" charset="-79"/>
              </a:rPr>
              <a:t>ן</a:t>
            </a:r>
          </a:p>
        </p:txBody>
      </p:sp>
      <p:sp>
        <p:nvSpPr>
          <p:cNvPr id="12" name="מלבן 11">
            <a:extLst>
              <a:ext uri="{FF2B5EF4-FFF2-40B4-BE49-F238E27FC236}">
                <a16:creationId xmlns:a16="http://schemas.microsoft.com/office/drawing/2014/main" id="{C264DCA0-D274-4424-99C4-9B55D2189418}"/>
              </a:ext>
            </a:extLst>
          </p:cNvPr>
          <p:cNvSpPr/>
          <p:nvPr/>
        </p:nvSpPr>
        <p:spPr>
          <a:xfrm>
            <a:off x="8718502" y="3038839"/>
            <a:ext cx="1666469" cy="36000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4" name="מלבן 13">
            <a:extLst>
              <a:ext uri="{FF2B5EF4-FFF2-40B4-BE49-F238E27FC236}">
                <a16:creationId xmlns:a16="http://schemas.microsoft.com/office/drawing/2014/main" id="{FA6E8A6F-0087-4A02-A556-71EF78C6CD39}"/>
              </a:ext>
            </a:extLst>
          </p:cNvPr>
          <p:cNvSpPr/>
          <p:nvPr/>
        </p:nvSpPr>
        <p:spPr>
          <a:xfrm>
            <a:off x="7331475" y="3033815"/>
            <a:ext cx="1173359" cy="36000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77344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3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EC8D33A-5256-47BD-85E9-6B8AA2D8E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C0CC57AC-A833-428E-A293-1A25D3B7FC63}"/>
              </a:ext>
            </a:extLst>
          </p:cNvPr>
          <p:cNvPicPr>
            <a:picLocks noGrp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7114784" y="933094"/>
            <a:ext cx="4801535" cy="4762513"/>
          </a:xfrm>
          <a:prstGeom prst="rect">
            <a:avLst/>
          </a:prstGeom>
        </p:spPr>
      </p:pic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3AAFDAD6-8844-43C5-907D-E42EEDA32721}"/>
              </a:ext>
            </a:extLst>
          </p:cNvPr>
          <p:cNvSpPr txBox="1"/>
          <p:nvPr/>
        </p:nvSpPr>
        <p:spPr>
          <a:xfrm>
            <a:off x="-157572" y="578749"/>
            <a:ext cx="7074988" cy="55707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sz="3200" b="1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r>
              <a:rPr lang="he-IL" sz="36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                             </a:t>
            </a:r>
            <a:r>
              <a:rPr lang="he-IL" sz="3600" b="1" dirty="0">
                <a:highlight>
                  <a:srgbClr val="92D050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בסיס + צורן</a:t>
            </a:r>
          </a:p>
          <a:p>
            <a:r>
              <a:rPr lang="he-IL" sz="3600" dirty="0">
                <a:latin typeface="Varela Round" panose="00000500000000000000" pitchFamily="2" charset="-79"/>
                <a:cs typeface="Varela Round" panose="00000500000000000000" pitchFamily="2" charset="-79"/>
              </a:rPr>
              <a:t>מַנְעוּלָן</a:t>
            </a:r>
            <a:r>
              <a:rPr lang="en-US" sz="3600" dirty="0">
                <a:latin typeface="Varela Round" panose="00000500000000000000" pitchFamily="2" charset="-79"/>
                <a:cs typeface="Varela Round" panose="00000500000000000000" pitchFamily="2" charset="-79"/>
              </a:rPr>
              <a:t>          </a:t>
            </a:r>
            <a:r>
              <a:rPr lang="he-IL" sz="3600" dirty="0">
                <a:latin typeface="Varela Round" panose="00000500000000000000" pitchFamily="2" charset="-79"/>
                <a:cs typeface="Varela Round" panose="00000500000000000000" pitchFamily="2" charset="-79"/>
              </a:rPr>
              <a:t>= </a:t>
            </a:r>
            <a:r>
              <a:rPr lang="en-US" sz="3600" dirty="0">
                <a:latin typeface="Varela Round" panose="00000500000000000000" pitchFamily="2" charset="-79"/>
                <a:cs typeface="Varela Round" panose="00000500000000000000" pitchFamily="2" charset="-79"/>
              </a:rPr>
              <a:t>     </a:t>
            </a:r>
            <a:r>
              <a:rPr lang="he-IL" sz="3600" dirty="0">
                <a:latin typeface="Varela Round" panose="00000500000000000000" pitchFamily="2" charset="-79"/>
                <a:cs typeface="Varela Round" panose="00000500000000000000" pitchFamily="2" charset="-79"/>
              </a:rPr>
              <a:t>מַנְעוּל + </a:t>
            </a:r>
            <a:r>
              <a:rPr lang="en-US" sz="3600" dirty="0">
                <a:latin typeface="Varela Round" panose="00000500000000000000" pitchFamily="2" charset="-79"/>
                <a:cs typeface="Varela Round" panose="00000500000000000000" pitchFamily="2" charset="-79"/>
              </a:rPr>
              <a:t>X</a:t>
            </a:r>
            <a:r>
              <a:rPr lang="he-IL" sz="3600" dirty="0">
                <a:latin typeface="Varela Round" panose="00000500000000000000" pitchFamily="2" charset="-79"/>
                <a:cs typeface="Varela Round" panose="00000500000000000000" pitchFamily="2" charset="-79"/>
              </a:rPr>
              <a:t>ן</a:t>
            </a:r>
          </a:p>
          <a:p>
            <a:endParaRPr lang="he-IL" sz="36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r>
              <a:rPr lang="he-IL" sz="3600" dirty="0">
                <a:latin typeface="Varela Round" panose="00000500000000000000" pitchFamily="2" charset="-79"/>
                <a:cs typeface="Varela Round" panose="00000500000000000000" pitchFamily="2" charset="-79"/>
              </a:rPr>
              <a:t>אַרְצִי</a:t>
            </a:r>
            <a:r>
              <a:rPr lang="en-US" sz="3600" dirty="0">
                <a:latin typeface="Varela Round" panose="00000500000000000000" pitchFamily="2" charset="-79"/>
                <a:cs typeface="Varela Round" panose="00000500000000000000" pitchFamily="2" charset="-79"/>
              </a:rPr>
              <a:t>            </a:t>
            </a:r>
            <a:r>
              <a:rPr lang="he-IL" sz="3600" dirty="0">
                <a:latin typeface="Varela Round" panose="00000500000000000000" pitchFamily="2" charset="-79"/>
                <a:cs typeface="Varela Round" panose="00000500000000000000" pitchFamily="2" charset="-79"/>
              </a:rPr>
              <a:t>=</a:t>
            </a:r>
            <a:r>
              <a:rPr lang="en-US" sz="3600" dirty="0">
                <a:latin typeface="Varela Round" panose="00000500000000000000" pitchFamily="2" charset="-79"/>
                <a:cs typeface="Varela Round" panose="00000500000000000000" pitchFamily="2" charset="-79"/>
              </a:rPr>
              <a:t>      </a:t>
            </a:r>
            <a:r>
              <a:rPr lang="he-IL" sz="3600" dirty="0">
                <a:latin typeface="Varela Round" panose="00000500000000000000" pitchFamily="2" charset="-79"/>
                <a:cs typeface="Varela Round" panose="00000500000000000000" pitchFamily="2" charset="-79"/>
              </a:rPr>
              <a:t> אֶרֶץ</a:t>
            </a:r>
            <a:r>
              <a:rPr lang="en-US" sz="36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he-IL" sz="3600" dirty="0">
                <a:latin typeface="Varela Round" panose="00000500000000000000" pitchFamily="2" charset="-79"/>
                <a:cs typeface="Varela Round" panose="00000500000000000000" pitchFamily="2" charset="-79"/>
              </a:rPr>
              <a:t>+  </a:t>
            </a:r>
            <a:r>
              <a:rPr lang="en-US" sz="3600" dirty="0">
                <a:latin typeface="Varela Round" panose="00000500000000000000" pitchFamily="2" charset="-79"/>
                <a:cs typeface="Varela Round" panose="00000500000000000000" pitchFamily="2" charset="-79"/>
              </a:rPr>
              <a:t>X</a:t>
            </a:r>
            <a:r>
              <a:rPr lang="he-IL" sz="3600" dirty="0">
                <a:latin typeface="Varela Round" panose="00000500000000000000" pitchFamily="2" charset="-79"/>
                <a:cs typeface="Varela Round" panose="00000500000000000000" pitchFamily="2" charset="-79"/>
              </a:rPr>
              <a:t>י</a:t>
            </a:r>
            <a:endParaRPr lang="en-US" sz="3600" b="1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endParaRPr lang="en-US" sz="3600" b="1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r>
              <a:rPr lang="he-IL" sz="36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                     </a:t>
            </a:r>
            <a:r>
              <a:rPr lang="he-IL" sz="3600" b="1" dirty="0">
                <a:highlight>
                  <a:srgbClr val="92D050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שורש + תבנית (משקל)</a:t>
            </a:r>
          </a:p>
          <a:p>
            <a:r>
              <a:rPr lang="he-IL" sz="36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תִּקּוּן</a:t>
            </a:r>
            <a:r>
              <a:rPr lang="en-US" sz="3600" dirty="0">
                <a:latin typeface="Varela Round" panose="00000500000000000000" pitchFamily="2" charset="-79"/>
                <a:cs typeface="Varela Round" panose="00000500000000000000" pitchFamily="2" charset="-79"/>
              </a:rPr>
              <a:t>          </a:t>
            </a:r>
            <a:r>
              <a:rPr lang="he-IL" sz="3600" dirty="0">
                <a:latin typeface="Varela Round" panose="00000500000000000000" pitchFamily="2" charset="-79"/>
                <a:cs typeface="Varela Round" panose="00000500000000000000" pitchFamily="2" charset="-79"/>
              </a:rPr>
              <a:t>= </a:t>
            </a:r>
            <a:r>
              <a:rPr lang="en-US" sz="3600" dirty="0">
                <a:latin typeface="Varela Round" panose="00000500000000000000" pitchFamily="2" charset="-79"/>
                <a:cs typeface="Varela Round" panose="00000500000000000000" pitchFamily="2" charset="-79"/>
              </a:rPr>
              <a:t>       </a:t>
            </a:r>
            <a:r>
              <a:rPr lang="he-IL" sz="36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תק"ן</a:t>
            </a:r>
            <a:r>
              <a:rPr lang="he-IL" sz="3600" dirty="0">
                <a:latin typeface="Varela Round" panose="00000500000000000000" pitchFamily="2" charset="-79"/>
                <a:cs typeface="Varela Round" panose="00000500000000000000" pitchFamily="2" charset="-79"/>
              </a:rPr>
              <a:t> +קִטּוּל</a:t>
            </a:r>
          </a:p>
          <a:p>
            <a:endParaRPr lang="he-IL" sz="36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r>
              <a:rPr lang="he-IL" sz="3600" dirty="0">
                <a:latin typeface="Varela Round" panose="00000500000000000000" pitchFamily="2" charset="-79"/>
                <a:cs typeface="Varela Round" panose="00000500000000000000" pitchFamily="2" charset="-79"/>
              </a:rPr>
              <a:t>פְּרִיסָה</a:t>
            </a:r>
            <a:r>
              <a:rPr lang="en-US" sz="3600" dirty="0">
                <a:latin typeface="Varela Round" panose="00000500000000000000" pitchFamily="2" charset="-79"/>
                <a:cs typeface="Varela Round" panose="00000500000000000000" pitchFamily="2" charset="-79"/>
              </a:rPr>
              <a:t>       </a:t>
            </a:r>
            <a:r>
              <a:rPr lang="he-IL" sz="3600" dirty="0">
                <a:latin typeface="Varela Round" panose="00000500000000000000" pitchFamily="2" charset="-79"/>
                <a:cs typeface="Varela Round" panose="00000500000000000000" pitchFamily="2" charset="-79"/>
              </a:rPr>
              <a:t>= </a:t>
            </a:r>
            <a:r>
              <a:rPr lang="en-US" sz="3600" dirty="0">
                <a:latin typeface="Varela Round" panose="00000500000000000000" pitchFamily="2" charset="-79"/>
                <a:cs typeface="Varela Round" panose="00000500000000000000" pitchFamily="2" charset="-79"/>
              </a:rPr>
              <a:t>       </a:t>
            </a:r>
            <a:r>
              <a:rPr lang="he-IL" sz="36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פר"ס</a:t>
            </a:r>
            <a:r>
              <a:rPr lang="he-IL" sz="3600" dirty="0">
                <a:latin typeface="Varela Round" panose="00000500000000000000" pitchFamily="2" charset="-79"/>
                <a:cs typeface="Varela Round" panose="00000500000000000000" pitchFamily="2" charset="-79"/>
              </a:rPr>
              <a:t>+ קְטִילָה</a:t>
            </a:r>
          </a:p>
        </p:txBody>
      </p:sp>
    </p:spTree>
    <p:extLst>
      <p:ext uri="{BB962C8B-B14F-4D97-AF65-F5344CB8AC3E}">
        <p14:creationId xmlns:p14="http://schemas.microsoft.com/office/powerpoint/2010/main" val="260717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קבוצה 51"/>
          <p:cNvGrpSpPr/>
          <p:nvPr/>
        </p:nvGrpSpPr>
        <p:grpSpPr>
          <a:xfrm>
            <a:off x="947569" y="2445941"/>
            <a:ext cx="10536829" cy="2681088"/>
            <a:chOff x="1407892" y="2410596"/>
            <a:chExt cx="10536829" cy="2681088"/>
          </a:xfrm>
        </p:grpSpPr>
        <p:sp>
          <p:nvSpPr>
            <p:cNvPr id="38" name="מלבן מעוגל 37"/>
            <p:cNvSpPr/>
            <p:nvPr/>
          </p:nvSpPr>
          <p:spPr>
            <a:xfrm>
              <a:off x="1407892" y="4155676"/>
              <a:ext cx="1675382" cy="910090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he-IL" sz="2000" b="1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תנ"ך</a:t>
              </a:r>
            </a:p>
            <a:p>
              <a:pPr algn="ctr"/>
              <a:r>
                <a:rPr lang="he-IL" sz="2000" b="1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רמטכ"ל</a:t>
              </a:r>
            </a:p>
          </p:txBody>
        </p:sp>
        <p:sp>
          <p:nvSpPr>
            <p:cNvPr id="39" name="מלבן מעוגל 38"/>
            <p:cNvSpPr/>
            <p:nvPr/>
          </p:nvSpPr>
          <p:spPr>
            <a:xfrm>
              <a:off x="3844951" y="4155676"/>
              <a:ext cx="1749033" cy="906834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 sz="2000" b="1" dirty="0"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  <a:p>
              <a:pPr algn="ctr"/>
              <a:r>
                <a:rPr lang="he-IL" sz="2000" b="1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כספומט</a:t>
              </a:r>
            </a:p>
            <a:p>
              <a:pPr algn="ctr"/>
              <a:r>
                <a:rPr lang="he-IL" sz="2000" b="1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כדורגל</a:t>
              </a:r>
            </a:p>
          </p:txBody>
        </p:sp>
        <p:sp>
          <p:nvSpPr>
            <p:cNvPr id="40" name="מלבן מעוגל 39"/>
            <p:cNvSpPr/>
            <p:nvPr/>
          </p:nvSpPr>
          <p:spPr>
            <a:xfrm>
              <a:off x="7117338" y="4172968"/>
              <a:ext cx="2013525" cy="918716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he-IL" sz="2000" b="1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ילדון</a:t>
              </a:r>
            </a:p>
            <a:p>
              <a:pPr algn="ctr"/>
              <a:r>
                <a:rPr lang="he-IL" sz="2000" b="1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כפית</a:t>
              </a:r>
            </a:p>
          </p:txBody>
        </p:sp>
        <p:sp>
          <p:nvSpPr>
            <p:cNvPr id="48" name="מלבן מעוגל 47"/>
            <p:cNvSpPr/>
            <p:nvPr/>
          </p:nvSpPr>
          <p:spPr>
            <a:xfrm>
              <a:off x="9931193" y="4172968"/>
              <a:ext cx="2013528" cy="873391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  <a:p>
              <a:pPr algn="ctr"/>
              <a:endParaRPr lang="he-IL" dirty="0"/>
            </a:p>
            <a:p>
              <a:pPr algn="ctr"/>
              <a:endParaRPr lang="he-IL" sz="2000" b="1" dirty="0"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  <a:p>
              <a:pPr algn="ctr"/>
              <a:r>
                <a:rPr lang="he-IL" sz="2000" b="1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הפחתה</a:t>
              </a:r>
            </a:p>
            <a:p>
              <a:pPr algn="ctr"/>
              <a:r>
                <a:rPr lang="he-IL" sz="2000" b="1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שמירה</a:t>
              </a:r>
            </a:p>
            <a:p>
              <a:pPr algn="ctr"/>
              <a:endParaRPr lang="he-IL" dirty="0"/>
            </a:p>
            <a:p>
              <a:pPr algn="ctr"/>
              <a:endParaRPr lang="he-IL" dirty="0"/>
            </a:p>
          </p:txBody>
        </p:sp>
        <p:cxnSp>
          <p:nvCxnSpPr>
            <p:cNvPr id="51" name="מחבר חץ ישר 50"/>
            <p:cNvCxnSpPr>
              <a:cxnSpLocks/>
            </p:cNvCxnSpPr>
            <p:nvPr/>
          </p:nvCxnSpPr>
          <p:spPr>
            <a:xfrm>
              <a:off x="10963035" y="2485477"/>
              <a:ext cx="1" cy="125358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מחבר חץ ישר 52"/>
            <p:cNvCxnSpPr>
              <a:cxnSpLocks/>
            </p:cNvCxnSpPr>
            <p:nvPr/>
          </p:nvCxnSpPr>
          <p:spPr>
            <a:xfrm flipH="1">
              <a:off x="8123509" y="2410596"/>
              <a:ext cx="591" cy="132847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מחבר חץ ישר 53"/>
            <p:cNvCxnSpPr/>
            <p:nvPr/>
          </p:nvCxnSpPr>
          <p:spPr>
            <a:xfrm>
              <a:off x="4769383" y="3429000"/>
              <a:ext cx="1" cy="44209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מחבר חץ ישר 54"/>
            <p:cNvCxnSpPr/>
            <p:nvPr/>
          </p:nvCxnSpPr>
          <p:spPr>
            <a:xfrm>
              <a:off x="2245583" y="3405500"/>
              <a:ext cx="1" cy="44209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מלבן: פינות מעוגלות 24">
            <a:extLst>
              <a:ext uri="{FF2B5EF4-FFF2-40B4-BE49-F238E27FC236}">
                <a16:creationId xmlns:a16="http://schemas.microsoft.com/office/drawing/2014/main" id="{6E707E36-0035-4EFC-BC2D-F647693EE1C4}"/>
              </a:ext>
            </a:extLst>
          </p:cNvPr>
          <p:cNvSpPr/>
          <p:nvPr/>
        </p:nvSpPr>
        <p:spPr>
          <a:xfrm>
            <a:off x="9384606" y="1390399"/>
            <a:ext cx="2589257" cy="799254"/>
          </a:xfrm>
          <a:prstGeom prst="roundRect">
            <a:avLst/>
          </a:prstGeom>
          <a:solidFill>
            <a:schemeClr val="tx1">
              <a:lumMod val="25000"/>
              <a:lumOff val="75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4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1.שורש ותבנית</a:t>
            </a:r>
          </a:p>
        </p:txBody>
      </p:sp>
      <p:sp>
        <p:nvSpPr>
          <p:cNvPr id="26" name="מלבן: פינות מעוגלות 25">
            <a:extLst>
              <a:ext uri="{FF2B5EF4-FFF2-40B4-BE49-F238E27FC236}">
                <a16:creationId xmlns:a16="http://schemas.microsoft.com/office/drawing/2014/main" id="{E3D81F6F-56A0-4077-ABA8-F8FC7A1EAE76}"/>
              </a:ext>
            </a:extLst>
          </p:cNvPr>
          <p:cNvSpPr/>
          <p:nvPr/>
        </p:nvSpPr>
        <p:spPr>
          <a:xfrm>
            <a:off x="947569" y="2445941"/>
            <a:ext cx="1879714" cy="799254"/>
          </a:xfrm>
          <a:prstGeom prst="roundRect">
            <a:avLst/>
          </a:prstGeom>
          <a:solidFill>
            <a:schemeClr val="tx1">
              <a:lumMod val="25000"/>
              <a:lumOff val="75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4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ראשי תיבות</a:t>
            </a:r>
          </a:p>
          <a:p>
            <a:pPr algn="ctr"/>
            <a:r>
              <a:rPr lang="he-IL" sz="24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(נוטריקון) </a:t>
            </a:r>
          </a:p>
        </p:txBody>
      </p:sp>
      <p:sp>
        <p:nvSpPr>
          <p:cNvPr id="30" name="מלבן: פינות מעוגלות 29">
            <a:extLst>
              <a:ext uri="{FF2B5EF4-FFF2-40B4-BE49-F238E27FC236}">
                <a16:creationId xmlns:a16="http://schemas.microsoft.com/office/drawing/2014/main" id="{2BC48921-86E8-466A-BFE7-683ED10607DD}"/>
              </a:ext>
            </a:extLst>
          </p:cNvPr>
          <p:cNvSpPr/>
          <p:nvPr/>
        </p:nvSpPr>
        <p:spPr>
          <a:xfrm>
            <a:off x="6453541" y="1383478"/>
            <a:ext cx="2589257" cy="799254"/>
          </a:xfrm>
          <a:prstGeom prst="roundRect">
            <a:avLst/>
          </a:prstGeom>
          <a:solidFill>
            <a:schemeClr val="tx1">
              <a:lumMod val="25000"/>
              <a:lumOff val="75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4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2.בסיס +צורן</a:t>
            </a:r>
          </a:p>
        </p:txBody>
      </p:sp>
      <p:sp>
        <p:nvSpPr>
          <p:cNvPr id="32" name="מלבן: פינות מעוגלות 31">
            <a:extLst>
              <a:ext uri="{FF2B5EF4-FFF2-40B4-BE49-F238E27FC236}">
                <a16:creationId xmlns:a16="http://schemas.microsoft.com/office/drawing/2014/main" id="{328B4E18-B3B1-441D-964C-284B97A340D0}"/>
              </a:ext>
            </a:extLst>
          </p:cNvPr>
          <p:cNvSpPr/>
          <p:nvPr/>
        </p:nvSpPr>
        <p:spPr>
          <a:xfrm>
            <a:off x="1860687" y="1346018"/>
            <a:ext cx="2589257" cy="799254"/>
          </a:xfrm>
          <a:prstGeom prst="roundRect">
            <a:avLst/>
          </a:prstGeom>
          <a:solidFill>
            <a:schemeClr val="tx1">
              <a:lumMod val="25000"/>
              <a:lumOff val="75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4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3.בסיס +בסיס</a:t>
            </a:r>
          </a:p>
        </p:txBody>
      </p:sp>
      <p:sp>
        <p:nvSpPr>
          <p:cNvPr id="33" name="מלבן: פינות מעוגלות 32">
            <a:extLst>
              <a:ext uri="{FF2B5EF4-FFF2-40B4-BE49-F238E27FC236}">
                <a16:creationId xmlns:a16="http://schemas.microsoft.com/office/drawing/2014/main" id="{A14A8A43-B625-4A42-928F-B111578FA297}"/>
              </a:ext>
            </a:extLst>
          </p:cNvPr>
          <p:cNvSpPr/>
          <p:nvPr/>
        </p:nvSpPr>
        <p:spPr>
          <a:xfrm>
            <a:off x="3372544" y="2445941"/>
            <a:ext cx="1943168" cy="799254"/>
          </a:xfrm>
          <a:prstGeom prst="roundRect">
            <a:avLst/>
          </a:prstGeom>
          <a:solidFill>
            <a:schemeClr val="tx1">
              <a:lumMod val="25000"/>
              <a:lumOff val="75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4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הלחם</a:t>
            </a:r>
          </a:p>
        </p:txBody>
      </p:sp>
      <p:sp>
        <p:nvSpPr>
          <p:cNvPr id="17" name="מלבן: פינות מעוגלות 16">
            <a:extLst>
              <a:ext uri="{FF2B5EF4-FFF2-40B4-BE49-F238E27FC236}">
                <a16:creationId xmlns:a16="http://schemas.microsoft.com/office/drawing/2014/main" id="{6BB4E825-2FCB-4FF1-8627-90A002EC7BC2}"/>
              </a:ext>
            </a:extLst>
          </p:cNvPr>
          <p:cNvSpPr/>
          <p:nvPr/>
        </p:nvSpPr>
        <p:spPr>
          <a:xfrm>
            <a:off x="9497200" y="195654"/>
            <a:ext cx="2589257" cy="74840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4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גזירה מסורגת</a:t>
            </a:r>
          </a:p>
        </p:txBody>
      </p:sp>
      <p:sp>
        <p:nvSpPr>
          <p:cNvPr id="18" name="מלבן: פינות מעוגלות 17">
            <a:extLst>
              <a:ext uri="{FF2B5EF4-FFF2-40B4-BE49-F238E27FC236}">
                <a16:creationId xmlns:a16="http://schemas.microsoft.com/office/drawing/2014/main" id="{AFE060E5-5EE3-42D6-8B1E-5212DDCDEB4D}"/>
              </a:ext>
            </a:extLst>
          </p:cNvPr>
          <p:cNvSpPr/>
          <p:nvPr/>
        </p:nvSpPr>
        <p:spPr>
          <a:xfrm>
            <a:off x="745604" y="144803"/>
            <a:ext cx="8297194" cy="79925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4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גזירה קווית </a:t>
            </a:r>
          </a:p>
        </p:txBody>
      </p:sp>
      <p:cxnSp>
        <p:nvCxnSpPr>
          <p:cNvPr id="19" name="מחבר חץ ישר 18">
            <a:extLst>
              <a:ext uri="{FF2B5EF4-FFF2-40B4-BE49-F238E27FC236}">
                <a16:creationId xmlns:a16="http://schemas.microsoft.com/office/drawing/2014/main" id="{0136B1C6-15EF-459B-9DFC-0D1BC61D7930}"/>
              </a:ext>
            </a:extLst>
          </p:cNvPr>
          <p:cNvCxnSpPr/>
          <p:nvPr/>
        </p:nvCxnSpPr>
        <p:spPr>
          <a:xfrm>
            <a:off x="7742057" y="903920"/>
            <a:ext cx="1" cy="44209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מחבר חץ ישר 19">
            <a:extLst>
              <a:ext uri="{FF2B5EF4-FFF2-40B4-BE49-F238E27FC236}">
                <a16:creationId xmlns:a16="http://schemas.microsoft.com/office/drawing/2014/main" id="{018D30CD-8B98-4ED4-85E9-A4B94B47EED5}"/>
              </a:ext>
            </a:extLst>
          </p:cNvPr>
          <p:cNvCxnSpPr/>
          <p:nvPr/>
        </p:nvCxnSpPr>
        <p:spPr>
          <a:xfrm>
            <a:off x="2983661" y="873343"/>
            <a:ext cx="1" cy="44209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מחבר חץ ישר 20">
            <a:extLst>
              <a:ext uri="{FF2B5EF4-FFF2-40B4-BE49-F238E27FC236}">
                <a16:creationId xmlns:a16="http://schemas.microsoft.com/office/drawing/2014/main" id="{F7AB16A9-41FA-4779-AF8F-7FAA8475FA3E}"/>
              </a:ext>
            </a:extLst>
          </p:cNvPr>
          <p:cNvCxnSpPr/>
          <p:nvPr/>
        </p:nvCxnSpPr>
        <p:spPr>
          <a:xfrm>
            <a:off x="10661568" y="952399"/>
            <a:ext cx="1" cy="44209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6022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555488" y="800398"/>
            <a:ext cx="3355012" cy="500333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r>
              <a:rPr lang="he-IL" sz="36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גזירה מסורגת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89253" y="1834194"/>
            <a:ext cx="707659" cy="244771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endParaRPr lang="he-IL" sz="4800" dirty="0"/>
          </a:p>
        </p:txBody>
      </p:sp>
      <p:sp>
        <p:nvSpPr>
          <p:cNvPr id="16" name="TextBox 15"/>
          <p:cNvSpPr txBox="1"/>
          <p:nvPr/>
        </p:nvSpPr>
        <p:spPr>
          <a:xfrm>
            <a:off x="4943082" y="1840668"/>
            <a:ext cx="439800" cy="299164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endParaRPr lang="he-IL" sz="4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A1AAA4-24D6-4125-88D4-E9664463AF88}"/>
              </a:ext>
            </a:extLst>
          </p:cNvPr>
          <p:cNvSpPr txBox="1"/>
          <p:nvPr/>
        </p:nvSpPr>
        <p:spPr>
          <a:xfrm>
            <a:off x="1315233" y="1300731"/>
            <a:ext cx="1012103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>
                <a:solidFill>
                  <a:srgbClr val="333333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השורש והתבנית מסתרגים (משתלבים) זה בזה ולא מתחברים באופן קווי .</a:t>
            </a:r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id="{1173FFA4-6747-4762-9CA1-0A88FDB3ACB0}"/>
              </a:ext>
            </a:extLst>
          </p:cNvPr>
          <p:cNvSpPr/>
          <p:nvPr/>
        </p:nvSpPr>
        <p:spPr>
          <a:xfrm>
            <a:off x="1029520" y="2645662"/>
            <a:ext cx="10406743" cy="307753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rgbClr val="192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5400" b="1" dirty="0">
                <a:solidFill>
                  <a:srgbClr val="C0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קְפ</a:t>
            </a:r>
            <a:r>
              <a:rPr lang="he-IL" sz="5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ִי</a:t>
            </a:r>
            <a:r>
              <a:rPr lang="he-IL" sz="5400" b="1" dirty="0">
                <a:solidFill>
                  <a:srgbClr val="C0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צ</a:t>
            </a:r>
            <a:r>
              <a:rPr lang="he-IL" sz="5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ָה   הִתְ</a:t>
            </a:r>
            <a:r>
              <a:rPr lang="he-IL" sz="5400" b="1" dirty="0">
                <a:solidFill>
                  <a:srgbClr val="C0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רַגְּש</a:t>
            </a:r>
            <a:r>
              <a:rPr lang="he-IL" sz="5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ׁוּת   </a:t>
            </a:r>
            <a:r>
              <a:rPr lang="he-IL" sz="5400" b="1" dirty="0">
                <a:solidFill>
                  <a:srgbClr val="C0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סִפ</a:t>
            </a:r>
            <a:r>
              <a:rPr lang="he-IL" sz="5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ּוּ</a:t>
            </a:r>
            <a:r>
              <a:rPr lang="he-IL" sz="5400" b="1" dirty="0">
                <a:solidFill>
                  <a:srgbClr val="C0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ר</a:t>
            </a:r>
            <a:r>
              <a:rPr lang="he-IL" sz="5400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  </a:t>
            </a:r>
            <a:r>
              <a:rPr lang="he-IL" sz="5400" b="1" dirty="0">
                <a:solidFill>
                  <a:srgbClr val="C0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נַזֶּל</a:t>
            </a:r>
            <a:r>
              <a:rPr lang="he-IL" sz="5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ֶ</a:t>
            </a:r>
            <a:r>
              <a:rPr lang="he-IL" sz="5400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ת</a:t>
            </a:r>
            <a:endParaRPr lang="he-IL" sz="5400" b="1" dirty="0">
              <a:solidFill>
                <a:srgbClr val="C0000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ctr"/>
            <a:endParaRPr lang="he-IL" sz="5400" b="1" dirty="0">
              <a:solidFill>
                <a:schemeClr val="tx1">
                  <a:lumMod val="90000"/>
                  <a:lumOff val="10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ctr"/>
            <a:r>
              <a:rPr lang="he-IL" sz="5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הַ</a:t>
            </a:r>
            <a:r>
              <a:rPr lang="he-IL" sz="5400" b="1" dirty="0">
                <a:solidFill>
                  <a:srgbClr val="C0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פְעָל</a:t>
            </a:r>
            <a:r>
              <a:rPr lang="he-IL" sz="5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ָה    הִ</a:t>
            </a:r>
            <a:r>
              <a:rPr lang="he-IL" sz="5400" b="1" dirty="0">
                <a:solidFill>
                  <a:srgbClr val="C0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זָּכְר</a:t>
            </a:r>
            <a:r>
              <a:rPr lang="he-IL" sz="5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וּת   </a:t>
            </a:r>
            <a:r>
              <a:rPr lang="he-IL" sz="5400" b="1" dirty="0">
                <a:solidFill>
                  <a:srgbClr val="C0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רַקְד</a:t>
            </a:r>
            <a:r>
              <a:rPr lang="he-IL" sz="5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ָּ</a:t>
            </a:r>
            <a:r>
              <a:rPr lang="he-IL" sz="5400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ן</a:t>
            </a:r>
            <a:endParaRPr lang="he-IL" sz="5400" b="1" dirty="0">
              <a:solidFill>
                <a:schemeClr val="tx1">
                  <a:lumMod val="90000"/>
                  <a:lumOff val="10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15267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FCD7696-8516-4CE0-8FEC-1298C17648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416" y="1910261"/>
            <a:ext cx="11549090" cy="2531110"/>
          </a:xfrm>
        </p:spPr>
        <p:txBody>
          <a:bodyPr/>
          <a:lstStyle/>
          <a:p>
            <a:pPr lvl="0"/>
            <a:r>
              <a:rPr lang="he-IL" dirty="0"/>
              <a:t>    </a:t>
            </a:r>
            <a:br>
              <a:rPr lang="he-IL" dirty="0"/>
            </a:br>
            <a:br>
              <a:rPr lang="he-IL" dirty="0"/>
            </a:br>
            <a:endParaRPr lang="he-IL" dirty="0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94987AC0-C18B-405D-A375-A74E335DFE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F0AB3490-8DB4-42B6-9217-C73414F02FE7}"/>
              </a:ext>
            </a:extLst>
          </p:cNvPr>
          <p:cNvSpPr/>
          <p:nvPr/>
        </p:nvSpPr>
        <p:spPr>
          <a:xfrm>
            <a:off x="1786772" y="1603829"/>
            <a:ext cx="9067800" cy="3996871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rgbClr val="192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lnSpc>
                <a:spcPct val="150000"/>
              </a:lnSpc>
            </a:pPr>
            <a:r>
              <a:rPr lang="he-IL" sz="4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     רֹאש + </a:t>
            </a:r>
            <a:r>
              <a:rPr lang="en-US" sz="4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X</a:t>
            </a:r>
            <a:r>
              <a:rPr lang="he-IL" sz="4800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וֹן</a:t>
            </a:r>
            <a:r>
              <a:rPr lang="he-IL" sz="4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        רֹאש + </a:t>
            </a:r>
            <a:r>
              <a:rPr lang="en-US" sz="4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X</a:t>
            </a:r>
            <a:r>
              <a:rPr lang="he-IL" sz="4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ִי </a:t>
            </a:r>
            <a:endParaRPr lang="he-IL" sz="4800" b="1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>
              <a:lnSpc>
                <a:spcPct val="150000"/>
              </a:lnSpc>
            </a:pPr>
            <a:r>
              <a:rPr lang="he-IL" sz="4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     רֹאש + </a:t>
            </a:r>
            <a:r>
              <a:rPr lang="en-US" sz="4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X</a:t>
            </a:r>
            <a:r>
              <a:rPr lang="he-IL" sz="4800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וּת</a:t>
            </a:r>
            <a:r>
              <a:rPr lang="he-IL" sz="4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        רֹאש + </a:t>
            </a:r>
            <a:r>
              <a:rPr lang="en-US" sz="4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X</a:t>
            </a:r>
            <a:r>
              <a:rPr lang="he-IL" sz="4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ָן</a:t>
            </a:r>
          </a:p>
        </p:txBody>
      </p:sp>
      <p:sp>
        <p:nvSpPr>
          <p:cNvPr id="9" name="מלבן: פינות מעוגלות 8">
            <a:extLst>
              <a:ext uri="{FF2B5EF4-FFF2-40B4-BE49-F238E27FC236}">
                <a16:creationId xmlns:a16="http://schemas.microsoft.com/office/drawing/2014/main" id="{ACDECF7D-4AEE-40A0-B77E-9F009241EF57}"/>
              </a:ext>
            </a:extLst>
          </p:cNvPr>
          <p:cNvSpPr/>
          <p:nvPr/>
        </p:nvSpPr>
        <p:spPr>
          <a:xfrm>
            <a:off x="4796672" y="541202"/>
            <a:ext cx="3048000" cy="676725"/>
          </a:xfrm>
          <a:prstGeom prst="roundRect">
            <a:avLst/>
          </a:prstGeom>
          <a:solidFill>
            <a:schemeClr val="tx1">
              <a:lumMod val="25000"/>
              <a:lumOff val="75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60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רֹאש</a:t>
            </a:r>
          </a:p>
        </p:txBody>
      </p:sp>
    </p:spTree>
    <p:extLst>
      <p:ext uri="{BB962C8B-B14F-4D97-AF65-F5344CB8AC3E}">
        <p14:creationId xmlns:p14="http://schemas.microsoft.com/office/powerpoint/2010/main" val="137089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6583394" y="603438"/>
            <a:ext cx="3466380" cy="662265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r>
              <a:rPr lang="he-IL" sz="44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גזירה</a:t>
            </a:r>
            <a:r>
              <a:rPr lang="he-IL" sz="4400" b="1" dirty="0"/>
              <a:t> </a:t>
            </a:r>
            <a:r>
              <a:rPr lang="he-IL" sz="44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קווית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61781" y="1181819"/>
            <a:ext cx="620025" cy="431321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endParaRPr lang="he-IL" sz="4800" dirty="0"/>
          </a:p>
        </p:txBody>
      </p:sp>
      <p:sp>
        <p:nvSpPr>
          <p:cNvPr id="17" name="מלבן: פינות מעוגלות 16">
            <a:extLst>
              <a:ext uri="{FF2B5EF4-FFF2-40B4-BE49-F238E27FC236}">
                <a16:creationId xmlns:a16="http://schemas.microsoft.com/office/drawing/2014/main" id="{6842BC1C-F94C-40DC-849A-3FF5304432A4}"/>
              </a:ext>
            </a:extLst>
          </p:cNvPr>
          <p:cNvSpPr/>
          <p:nvPr/>
        </p:nvSpPr>
        <p:spPr>
          <a:xfrm>
            <a:off x="4896880" y="1989926"/>
            <a:ext cx="3048000" cy="676725"/>
          </a:xfrm>
          <a:prstGeom prst="roundRect">
            <a:avLst/>
          </a:prstGeom>
          <a:solidFill>
            <a:schemeClr val="tx1">
              <a:lumMod val="25000"/>
              <a:lumOff val="75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60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רֹאש</a:t>
            </a:r>
          </a:p>
        </p:txBody>
      </p:sp>
      <p:sp>
        <p:nvSpPr>
          <p:cNvPr id="18" name="מלבן 17">
            <a:extLst>
              <a:ext uri="{FF2B5EF4-FFF2-40B4-BE49-F238E27FC236}">
                <a16:creationId xmlns:a16="http://schemas.microsoft.com/office/drawing/2014/main" id="{CCDFA168-B2B9-45A2-BAF3-EBB1EA3D7844}"/>
              </a:ext>
            </a:extLst>
          </p:cNvPr>
          <p:cNvSpPr/>
          <p:nvPr/>
        </p:nvSpPr>
        <p:spPr>
          <a:xfrm>
            <a:off x="1115683" y="1211948"/>
            <a:ext cx="10296362" cy="507831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he-IL" sz="2700" dirty="0">
                <a:solidFill>
                  <a:srgbClr val="333333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בסים וצורן סופי הבאים זה אחר זה  ויוצרים מילה אחת.</a:t>
            </a:r>
          </a:p>
        </p:txBody>
      </p:sp>
      <p:sp>
        <p:nvSpPr>
          <p:cNvPr id="19" name="מלבן 18">
            <a:extLst>
              <a:ext uri="{FF2B5EF4-FFF2-40B4-BE49-F238E27FC236}">
                <a16:creationId xmlns:a16="http://schemas.microsoft.com/office/drawing/2014/main" id="{7704E492-884D-4BA9-8DFB-D729146263D9}"/>
              </a:ext>
            </a:extLst>
          </p:cNvPr>
          <p:cNvSpPr/>
          <p:nvPr/>
        </p:nvSpPr>
        <p:spPr>
          <a:xfrm>
            <a:off x="1786772" y="2936798"/>
            <a:ext cx="9067800" cy="2663902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rgbClr val="192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lnSpc>
                <a:spcPct val="150000"/>
              </a:lnSpc>
            </a:pPr>
            <a:r>
              <a:rPr lang="he-IL" sz="4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     רֹאש + </a:t>
            </a:r>
            <a:r>
              <a:rPr lang="en-US" sz="4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X</a:t>
            </a:r>
            <a:r>
              <a:rPr lang="he-IL" sz="4800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וֹן</a:t>
            </a:r>
            <a:r>
              <a:rPr lang="he-IL" sz="4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        רֹאש + </a:t>
            </a:r>
            <a:r>
              <a:rPr lang="en-US" sz="4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X</a:t>
            </a:r>
            <a:r>
              <a:rPr lang="he-IL" sz="4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ִי </a:t>
            </a:r>
            <a:endParaRPr lang="he-IL" sz="4800" b="1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>
              <a:lnSpc>
                <a:spcPct val="150000"/>
              </a:lnSpc>
            </a:pPr>
            <a:r>
              <a:rPr lang="he-IL" sz="4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     רֹאש + </a:t>
            </a:r>
            <a:r>
              <a:rPr lang="en-US" sz="4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X</a:t>
            </a:r>
            <a:r>
              <a:rPr lang="he-IL" sz="4800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וּת</a:t>
            </a:r>
            <a:r>
              <a:rPr lang="he-IL" sz="4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        רֹאש + </a:t>
            </a:r>
            <a:r>
              <a:rPr lang="en-US" sz="4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X</a:t>
            </a:r>
            <a:r>
              <a:rPr lang="he-IL" sz="4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ָן</a:t>
            </a:r>
          </a:p>
        </p:txBody>
      </p:sp>
    </p:spTree>
    <p:extLst>
      <p:ext uri="{BB962C8B-B14F-4D97-AF65-F5344CB8AC3E}">
        <p14:creationId xmlns:p14="http://schemas.microsoft.com/office/powerpoint/2010/main" val="981235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3935083" y="418618"/>
            <a:ext cx="4321833" cy="466137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r>
              <a:rPr lang="he-IL" sz="36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גזירה קווית </a:t>
            </a:r>
          </a:p>
        </p:txBody>
      </p:sp>
      <p:sp>
        <p:nvSpPr>
          <p:cNvPr id="26" name="מלבן 25"/>
          <p:cNvSpPr/>
          <p:nvPr/>
        </p:nvSpPr>
        <p:spPr>
          <a:xfrm>
            <a:off x="1039662" y="750283"/>
            <a:ext cx="10296362" cy="923330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he-IL" sz="2700" dirty="0">
                <a:solidFill>
                  <a:srgbClr val="333333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שני בסיסים (מילים עצמאיות) או יותר הבאים זה אחר זה באופן קווי ויוצרים מילה אחת.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9751" y="5434642"/>
            <a:ext cx="2199736" cy="319177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endParaRPr lang="he-IL" sz="4800" dirty="0"/>
          </a:p>
        </p:txBody>
      </p:sp>
      <p:sp>
        <p:nvSpPr>
          <p:cNvPr id="8" name="TextBox 7"/>
          <p:cNvSpPr txBox="1"/>
          <p:nvPr/>
        </p:nvSpPr>
        <p:spPr>
          <a:xfrm>
            <a:off x="7793527" y="5940357"/>
            <a:ext cx="3636473" cy="590145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r>
              <a:rPr lang="he-IL" sz="20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מדרחוב נחלת בנימין בתל- אביב</a:t>
            </a: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0A7B5419-347E-49FC-A9D2-62BED337FC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612" y="2636442"/>
            <a:ext cx="5276850" cy="3705225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2DC01E63-9802-4BEF-8DEE-FAE97CC1E4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2212" y="2780647"/>
            <a:ext cx="3997539" cy="2813583"/>
          </a:xfrm>
          <a:prstGeom prst="rect">
            <a:avLst/>
          </a:prstGeom>
        </p:spPr>
      </p:pic>
      <p:sp>
        <p:nvSpPr>
          <p:cNvPr id="12" name="מלבן 11">
            <a:extLst>
              <a:ext uri="{FF2B5EF4-FFF2-40B4-BE49-F238E27FC236}">
                <a16:creationId xmlns:a16="http://schemas.microsoft.com/office/drawing/2014/main" id="{55E6CEA6-F812-48AC-B5EE-9ABB84C66A70}"/>
              </a:ext>
            </a:extLst>
          </p:cNvPr>
          <p:cNvSpPr/>
          <p:nvPr/>
        </p:nvSpPr>
        <p:spPr>
          <a:xfrm>
            <a:off x="1039661" y="1829010"/>
            <a:ext cx="10382114" cy="507831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he-IL" sz="2700" dirty="0">
                <a:solidFill>
                  <a:srgbClr val="333333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כספומט = כסף + אוטומט                      צה"ל – צבא ההגנה לישראל</a:t>
            </a:r>
          </a:p>
        </p:txBody>
      </p:sp>
    </p:spTree>
    <p:extLst>
      <p:ext uri="{BB962C8B-B14F-4D97-AF65-F5344CB8AC3E}">
        <p14:creationId xmlns:p14="http://schemas.microsoft.com/office/powerpoint/2010/main" val="547927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8" grpId="0"/>
      <p:bldP spid="12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קבוצה 51"/>
          <p:cNvGrpSpPr/>
          <p:nvPr/>
        </p:nvGrpSpPr>
        <p:grpSpPr>
          <a:xfrm>
            <a:off x="947569" y="2445941"/>
            <a:ext cx="10536829" cy="2681088"/>
            <a:chOff x="1407892" y="2410596"/>
            <a:chExt cx="10536829" cy="2681088"/>
          </a:xfrm>
        </p:grpSpPr>
        <p:sp>
          <p:nvSpPr>
            <p:cNvPr id="38" name="מלבן מעוגל 37"/>
            <p:cNvSpPr/>
            <p:nvPr/>
          </p:nvSpPr>
          <p:spPr>
            <a:xfrm>
              <a:off x="1407892" y="4155676"/>
              <a:ext cx="1675382" cy="910090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he-IL" sz="2000" b="1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תנ"ך</a:t>
              </a:r>
            </a:p>
            <a:p>
              <a:pPr algn="ctr"/>
              <a:r>
                <a:rPr lang="he-IL" sz="2000" b="1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רמטכ"ל</a:t>
              </a:r>
            </a:p>
          </p:txBody>
        </p:sp>
        <p:sp>
          <p:nvSpPr>
            <p:cNvPr id="39" name="מלבן מעוגל 38"/>
            <p:cNvSpPr/>
            <p:nvPr/>
          </p:nvSpPr>
          <p:spPr>
            <a:xfrm>
              <a:off x="3844951" y="4155676"/>
              <a:ext cx="1749033" cy="906834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 sz="2000" b="1" dirty="0"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  <a:p>
              <a:pPr algn="ctr"/>
              <a:r>
                <a:rPr lang="he-IL" sz="2000" b="1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כספומט</a:t>
              </a:r>
            </a:p>
            <a:p>
              <a:pPr algn="ctr"/>
              <a:r>
                <a:rPr lang="he-IL" sz="2000" b="1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כדורגל</a:t>
              </a:r>
            </a:p>
          </p:txBody>
        </p:sp>
        <p:sp>
          <p:nvSpPr>
            <p:cNvPr id="40" name="מלבן מעוגל 39"/>
            <p:cNvSpPr/>
            <p:nvPr/>
          </p:nvSpPr>
          <p:spPr>
            <a:xfrm>
              <a:off x="7117338" y="4172968"/>
              <a:ext cx="2013525" cy="918716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he-IL" sz="2000" b="1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ילדון</a:t>
              </a:r>
            </a:p>
            <a:p>
              <a:pPr algn="ctr"/>
              <a:r>
                <a:rPr lang="he-IL" sz="2000" b="1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כפית</a:t>
              </a:r>
            </a:p>
          </p:txBody>
        </p:sp>
        <p:sp>
          <p:nvSpPr>
            <p:cNvPr id="48" name="מלבן מעוגל 47"/>
            <p:cNvSpPr/>
            <p:nvPr/>
          </p:nvSpPr>
          <p:spPr>
            <a:xfrm>
              <a:off x="9931193" y="4172968"/>
              <a:ext cx="2013528" cy="873391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  <a:p>
              <a:pPr algn="ctr"/>
              <a:endParaRPr lang="he-IL" dirty="0"/>
            </a:p>
            <a:p>
              <a:pPr algn="ctr"/>
              <a:endParaRPr lang="he-IL" sz="2000" b="1" dirty="0"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  <a:p>
              <a:pPr algn="ctr"/>
              <a:r>
                <a:rPr lang="he-IL" sz="2000" b="1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הפחתה</a:t>
              </a:r>
            </a:p>
            <a:p>
              <a:pPr algn="ctr"/>
              <a:r>
                <a:rPr lang="he-IL" sz="2000" b="1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שמירה</a:t>
              </a:r>
            </a:p>
            <a:p>
              <a:pPr algn="ctr"/>
              <a:endParaRPr lang="he-IL" dirty="0"/>
            </a:p>
            <a:p>
              <a:pPr algn="ctr"/>
              <a:endParaRPr lang="he-IL" dirty="0"/>
            </a:p>
          </p:txBody>
        </p:sp>
        <p:cxnSp>
          <p:nvCxnSpPr>
            <p:cNvPr id="51" name="מחבר חץ ישר 50"/>
            <p:cNvCxnSpPr>
              <a:cxnSpLocks/>
            </p:cNvCxnSpPr>
            <p:nvPr/>
          </p:nvCxnSpPr>
          <p:spPr>
            <a:xfrm>
              <a:off x="10963035" y="2485477"/>
              <a:ext cx="1" cy="125358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מחבר חץ ישר 52"/>
            <p:cNvCxnSpPr>
              <a:cxnSpLocks/>
            </p:cNvCxnSpPr>
            <p:nvPr/>
          </p:nvCxnSpPr>
          <p:spPr>
            <a:xfrm flipH="1">
              <a:off x="8123509" y="2410596"/>
              <a:ext cx="591" cy="132847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מחבר חץ ישר 53"/>
            <p:cNvCxnSpPr/>
            <p:nvPr/>
          </p:nvCxnSpPr>
          <p:spPr>
            <a:xfrm>
              <a:off x="4769383" y="3429000"/>
              <a:ext cx="1" cy="44209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מחבר חץ ישר 54"/>
            <p:cNvCxnSpPr/>
            <p:nvPr/>
          </p:nvCxnSpPr>
          <p:spPr>
            <a:xfrm>
              <a:off x="2245583" y="3405500"/>
              <a:ext cx="1" cy="44209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מלבן: פינות מעוגלות 24">
            <a:extLst>
              <a:ext uri="{FF2B5EF4-FFF2-40B4-BE49-F238E27FC236}">
                <a16:creationId xmlns:a16="http://schemas.microsoft.com/office/drawing/2014/main" id="{6E707E36-0035-4EFC-BC2D-F647693EE1C4}"/>
              </a:ext>
            </a:extLst>
          </p:cNvPr>
          <p:cNvSpPr/>
          <p:nvPr/>
        </p:nvSpPr>
        <p:spPr>
          <a:xfrm>
            <a:off x="9384606" y="1390399"/>
            <a:ext cx="2589257" cy="79925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4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1.שורש ותבנית</a:t>
            </a:r>
          </a:p>
        </p:txBody>
      </p:sp>
      <p:sp>
        <p:nvSpPr>
          <p:cNvPr id="26" name="מלבן: פינות מעוגלות 25">
            <a:extLst>
              <a:ext uri="{FF2B5EF4-FFF2-40B4-BE49-F238E27FC236}">
                <a16:creationId xmlns:a16="http://schemas.microsoft.com/office/drawing/2014/main" id="{E3D81F6F-56A0-4077-ABA8-F8FC7A1EAE76}"/>
              </a:ext>
            </a:extLst>
          </p:cNvPr>
          <p:cNvSpPr/>
          <p:nvPr/>
        </p:nvSpPr>
        <p:spPr>
          <a:xfrm>
            <a:off x="947569" y="2445941"/>
            <a:ext cx="1879714" cy="799254"/>
          </a:xfrm>
          <a:prstGeom prst="round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4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ראשי תיבות</a:t>
            </a:r>
          </a:p>
          <a:p>
            <a:pPr algn="ctr"/>
            <a:r>
              <a:rPr lang="he-IL" sz="24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(נוטריקון) </a:t>
            </a:r>
          </a:p>
        </p:txBody>
      </p:sp>
      <p:sp>
        <p:nvSpPr>
          <p:cNvPr id="30" name="מלבן: פינות מעוגלות 29">
            <a:extLst>
              <a:ext uri="{FF2B5EF4-FFF2-40B4-BE49-F238E27FC236}">
                <a16:creationId xmlns:a16="http://schemas.microsoft.com/office/drawing/2014/main" id="{2BC48921-86E8-466A-BFE7-683ED10607DD}"/>
              </a:ext>
            </a:extLst>
          </p:cNvPr>
          <p:cNvSpPr/>
          <p:nvPr/>
        </p:nvSpPr>
        <p:spPr>
          <a:xfrm>
            <a:off x="6453541" y="1383478"/>
            <a:ext cx="2589257" cy="799254"/>
          </a:xfrm>
          <a:prstGeom prst="round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4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2.בסיס +צורן</a:t>
            </a:r>
          </a:p>
        </p:txBody>
      </p:sp>
      <p:sp>
        <p:nvSpPr>
          <p:cNvPr id="32" name="מלבן: פינות מעוגלות 31">
            <a:extLst>
              <a:ext uri="{FF2B5EF4-FFF2-40B4-BE49-F238E27FC236}">
                <a16:creationId xmlns:a16="http://schemas.microsoft.com/office/drawing/2014/main" id="{328B4E18-B3B1-441D-964C-284B97A340D0}"/>
              </a:ext>
            </a:extLst>
          </p:cNvPr>
          <p:cNvSpPr/>
          <p:nvPr/>
        </p:nvSpPr>
        <p:spPr>
          <a:xfrm>
            <a:off x="1860687" y="1346018"/>
            <a:ext cx="2589257" cy="799254"/>
          </a:xfrm>
          <a:prstGeom prst="round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4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3.בסיס +בסיס</a:t>
            </a:r>
          </a:p>
        </p:txBody>
      </p:sp>
      <p:sp>
        <p:nvSpPr>
          <p:cNvPr id="33" name="מלבן: פינות מעוגלות 32">
            <a:extLst>
              <a:ext uri="{FF2B5EF4-FFF2-40B4-BE49-F238E27FC236}">
                <a16:creationId xmlns:a16="http://schemas.microsoft.com/office/drawing/2014/main" id="{A14A8A43-B625-4A42-928F-B111578FA297}"/>
              </a:ext>
            </a:extLst>
          </p:cNvPr>
          <p:cNvSpPr/>
          <p:nvPr/>
        </p:nvSpPr>
        <p:spPr>
          <a:xfrm>
            <a:off x="3372544" y="2445941"/>
            <a:ext cx="1943168" cy="799254"/>
          </a:xfrm>
          <a:prstGeom prst="round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4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הלחם</a:t>
            </a:r>
          </a:p>
        </p:txBody>
      </p:sp>
      <p:sp>
        <p:nvSpPr>
          <p:cNvPr id="17" name="מלבן: פינות מעוגלות 16">
            <a:extLst>
              <a:ext uri="{FF2B5EF4-FFF2-40B4-BE49-F238E27FC236}">
                <a16:creationId xmlns:a16="http://schemas.microsoft.com/office/drawing/2014/main" id="{6BB4E825-2FCB-4FF1-8627-90A002EC7BC2}"/>
              </a:ext>
            </a:extLst>
          </p:cNvPr>
          <p:cNvSpPr/>
          <p:nvPr/>
        </p:nvSpPr>
        <p:spPr>
          <a:xfrm>
            <a:off x="9497200" y="195654"/>
            <a:ext cx="2589257" cy="748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4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גזירה מסורגת</a:t>
            </a:r>
          </a:p>
        </p:txBody>
      </p:sp>
      <p:sp>
        <p:nvSpPr>
          <p:cNvPr id="18" name="מלבן: פינות מעוגלות 17">
            <a:extLst>
              <a:ext uri="{FF2B5EF4-FFF2-40B4-BE49-F238E27FC236}">
                <a16:creationId xmlns:a16="http://schemas.microsoft.com/office/drawing/2014/main" id="{AFE060E5-5EE3-42D6-8B1E-5212DDCDEB4D}"/>
              </a:ext>
            </a:extLst>
          </p:cNvPr>
          <p:cNvSpPr/>
          <p:nvPr/>
        </p:nvSpPr>
        <p:spPr>
          <a:xfrm>
            <a:off x="745604" y="144803"/>
            <a:ext cx="8297194" cy="799254"/>
          </a:xfrm>
          <a:prstGeom prst="roundRect">
            <a:avLst/>
          </a:prstGeom>
          <a:solidFill>
            <a:srgbClr val="92D050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4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גזירה קווית </a:t>
            </a:r>
          </a:p>
        </p:txBody>
      </p:sp>
      <p:cxnSp>
        <p:nvCxnSpPr>
          <p:cNvPr id="19" name="מחבר חץ ישר 18">
            <a:extLst>
              <a:ext uri="{FF2B5EF4-FFF2-40B4-BE49-F238E27FC236}">
                <a16:creationId xmlns:a16="http://schemas.microsoft.com/office/drawing/2014/main" id="{0136B1C6-15EF-459B-9DFC-0D1BC61D7930}"/>
              </a:ext>
            </a:extLst>
          </p:cNvPr>
          <p:cNvCxnSpPr/>
          <p:nvPr/>
        </p:nvCxnSpPr>
        <p:spPr>
          <a:xfrm>
            <a:off x="7742057" y="903920"/>
            <a:ext cx="1" cy="44209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מחבר חץ ישר 19">
            <a:extLst>
              <a:ext uri="{FF2B5EF4-FFF2-40B4-BE49-F238E27FC236}">
                <a16:creationId xmlns:a16="http://schemas.microsoft.com/office/drawing/2014/main" id="{018D30CD-8B98-4ED4-85E9-A4B94B47EED5}"/>
              </a:ext>
            </a:extLst>
          </p:cNvPr>
          <p:cNvCxnSpPr/>
          <p:nvPr/>
        </p:nvCxnSpPr>
        <p:spPr>
          <a:xfrm>
            <a:off x="2983661" y="873343"/>
            <a:ext cx="1" cy="44209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מחבר חץ ישר 20">
            <a:extLst>
              <a:ext uri="{FF2B5EF4-FFF2-40B4-BE49-F238E27FC236}">
                <a16:creationId xmlns:a16="http://schemas.microsoft.com/office/drawing/2014/main" id="{F7AB16A9-41FA-4779-AF8F-7FAA8475FA3E}"/>
              </a:ext>
            </a:extLst>
          </p:cNvPr>
          <p:cNvCxnSpPr/>
          <p:nvPr/>
        </p:nvCxnSpPr>
        <p:spPr>
          <a:xfrm>
            <a:off x="10661568" y="952399"/>
            <a:ext cx="1" cy="44209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069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64868B4-4F3F-4F85-BC75-9343AD992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he-IL" dirty="0"/>
            </a:br>
            <a:br>
              <a:rPr lang="he-IL" dirty="0"/>
            </a:br>
            <a:r>
              <a:rPr lang="he-IL" dirty="0"/>
              <a:t>תרגול של שלוש דרכי התצורה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D8BA476E-D5AA-4524-853A-246D27034A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57727" y="2527063"/>
            <a:ext cx="10634506" cy="719999"/>
          </a:xfrm>
        </p:spPr>
        <p:txBody>
          <a:bodyPr/>
          <a:lstStyle/>
          <a:p>
            <a:pPr marL="0" lvl="0" algn="ctr" defTabSz="914400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he-IL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defTabSz="91440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hlinkClick r:id="rId3"/>
              </a:rPr>
              <a:t>https://www.flippity.net/ma.php?k=1CBgZfPDVZFFkLanv5JkN4KUHn2k-f93z0p3c7mVqNOY</a:t>
            </a:r>
            <a:br>
              <a:rPr lang="he-IL" altLang="he-IL" sz="800" b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e-IL" altLang="he-IL" b="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he-IL" dirty="0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ACB64197-7919-43D3-83D7-B5D138E2A37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46771" y="3610939"/>
            <a:ext cx="2324100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14991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>
          <a:xfrm>
            <a:off x="1993588" y="919945"/>
            <a:ext cx="9642231" cy="720000"/>
          </a:xfrm>
        </p:spPr>
        <p:txBody>
          <a:bodyPr/>
          <a:lstStyle/>
          <a:p>
            <a:r>
              <a:rPr lang="he-IL" dirty="0">
                <a:solidFill>
                  <a:srgbClr val="192A72"/>
                </a:solidFill>
              </a:rPr>
              <a:t>  מה למדנו היום?</a:t>
            </a:r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4"/>
          </p:nvPr>
        </p:nvSpPr>
        <p:spPr>
          <a:xfrm>
            <a:off x="400977" y="1498384"/>
            <a:ext cx="11516497" cy="4153058"/>
          </a:xfrm>
        </p:spPr>
        <p:txBody>
          <a:bodyPr>
            <a:normAutofit fontScale="85000" lnSpcReduction="10000"/>
          </a:bodyPr>
          <a:lstStyle/>
          <a:p>
            <a:pPr marL="96848" indent="0">
              <a:lnSpc>
                <a:spcPct val="200000"/>
              </a:lnSpc>
              <a:buNone/>
            </a:pPr>
            <a:r>
              <a:rPr lang="he-IL" sz="4400" dirty="0">
                <a:solidFill>
                  <a:schemeClr val="tx1"/>
                </a:solidFill>
              </a:rPr>
              <a:t>חזרנו על שתי דרכי התצורה שלמדנו בשיעור הקודם. </a:t>
            </a:r>
          </a:p>
          <a:p>
            <a:pPr marL="96848" indent="0">
              <a:lnSpc>
                <a:spcPct val="200000"/>
              </a:lnSpc>
              <a:buNone/>
            </a:pPr>
            <a:r>
              <a:rPr lang="he-IL" sz="4400" dirty="0">
                <a:solidFill>
                  <a:schemeClr val="tx1"/>
                </a:solidFill>
              </a:rPr>
              <a:t>היכרנו דרך נוספת מרכזית ליצירת שמות בשפה העברית. </a:t>
            </a:r>
          </a:p>
        </p:txBody>
      </p:sp>
    </p:spTree>
    <p:extLst>
      <p:ext uri="{BB962C8B-B14F-4D97-AF65-F5344CB8AC3E}">
        <p14:creationId xmlns:p14="http://schemas.microsoft.com/office/powerpoint/2010/main" val="388106146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423F6F61-4567-462B-A618-70CBC508D8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39172" r="34234" b="66411"/>
          <a:stretch/>
        </p:blipFill>
        <p:spPr>
          <a:xfrm>
            <a:off x="4775994" y="0"/>
            <a:ext cx="3241964" cy="1838476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904EE8F9-32B7-45EB-8FC4-CC451E605118}"/>
              </a:ext>
            </a:extLst>
          </p:cNvPr>
          <p:cNvSpPr txBox="1"/>
          <p:nvPr/>
        </p:nvSpPr>
        <p:spPr>
          <a:xfrm>
            <a:off x="647340" y="3016112"/>
            <a:ext cx="11174412" cy="26184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895350">
              <a:lnSpc>
                <a:spcPct val="150000"/>
              </a:lnSpc>
            </a:pPr>
            <a:r>
              <a:rPr lang="he-IL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</a:t>
            </a:r>
            <a:r>
              <a:rPr lang="en-US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rights@education.gov.il</a:t>
            </a:r>
            <a:endParaRPr lang="he-IL" sz="2800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0276247E-F89D-4BE1-B3D6-7FE06BEB5A42}"/>
              </a:ext>
            </a:extLst>
          </p:cNvPr>
          <p:cNvSpPr/>
          <p:nvPr/>
        </p:nvSpPr>
        <p:spPr>
          <a:xfrm>
            <a:off x="795" y="1838476"/>
            <a:ext cx="12190412" cy="763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32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נוהל שימוש ביצירות מוגנות בזכויות יוצרים ואיתור בעלי זכויות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FCD7696-8516-4CE0-8FEC-1298C17648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416" y="1910261"/>
            <a:ext cx="11549090" cy="2531110"/>
          </a:xfrm>
        </p:spPr>
        <p:txBody>
          <a:bodyPr/>
          <a:lstStyle/>
          <a:p>
            <a:pPr lvl="0"/>
            <a:r>
              <a:rPr lang="he-IL" dirty="0"/>
              <a:t>    </a:t>
            </a:r>
            <a:br>
              <a:rPr lang="he-IL" dirty="0"/>
            </a:br>
            <a:br>
              <a:rPr lang="he-IL" dirty="0"/>
            </a:br>
            <a:endParaRPr lang="he-IL" dirty="0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94987AC0-C18B-405D-A375-A74E335DFE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</p:txBody>
      </p:sp>
      <p:sp>
        <p:nvSpPr>
          <p:cNvPr id="8" name="מלבן: פינות מעוגלות 7">
            <a:extLst>
              <a:ext uri="{FF2B5EF4-FFF2-40B4-BE49-F238E27FC236}">
                <a16:creationId xmlns:a16="http://schemas.microsoft.com/office/drawing/2014/main" id="{FC1DE684-CC59-4608-B1C1-D9EACD81862A}"/>
              </a:ext>
            </a:extLst>
          </p:cNvPr>
          <p:cNvSpPr/>
          <p:nvPr/>
        </p:nvSpPr>
        <p:spPr>
          <a:xfrm>
            <a:off x="1095124" y="2871619"/>
            <a:ext cx="10263007" cy="2875640"/>
          </a:xfrm>
          <a:prstGeom prst="roundRect">
            <a:avLst/>
          </a:prstGeom>
          <a:solidFill>
            <a:schemeClr val="tx1">
              <a:lumMod val="25000"/>
              <a:lumOff val="75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he-IL" sz="48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"רֹאש" = בָּסִיס </a:t>
            </a:r>
          </a:p>
          <a:p>
            <a:pPr algn="ctr">
              <a:lnSpc>
                <a:spcPct val="150000"/>
              </a:lnSpc>
            </a:pPr>
            <a:r>
              <a:rPr lang="he-IL" sz="48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+ צורן סוֹפִי</a:t>
            </a: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36055F66-EBE0-4158-B446-0E5BD2069D02}"/>
              </a:ext>
            </a:extLst>
          </p:cNvPr>
          <p:cNvSpPr txBox="1"/>
          <p:nvPr/>
        </p:nvSpPr>
        <p:spPr>
          <a:xfrm>
            <a:off x="857839" y="273492"/>
            <a:ext cx="10925667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914491">
              <a:spcBef>
                <a:spcPct val="0"/>
              </a:spcBef>
            </a:pPr>
            <a:r>
              <a:rPr lang="he-IL" sz="4400" b="1" dirty="0">
                <a:solidFill>
                  <a:srgbClr val="192A72"/>
                </a:solidFill>
                <a:latin typeface="Varela Round" pitchFamily="2" charset="-79"/>
                <a:ea typeface="+mj-ea"/>
                <a:cs typeface="Varela Round" pitchFamily="2" charset="-79"/>
              </a:rPr>
              <a:t>נסכם מה למדנו</a:t>
            </a: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F0AB3490-8DB4-42B6-9217-C73414F02FE7}"/>
              </a:ext>
            </a:extLst>
          </p:cNvPr>
          <p:cNvSpPr/>
          <p:nvPr/>
        </p:nvSpPr>
        <p:spPr>
          <a:xfrm>
            <a:off x="1023257" y="1224859"/>
            <a:ext cx="10406743" cy="1323703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rgbClr val="192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רִאשוֹן      רָאשִי     רָאשוּת     רֹאשָן</a:t>
            </a:r>
            <a:endParaRPr lang="he-IL" sz="4000" dirty="0">
              <a:solidFill>
                <a:schemeClr val="tx1">
                  <a:lumMod val="90000"/>
                  <a:lumOff val="10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9244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CDBC675-2D3E-44CA-9AAC-064A86847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נתרגל יחד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91CC5076-0BA8-488A-AB4F-A1D733EB20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12934" y="1229671"/>
            <a:ext cx="10438671" cy="1091779"/>
          </a:xfrm>
        </p:spPr>
        <p:txBody>
          <a:bodyPr/>
          <a:lstStyle/>
          <a:p>
            <a:r>
              <a:rPr lang="he-IL" sz="3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ציינו את הבסיס של כל אחד מן השמות ואת הצורן</a:t>
            </a:r>
          </a:p>
          <a:p>
            <a:endParaRPr lang="he-IL" sz="40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6977D871-9873-4D2F-8866-18ECD25AD7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460138" y="828413"/>
            <a:ext cx="10438672" cy="5201173"/>
          </a:xfrm>
        </p:spPr>
        <p:txBody>
          <a:bodyPr/>
          <a:lstStyle/>
          <a:p>
            <a:endParaRPr lang="he-IL" dirty="0"/>
          </a:p>
          <a:p>
            <a:pPr marL="96848" indent="0">
              <a:buNone/>
            </a:pPr>
            <a:r>
              <a:rPr lang="he-IL" dirty="0"/>
              <a:t> </a:t>
            </a:r>
          </a:p>
        </p:txBody>
      </p:sp>
      <p:pic>
        <p:nvPicPr>
          <p:cNvPr id="7" name="תמונה 6" descr="תמונה שמכילה קסדה&#10;&#10;התיאור נוצר באופן אוטומטי">
            <a:extLst>
              <a:ext uri="{FF2B5EF4-FFF2-40B4-BE49-F238E27FC236}">
                <a16:creationId xmlns:a16="http://schemas.microsoft.com/office/drawing/2014/main" id="{8415D657-F7E6-4693-B947-F0FD0AD200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19" y="4242690"/>
            <a:ext cx="2033628" cy="2125743"/>
          </a:xfrm>
          <a:prstGeom prst="rect">
            <a:avLst/>
          </a:prstGeom>
        </p:spPr>
      </p:pic>
      <p:sp>
        <p:nvSpPr>
          <p:cNvPr id="5" name="מלבן 4">
            <a:extLst>
              <a:ext uri="{FF2B5EF4-FFF2-40B4-BE49-F238E27FC236}">
                <a16:creationId xmlns:a16="http://schemas.microsoft.com/office/drawing/2014/main" id="{B30E47A2-26EB-4F64-A5E8-CAF3BD322243}"/>
              </a:ext>
            </a:extLst>
          </p:cNvPr>
          <p:cNvSpPr/>
          <p:nvPr/>
        </p:nvSpPr>
        <p:spPr>
          <a:xfrm>
            <a:off x="9318171" y="2656114"/>
            <a:ext cx="1715589" cy="1210492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rgbClr val="192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סֻכָּרִיָּה</a:t>
            </a:r>
          </a:p>
        </p:txBody>
      </p:sp>
      <p:sp>
        <p:nvSpPr>
          <p:cNvPr id="11" name="מלבן 10">
            <a:extLst>
              <a:ext uri="{FF2B5EF4-FFF2-40B4-BE49-F238E27FC236}">
                <a16:creationId xmlns:a16="http://schemas.microsoft.com/office/drawing/2014/main" id="{F1796BAF-1016-4753-8F30-31B64885D827}"/>
              </a:ext>
            </a:extLst>
          </p:cNvPr>
          <p:cNvSpPr/>
          <p:nvPr/>
        </p:nvSpPr>
        <p:spPr>
          <a:xfrm>
            <a:off x="7321006" y="2656114"/>
            <a:ext cx="1715589" cy="1210492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rgbClr val="192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יִשְׂרְאֵלִי</a:t>
            </a:r>
          </a:p>
        </p:txBody>
      </p:sp>
      <p:sp>
        <p:nvSpPr>
          <p:cNvPr id="12" name="מלבן 11">
            <a:extLst>
              <a:ext uri="{FF2B5EF4-FFF2-40B4-BE49-F238E27FC236}">
                <a16:creationId xmlns:a16="http://schemas.microsoft.com/office/drawing/2014/main" id="{5C19298A-A30E-452A-9016-F11DA98DCEEB}"/>
              </a:ext>
            </a:extLst>
          </p:cNvPr>
          <p:cNvSpPr/>
          <p:nvPr/>
        </p:nvSpPr>
        <p:spPr>
          <a:xfrm>
            <a:off x="5238205" y="2618027"/>
            <a:ext cx="1715589" cy="1210492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rgbClr val="192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שָעוֹן</a:t>
            </a:r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id="{6DCC409D-E5FD-42D8-8753-B6D25A74B3B1}"/>
              </a:ext>
            </a:extLst>
          </p:cNvPr>
          <p:cNvSpPr/>
          <p:nvPr/>
        </p:nvSpPr>
        <p:spPr>
          <a:xfrm>
            <a:off x="3241041" y="2629790"/>
            <a:ext cx="1715589" cy="1210492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rgbClr val="192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בִּרְזִיָּה</a:t>
            </a:r>
          </a:p>
        </p:txBody>
      </p:sp>
    </p:spTree>
    <p:extLst>
      <p:ext uri="{BB962C8B-B14F-4D97-AF65-F5344CB8AC3E}">
        <p14:creationId xmlns:p14="http://schemas.microsoft.com/office/powerpoint/2010/main" val="3274076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מערכת שידורים">
      <a:dk1>
        <a:srgbClr val="00206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מערכת שידורים">
    <a:dk1>
      <a:srgbClr val="002060"/>
    </a:dk1>
    <a:lt1>
      <a:sysClr val="window" lastClr="FFFFFF"/>
    </a:lt1>
    <a:dk2>
      <a:srgbClr val="44546A"/>
    </a:dk2>
    <a:lt2>
      <a:srgbClr val="E7E6E6"/>
    </a:lt2>
    <a:accent1>
      <a:srgbClr val="92D050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7030A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12612</TotalTime>
  <Words>3862</Words>
  <Application>Microsoft Office PowerPoint</Application>
  <PresentationFormat>מסך רחב</PresentationFormat>
  <Paragraphs>874</Paragraphs>
  <Slides>75</Slides>
  <Notes>67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75</vt:i4>
      </vt:variant>
    </vt:vector>
  </HeadingPairs>
  <TitlesOfParts>
    <vt:vector size="80" baseType="lpstr">
      <vt:lpstr>Arial</vt:lpstr>
      <vt:lpstr>Arial Nova Light</vt:lpstr>
      <vt:lpstr>Calibri</vt:lpstr>
      <vt:lpstr>Varela Round</vt:lpstr>
      <vt:lpstr>ערכת נושא Office</vt:lpstr>
      <vt:lpstr>מערכת שידורים לאומית</vt:lpstr>
      <vt:lpstr>מערכת שידורים לאומית</vt:lpstr>
      <vt:lpstr>דרכי תצורת השמות בעברית</vt:lpstr>
      <vt:lpstr>מה להביא לשיעור?</vt:lpstr>
      <vt:lpstr>  מה נעשה היום בשיעור?</vt:lpstr>
      <vt:lpstr>      </vt:lpstr>
      <vt:lpstr>      </vt:lpstr>
      <vt:lpstr>      </vt:lpstr>
      <vt:lpstr>נתרגל יחד</vt:lpstr>
      <vt:lpstr>חושבים יחד...</vt:lpstr>
      <vt:lpstr>חושבים יחד...</vt:lpstr>
      <vt:lpstr>מצגת של PowerPoint‏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  <vt:lpstr>           משימה להפסקה</vt:lpstr>
      <vt:lpstr>      </vt:lpstr>
      <vt:lpstr>      </vt:lpstr>
      <vt:lpstr>      </vt:lpstr>
      <vt:lpstr>      </vt:lpstr>
      <vt:lpstr>      </vt:lpstr>
      <vt:lpstr>      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 </vt:lpstr>
      <vt:lpstr> </vt:lpstr>
      <vt:lpstr> </vt:lpstr>
      <vt:lpstr>מצגת של PowerPoint‏</vt:lpstr>
      <vt:lpstr>שיעור מספר 2</vt:lpstr>
      <vt:lpstr>דרכי תצורת השמות בעברית  חלק ב'</vt:lpstr>
      <vt:lpstr>מה להביא לשיעור?</vt:lpstr>
      <vt:lpstr>  מה נעשה היום בשיעור?</vt:lpstr>
      <vt:lpstr>מצגת של PowerPoint‏</vt:lpstr>
      <vt:lpstr>חושבים יחד...</vt:lpstr>
      <vt:lpstr>מצגת של PowerPoint‏</vt:lpstr>
      <vt:lpstr>      </vt:lpstr>
      <vt:lpstr>      </vt:lpstr>
      <vt:lpstr>      </vt:lpstr>
      <vt:lpstr> היכרות עם דרך תצורה נוספת </vt:lpstr>
      <vt:lpstr>מצגת של PowerPoint‏</vt:lpstr>
      <vt:lpstr>מצגת של PowerPoint‏</vt:lpstr>
      <vt:lpstr>כדורגל   כדורסל   כדוריד   כדורעף    </vt:lpstr>
      <vt:lpstr>כדורגל   כדורסל   כדוריד   כדורעף    </vt:lpstr>
      <vt:lpstr> </vt:lpstr>
      <vt:lpstr>צה"ל   רמטכ"ל  שב"כ   מפכ"ל  </vt:lpstr>
      <vt:lpstr> </vt:lpstr>
      <vt:lpstr>ראשי התיבות הם סימן קיצור לשתי מילים או יותר.  </vt:lpstr>
      <vt:lpstr>    בסיס +בסיס  </vt:lpstr>
      <vt:lpstr>מצגת של PowerPoint‏</vt:lpstr>
      <vt:lpstr>                                                                          </vt:lpstr>
      <vt:lpstr>מצגת של PowerPoint‏</vt:lpstr>
      <vt:lpstr>מצגת של PowerPoint‏</vt:lpstr>
      <vt:lpstr>בואו נתרגל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  תרגול של שלוש דרכי התצורה</vt:lpstr>
      <vt:lpstr>  מה למדנו היום?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user</dc:creator>
  <cp:lastModifiedBy>ענבל גורן</cp:lastModifiedBy>
  <cp:revision>605</cp:revision>
  <dcterms:created xsi:type="dcterms:W3CDTF">2020-03-15T19:13:03Z</dcterms:created>
  <dcterms:modified xsi:type="dcterms:W3CDTF">2020-05-10T19:54:59Z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c86c25f-31f1-46f7-b4f9-3c53b1ed0b07_Enabled">
    <vt:lpwstr>True</vt:lpwstr>
  </property>
  <property fmtid="{D5CDD505-2E9C-101B-9397-08002B2CF9AE}" pid="3" name="MSIP_Label_9c86c25f-31f1-46f7-b4f9-3c53b1ed0b07_SiteId">
    <vt:lpwstr>a1ae89fb-21b9-40bf-9d82-a10ae85a2407</vt:lpwstr>
  </property>
  <property fmtid="{D5CDD505-2E9C-101B-9397-08002B2CF9AE}" pid="4" name="MSIP_Label_9c86c25f-31f1-46f7-b4f9-3c53b1ed0b07_Owner">
    <vt:lpwstr>il0sha@festo.net</vt:lpwstr>
  </property>
  <property fmtid="{D5CDD505-2E9C-101B-9397-08002B2CF9AE}" pid="5" name="MSIP_Label_9c86c25f-31f1-46f7-b4f9-3c53b1ed0b07_SetDate">
    <vt:lpwstr>2020-04-17T18:13:00.6929087Z</vt:lpwstr>
  </property>
  <property fmtid="{D5CDD505-2E9C-101B-9397-08002B2CF9AE}" pid="6" name="MSIP_Label_9c86c25f-31f1-46f7-b4f9-3c53b1ed0b07_Name">
    <vt:lpwstr>Internal</vt:lpwstr>
  </property>
  <property fmtid="{D5CDD505-2E9C-101B-9397-08002B2CF9AE}" pid="7" name="MSIP_Label_9c86c25f-31f1-46f7-b4f9-3c53b1ed0b07_Application">
    <vt:lpwstr>Microsoft Azure Information Protection</vt:lpwstr>
  </property>
  <property fmtid="{D5CDD505-2E9C-101B-9397-08002B2CF9AE}" pid="8" name="MSIP_Label_9c86c25f-31f1-46f7-b4f9-3c53b1ed0b07_ActionId">
    <vt:lpwstr>9a479d73-a547-4415-b1ab-9a864cb404ca</vt:lpwstr>
  </property>
  <property fmtid="{D5CDD505-2E9C-101B-9397-08002B2CF9AE}" pid="9" name="MSIP_Label_9c86c25f-31f1-46f7-b4f9-3c53b1ed0b07_Extended_MSFT_Method">
    <vt:lpwstr>Automatic</vt:lpwstr>
  </property>
  <property fmtid="{D5CDD505-2E9C-101B-9397-08002B2CF9AE}" pid="10" name="Sensitivity">
    <vt:lpwstr>Internal</vt:lpwstr>
  </property>
</Properties>
</file>