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405" r:id="rId2"/>
    <p:sldId id="262" r:id="rId3"/>
    <p:sldId id="263" r:id="rId4"/>
    <p:sldId id="321" r:id="rId5"/>
    <p:sldId id="322" r:id="rId6"/>
    <p:sldId id="323" r:id="rId7"/>
    <p:sldId id="334" r:id="rId8"/>
    <p:sldId id="326" r:id="rId9"/>
    <p:sldId id="336" r:id="rId10"/>
    <p:sldId id="338" r:id="rId11"/>
    <p:sldId id="335" r:id="rId12"/>
    <p:sldId id="324" r:id="rId13"/>
    <p:sldId id="329" r:id="rId14"/>
    <p:sldId id="311" r:id="rId15"/>
    <p:sldId id="325" r:id="rId16"/>
    <p:sldId id="318" r:id="rId17"/>
    <p:sldId id="317" r:id="rId18"/>
    <p:sldId id="319" r:id="rId19"/>
    <p:sldId id="337" r:id="rId20"/>
    <p:sldId id="331" r:id="rId21"/>
    <p:sldId id="316" r:id="rId22"/>
    <p:sldId id="333" r:id="rId23"/>
    <p:sldId id="313" r:id="rId24"/>
    <p:sldId id="340" r:id="rId25"/>
    <p:sldId id="307" r:id="rId26"/>
    <p:sldId id="304" r:id="rId27"/>
    <p:sldId id="339" r:id="rId28"/>
    <p:sldId id="289" r:id="rId29"/>
    <p:sldId id="306" r:id="rId30"/>
    <p:sldId id="308" r:id="rId31"/>
    <p:sldId id="305" r:id="rId32"/>
    <p:sldId id="314" r:id="rId33"/>
    <p:sldId id="341" r:id="rId34"/>
    <p:sldId id="320" r:id="rId35"/>
    <p:sldId id="328" r:id="rId36"/>
    <p:sldId id="330" r:id="rId37"/>
    <p:sldId id="327" r:id="rId38"/>
    <p:sldId id="291" r:id="rId3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מוריה חיה" initials="מח" lastIdx="10" clrIdx="0">
    <p:extLst>
      <p:ext uri="{19B8F6BF-5375-455C-9EA6-DF929625EA0E}">
        <p15:presenceInfo xmlns:p15="http://schemas.microsoft.com/office/powerpoint/2012/main" userId="מוריה חיה" providerId="None"/>
      </p:ext>
    </p:extLst>
  </p:cmAuthor>
  <p:cmAuthor id="2" name="תומר בוזמן" initials="תב" lastIdx="5" clrIdx="1">
    <p:extLst>
      <p:ext uri="{19B8F6BF-5375-455C-9EA6-DF929625EA0E}">
        <p15:presenceInfo xmlns:p15="http://schemas.microsoft.com/office/powerpoint/2012/main" userId="2e8a35d5f6c2f39d" providerId="Windows Live"/>
      </p:ext>
    </p:extLst>
  </p:cmAuthor>
  <p:cmAuthor id="3" name="טל אהרון" initials="טא" lastIdx="10" clrIdx="2">
    <p:extLst>
      <p:ext uri="{19B8F6BF-5375-455C-9EA6-DF929625EA0E}">
        <p15:presenceInfo xmlns:p15="http://schemas.microsoft.com/office/powerpoint/2012/main" userId="9162d01cedc5f7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192A72"/>
    <a:srgbClr val="12B4B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87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426" y="7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ו'/שבט/תשפ"א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71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51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להצגת סר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ו'/שבט/תשפ"א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5" r:id="rId5"/>
    <p:sldLayoutId id="2147483666" r:id="rId6"/>
    <p:sldLayoutId id="2147483663" r:id="rId7"/>
    <p:sldLayoutId id="2147483669" r:id="rId8"/>
    <p:sldLayoutId id="2147483671" r:id="rId9"/>
    <p:sldLayoutId id="2147483668" r:id="rId10"/>
    <p:sldLayoutId id="2147483670" r:id="rId11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jpeg"/><Relationship Id="rId2" Type="http://schemas.openxmlformats.org/officeDocument/2006/relationships/video" Target="https://www.youtube.com/embed/c5jLoYN8fNY?start=289&amp;feature=oembed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0.jpe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ZnJLfMQSI00?feature=oembed" TargetMode="External"/><Relationship Id="rId1" Type="http://schemas.openxmlformats.org/officeDocument/2006/relationships/tags" Target="../tags/tag2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48.jpe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eqglm8XnHg0?start=161&amp;feature=oembed" TargetMode="External"/><Relationship Id="rId1" Type="http://schemas.openxmlformats.org/officeDocument/2006/relationships/tags" Target="../tags/tag30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61089DD-6B1D-4A5A-AB81-96D166E27BF1}"/>
              </a:ext>
            </a:extLst>
          </p:cNvPr>
          <p:cNvSpPr/>
          <p:nvPr/>
        </p:nvSpPr>
        <p:spPr>
          <a:xfrm>
            <a:off x="905137" y="370316"/>
            <a:ext cx="3040978" cy="1180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המזכירות הפדגוגית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אגף שפות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rgbClr val="002060">
                      <a:alpha val="40000"/>
                    </a:srgbClr>
                  </a:outerShdw>
                </a:effectLst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הפיקוח על הוראת העברית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42878-562A-45DE-A3AC-3F3551825A43}"/>
              </a:ext>
            </a:extLst>
          </p:cNvPr>
          <p:cNvSpPr txBox="1"/>
          <p:nvPr/>
        </p:nvSpPr>
        <p:spPr>
          <a:xfrm>
            <a:off x="2551917" y="4149813"/>
            <a:ext cx="7759474" cy="904342"/>
          </a:xfrm>
          <a:prstGeom prst="rect">
            <a:avLst/>
          </a:prstGeom>
        </p:spPr>
        <p:txBody>
          <a:bodyPr vert="horz" wrap="square" lIns="91428" tIns="45714" rIns="91428" bIns="45714" rtlCol="1" anchor="b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מפמ"ר עברית: תומר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בוזמן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פיתוח: טל אהרון</a:t>
            </a:r>
          </a:p>
        </p:txBody>
      </p:sp>
    </p:spTree>
    <p:extLst>
      <p:ext uri="{BB962C8B-B14F-4D97-AF65-F5344CB8AC3E}">
        <p14:creationId xmlns:p14="http://schemas.microsoft.com/office/powerpoint/2010/main" val="90854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224482-78B0-4512-BC5F-ED8B341EE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5FDE630B-A427-42EA-9D1C-14AF84678FC7}"/>
              </a:ext>
            </a:extLst>
          </p:cNvPr>
          <p:cNvGrpSpPr/>
          <p:nvPr/>
        </p:nvGrpSpPr>
        <p:grpSpPr>
          <a:xfrm>
            <a:off x="1254870" y="3429000"/>
            <a:ext cx="10220170" cy="1440730"/>
            <a:chOff x="1254870" y="3429000"/>
            <a:chExt cx="10220170" cy="1440730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95E52943-B6B8-4653-88C6-0FC205DF8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094" t="67354" r="21425" b="14777"/>
            <a:stretch/>
          </p:blipFill>
          <p:spPr>
            <a:xfrm>
              <a:off x="5782453" y="3554729"/>
              <a:ext cx="5545157" cy="1225485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7B25B74C-A2F1-4A11-B342-FCE9D767CCE3}"/>
                </a:ext>
              </a:extLst>
            </p:cNvPr>
            <p:cNvSpPr/>
            <p:nvPr/>
          </p:nvSpPr>
          <p:spPr>
            <a:xfrm>
              <a:off x="1254870" y="3429000"/>
              <a:ext cx="10220170" cy="1440730"/>
            </a:xfrm>
            <a:prstGeom prst="rect">
              <a:avLst/>
            </a:prstGeom>
            <a:noFill/>
            <a:ln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5" name="תמונה 4">
            <a:extLst>
              <a:ext uri="{FF2B5EF4-FFF2-40B4-BE49-F238E27FC236}">
                <a16:creationId xmlns:a16="http://schemas.microsoft.com/office/drawing/2014/main" id="{5900FA54-8872-470A-8877-218CA5251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03" t="39899" r="25013" b="41031"/>
          <a:stretch/>
        </p:blipFill>
        <p:spPr>
          <a:xfrm>
            <a:off x="5282413" y="1276280"/>
            <a:ext cx="6045201" cy="1307837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F9743B5A-A378-4D09-B319-E77E17146614}"/>
              </a:ext>
            </a:extLst>
          </p:cNvPr>
          <p:cNvSpPr/>
          <p:nvPr/>
        </p:nvSpPr>
        <p:spPr>
          <a:xfrm>
            <a:off x="1254869" y="1209833"/>
            <a:ext cx="10220170" cy="1903018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5FD913A5-B2F9-4874-8422-0673573C58D3}"/>
              </a:ext>
            </a:extLst>
          </p:cNvPr>
          <p:cNvSpPr txBox="1"/>
          <p:nvPr/>
        </p:nvSpPr>
        <p:spPr>
          <a:xfrm>
            <a:off x="10367931" y="2584116"/>
            <a:ext cx="10034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פריט לבוש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03CD1DD-2CAA-42B6-B222-2AC955368104}"/>
              </a:ext>
            </a:extLst>
          </p:cNvPr>
          <p:cNvSpPr txBox="1"/>
          <p:nvPr/>
        </p:nvSpPr>
        <p:spPr>
          <a:xfrm>
            <a:off x="9552558" y="2584117"/>
            <a:ext cx="76670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מאכל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D930E02-14A1-4964-94D4-59CBF8982276}"/>
              </a:ext>
            </a:extLst>
          </p:cNvPr>
          <p:cNvSpPr txBox="1"/>
          <p:nvPr/>
        </p:nvSpPr>
        <p:spPr>
          <a:xfrm>
            <a:off x="8629558" y="2584115"/>
            <a:ext cx="76670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אוסף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5532755-577D-4C42-BB5F-1D39B817D2D2}"/>
              </a:ext>
            </a:extLst>
          </p:cNvPr>
          <p:cNvSpPr txBox="1"/>
          <p:nvPr/>
        </p:nvSpPr>
        <p:spPr>
          <a:xfrm>
            <a:off x="7668318" y="2592489"/>
            <a:ext cx="76670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צמח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8DDE376D-D463-447B-9158-43ACE333200F}"/>
              </a:ext>
            </a:extLst>
          </p:cNvPr>
          <p:cNvSpPr txBox="1"/>
          <p:nvPr/>
        </p:nvSpPr>
        <p:spPr>
          <a:xfrm>
            <a:off x="8629558" y="1911785"/>
            <a:ext cx="13063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אוסף / מקום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B4DDB69E-84F1-4FB2-A99A-D7F820CDDA8D}"/>
              </a:ext>
            </a:extLst>
          </p:cNvPr>
          <p:cNvSpPr/>
          <p:nvPr/>
        </p:nvSpPr>
        <p:spPr>
          <a:xfrm>
            <a:off x="8580891" y="2219562"/>
            <a:ext cx="1024947" cy="37292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CC44EED7-96EB-41A3-8010-32F1AC0C7232}"/>
              </a:ext>
            </a:extLst>
          </p:cNvPr>
          <p:cNvSpPr txBox="1"/>
          <p:nvPr/>
        </p:nvSpPr>
        <p:spPr>
          <a:xfrm>
            <a:off x="4476100" y="4411476"/>
            <a:ext cx="13063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פריט לבוש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C9ADAE08-7ACA-4FC1-AA99-D5DC1898EEEF}"/>
              </a:ext>
            </a:extLst>
          </p:cNvPr>
          <p:cNvSpPr txBox="1"/>
          <p:nvPr/>
        </p:nvSpPr>
        <p:spPr>
          <a:xfrm>
            <a:off x="5677315" y="4126566"/>
            <a:ext cx="143094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צמחייה – אוסף</a:t>
            </a:r>
            <a:endParaRPr lang="he-IL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5567E8B9-505E-4678-B147-DA9B08CBEBB5}"/>
              </a:ext>
            </a:extLst>
          </p:cNvPr>
          <p:cNvSpPr/>
          <p:nvPr/>
        </p:nvSpPr>
        <p:spPr>
          <a:xfrm>
            <a:off x="10535055" y="3809828"/>
            <a:ext cx="721243" cy="37292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66CC86-16AD-4A66-BA9B-A14911E9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944C953-03E1-4DB5-BD8A-1DCD3D7B6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42" t="44402" r="28824" b="37594"/>
          <a:stretch/>
        </p:blipFill>
        <p:spPr>
          <a:xfrm>
            <a:off x="7116237" y="1140771"/>
            <a:ext cx="4746736" cy="1234709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875FC142-3E4C-45ED-BCCE-F8378BEEEA68}"/>
              </a:ext>
            </a:extLst>
          </p:cNvPr>
          <p:cNvSpPr/>
          <p:nvPr/>
        </p:nvSpPr>
        <p:spPr>
          <a:xfrm>
            <a:off x="4919400" y="1085082"/>
            <a:ext cx="6978770" cy="2343918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48DCDA6-70C6-4B5C-A5C0-2F5213F57FA1}"/>
              </a:ext>
            </a:extLst>
          </p:cNvPr>
          <p:cNvSpPr txBox="1"/>
          <p:nvPr/>
        </p:nvSpPr>
        <p:spPr>
          <a:xfrm>
            <a:off x="9597801" y="2429337"/>
            <a:ext cx="1862377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צורת הנקבה של כבאי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809FE646-3CE8-46A7-8CD1-63D1F41657E9}"/>
              </a:ext>
            </a:extLst>
          </p:cNvPr>
          <p:cNvSpPr txBox="1"/>
          <p:nvPr/>
        </p:nvSpPr>
        <p:spPr>
          <a:xfrm>
            <a:off x="9597801" y="2857575"/>
            <a:ext cx="1862377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רכב כיבוי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23F5CFD9-7196-4EA7-9E8E-39751680213F}"/>
              </a:ext>
            </a:extLst>
          </p:cNvPr>
          <p:cNvSpPr txBox="1"/>
          <p:nvPr/>
        </p:nvSpPr>
        <p:spPr>
          <a:xfrm>
            <a:off x="4919400" y="2429336"/>
            <a:ext cx="4506516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אורית סיימה את הקורס, וכעת היא כבאית בתחנת הכיבוי.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36193D46-CA4D-47BD-AD0C-F535615F3791}"/>
              </a:ext>
            </a:extLst>
          </p:cNvPr>
          <p:cNvSpPr txBox="1"/>
          <p:nvPr/>
        </p:nvSpPr>
        <p:spPr>
          <a:xfrm>
            <a:off x="6022473" y="2877807"/>
            <a:ext cx="4506516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עלינו לתקן את התקלה בכבאית הישנה.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A34BE7A5-54FC-4102-8F4A-448A2BDA20FB}"/>
              </a:ext>
            </a:extLst>
          </p:cNvPr>
          <p:cNvGrpSpPr/>
          <p:nvPr/>
        </p:nvGrpSpPr>
        <p:grpSpPr>
          <a:xfrm>
            <a:off x="244914" y="3780886"/>
            <a:ext cx="7292948" cy="2864020"/>
            <a:chOff x="1905000" y="3244680"/>
            <a:chExt cx="7292948" cy="2864020"/>
          </a:xfrm>
        </p:grpSpPr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9530B1F0-68EC-4C26-A544-5EBAFB2CD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7246" t="30378" r="15181" b="63159"/>
            <a:stretch/>
          </p:blipFill>
          <p:spPr>
            <a:xfrm>
              <a:off x="8069089" y="3244680"/>
              <a:ext cx="1128859" cy="564984"/>
            </a:xfrm>
            <a:prstGeom prst="rect">
              <a:avLst/>
            </a:prstGeom>
          </p:spPr>
        </p:pic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7F96AD1F-D3CA-4D59-95B1-07EFA5627F3C}"/>
                </a:ext>
              </a:extLst>
            </p:cNvPr>
            <p:cNvSpPr/>
            <p:nvPr/>
          </p:nvSpPr>
          <p:spPr>
            <a:xfrm>
              <a:off x="1905000" y="3244680"/>
              <a:ext cx="7258032" cy="2864020"/>
            </a:xfrm>
            <a:prstGeom prst="rect">
              <a:avLst/>
            </a:prstGeom>
            <a:noFill/>
            <a:ln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8DFB6F23-22EF-4F60-8066-6AD225C08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900" t="28282" r="4820" b="37929"/>
            <a:stretch/>
          </p:blipFill>
          <p:spPr>
            <a:xfrm>
              <a:off x="1987550" y="3729146"/>
              <a:ext cx="7105650" cy="2317236"/>
            </a:xfrm>
            <a:prstGeom prst="rect">
              <a:avLst/>
            </a:prstGeom>
          </p:spPr>
        </p:pic>
      </p:grpSp>
      <p:pic>
        <p:nvPicPr>
          <p:cNvPr id="10" name="מדיה מקוונת 9" title="ￗﾡￗﾞￗﾙ ￗﾔￗﾛￗﾑￗﾐￗﾙ - ￗﾪￗﾢￗﾜￗﾕￗﾞￗﾪ ￗﾔￗﾙￗﾦￗﾕￗﾨ ￗﾔￗﾞￗﾡￗﾪￗﾕￗﾨￗﾙ - ￗﾔￗﾒￗﾙￗﾑￗﾕￗﾨￗﾙￗﾝ ￗﾩￗﾜ ￗﾔￗﾕￗﾤ!">
            <a:hlinkClick r:id="" action="ppaction://media"/>
            <a:extLst>
              <a:ext uri="{FF2B5EF4-FFF2-40B4-BE49-F238E27FC236}">
                <a16:creationId xmlns:a16="http://schemas.microsoft.com/office/drawing/2014/main" id="{EB103DCF-AC84-4236-A5DB-BA70D827C4B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44914" y="1085082"/>
            <a:ext cx="4166966" cy="234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6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EA0021-989A-4922-AF59-3DA977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צורן נטייה</a:t>
            </a:r>
          </a:p>
        </p:txBody>
      </p: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86BCF43A-E391-4907-80F8-62856F627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035794"/>
              </p:ext>
            </p:extLst>
          </p:nvPr>
        </p:nvGraphicFramePr>
        <p:xfrm>
          <a:off x="2286000" y="1656168"/>
          <a:ext cx="9027459" cy="39460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5325">
                  <a:extLst>
                    <a:ext uri="{9D8B030D-6E8A-4147-A177-3AD203B41FA5}">
                      <a16:colId xmlns:a16="http://schemas.microsoft.com/office/drawing/2014/main" val="3201561057"/>
                    </a:ext>
                  </a:extLst>
                </a:gridCol>
                <a:gridCol w="2805266">
                  <a:extLst>
                    <a:ext uri="{9D8B030D-6E8A-4147-A177-3AD203B41FA5}">
                      <a16:colId xmlns:a16="http://schemas.microsoft.com/office/drawing/2014/main" val="3446164091"/>
                    </a:ext>
                  </a:extLst>
                </a:gridCol>
                <a:gridCol w="5826868">
                  <a:extLst>
                    <a:ext uri="{9D8B030D-6E8A-4147-A177-3AD203B41FA5}">
                      <a16:colId xmlns:a16="http://schemas.microsoft.com/office/drawing/2014/main" val="3552335031"/>
                    </a:ext>
                  </a:extLst>
                </a:gridCol>
              </a:tblGrid>
              <a:tr h="394073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משמעות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דוגמאות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1608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זַמֶּרֶ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ת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כַּלְבָּ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ה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רַקְדָנִ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ית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אַנְגְּלִ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יָּה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109437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שְׁבָטִ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ים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מְצִלְתַּ</a:t>
                      </a:r>
                      <a:r>
                        <a:rPr lang="he-IL" sz="2800" b="1" dirty="0" err="1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יִם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קִיר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וֹת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45741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מַחְבַּרְת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וֹ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שִׁירָ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הּ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יַלְדָּתָ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עִירְ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כֶם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1826091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תִּ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שְׁכַּב, הַקְפֵּדְ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נָה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יִ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כָּנְס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וּ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כְּתַבְ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תֶּם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אָכַלְ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נוּ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061631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אֲהַבְתִּי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הָ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רְאִיתִי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ו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הוֹצִיאֶ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נוּ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שְׁמַעְתִּי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ךָ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6945396"/>
                  </a:ext>
                </a:extLst>
              </a:tr>
              <a:tr h="581470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בִּגְלָלָ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כְּלַפֵּי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הֶם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בִּשְׁבִיל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וֹ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, לִקְרָאתָ</a:t>
                      </a:r>
                      <a:r>
                        <a:rPr lang="he-IL" sz="2800" b="1" dirty="0">
                          <a:effectLst/>
                          <a:latin typeface="Varela Round" panose="00000500000000000000" pitchFamily="2" charset="-79"/>
                          <a:ea typeface="Calibri" panose="020F0502020204030204" pitchFamily="34" charset="0"/>
                          <a:cs typeface="Varela Round" panose="00000500000000000000" pitchFamily="2" charset="-79"/>
                        </a:rPr>
                        <a:t>הּ</a:t>
                      </a:r>
                      <a:endParaRPr lang="en-US" sz="2000" b="1" dirty="0">
                        <a:effectLst/>
                        <a:latin typeface="Varela Round" panose="00000500000000000000" pitchFamily="2" charset="-79"/>
                        <a:ea typeface="Calibri" panose="020F0502020204030204" pitchFamily="34" charset="0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088416"/>
                  </a:ext>
                </a:extLst>
              </a:tr>
            </a:tbl>
          </a:graphicData>
        </a:graphic>
      </p:graphicFrame>
      <p:sp>
        <p:nvSpPr>
          <p:cNvPr id="4" name="מציין מיקום טקסט 26">
            <a:extLst>
              <a:ext uri="{FF2B5EF4-FFF2-40B4-BE49-F238E27FC236}">
                <a16:creationId xmlns:a16="http://schemas.microsoft.com/office/drawing/2014/main" id="{BCC7C635-9539-4581-BDB4-25AF6BD4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49769" y="1013606"/>
            <a:ext cx="9032631" cy="540000"/>
          </a:xfrm>
        </p:spPr>
        <p:txBody>
          <a:bodyPr/>
          <a:lstStyle/>
          <a:p>
            <a:r>
              <a:rPr lang="he-IL" u="sng" dirty="0"/>
              <a:t>אינו</a:t>
            </a:r>
            <a:r>
              <a:rPr lang="he-IL" dirty="0"/>
              <a:t> יוצר ערך מילוני חדש. משמעות המילה </a:t>
            </a:r>
            <a:r>
              <a:rPr lang="he-IL" u="sng" dirty="0"/>
              <a:t>אינה</a:t>
            </a:r>
            <a:r>
              <a:rPr lang="he-IL" dirty="0"/>
              <a:t> משתנה.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7FB56CB-23BA-4479-AEB2-F2E9E6BC62C2}"/>
              </a:ext>
            </a:extLst>
          </p:cNvPr>
          <p:cNvSpPr/>
          <p:nvPr/>
        </p:nvSpPr>
        <p:spPr>
          <a:xfrm>
            <a:off x="9661712" y="2192820"/>
            <a:ext cx="113825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נקבה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68A7471-850E-45D1-ADFC-395A4ED84B0C}"/>
              </a:ext>
            </a:extLst>
          </p:cNvPr>
          <p:cNvSpPr/>
          <p:nvPr/>
        </p:nvSpPr>
        <p:spPr>
          <a:xfrm>
            <a:off x="7996136" y="2758609"/>
            <a:ext cx="280382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ריבוי לזכר/ריבוי לנקבה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672B0F2-6E87-48AC-9651-0922735BD8FE}"/>
              </a:ext>
            </a:extLst>
          </p:cNvPr>
          <p:cNvSpPr/>
          <p:nvPr/>
        </p:nvSpPr>
        <p:spPr>
          <a:xfrm>
            <a:off x="9512301" y="3361808"/>
            <a:ext cx="128766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שייכות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2D7FC86A-667D-45F7-B999-14EA7EB9F04C}"/>
              </a:ext>
            </a:extLst>
          </p:cNvPr>
          <p:cNvSpPr/>
          <p:nvPr/>
        </p:nvSpPr>
        <p:spPr>
          <a:xfrm>
            <a:off x="8864598" y="3922575"/>
            <a:ext cx="193536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מוספיות זמן וגוף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943CEFD6-57D2-4C94-8E35-95E9F9532200}"/>
              </a:ext>
            </a:extLst>
          </p:cNvPr>
          <p:cNvSpPr/>
          <p:nvPr/>
        </p:nvSpPr>
        <p:spPr>
          <a:xfrm>
            <a:off x="8612416" y="5089766"/>
            <a:ext cx="218754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נטיית מילות היחס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36F0B3A1-50A6-4671-A0B6-84CA62ACBE7C}"/>
              </a:ext>
            </a:extLst>
          </p:cNvPr>
          <p:cNvSpPr/>
          <p:nvPr/>
        </p:nvSpPr>
        <p:spPr>
          <a:xfrm>
            <a:off x="8864597" y="4523977"/>
            <a:ext cx="193536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כינוי מושא</a:t>
            </a:r>
            <a:endParaRPr lang="en-US" sz="20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7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22EBDB-9777-4A53-B82B-EC8EC2FE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336" y="194081"/>
            <a:ext cx="6394514" cy="720000"/>
          </a:xfrm>
        </p:spPr>
        <p:txBody>
          <a:bodyPr/>
          <a:lstStyle/>
          <a:p>
            <a:r>
              <a:rPr lang="he-IL" dirty="0"/>
              <a:t>צורני נטייה המציינים נקבה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3150582-9816-483D-8323-187A2F790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1035026"/>
            <a:ext cx="4744555" cy="540000"/>
          </a:xfrm>
        </p:spPr>
        <p:txBody>
          <a:bodyPr/>
          <a:lstStyle/>
          <a:p>
            <a:r>
              <a:rPr lang="he-IL" sz="2000" dirty="0"/>
              <a:t>האזינו לקטע מהשיר "תרגיל בהתעוררות".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BFEB3E6-F64D-491D-BE84-1F492070F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53" t="25609" r="3717" b="51962"/>
          <a:stretch/>
        </p:blipFill>
        <p:spPr>
          <a:xfrm>
            <a:off x="7625462" y="3230129"/>
            <a:ext cx="4352222" cy="1623288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4CE8B05-CED7-4596-A52F-ACF36CCFA79B}"/>
              </a:ext>
            </a:extLst>
          </p:cNvPr>
          <p:cNvSpPr/>
          <p:nvPr/>
        </p:nvSpPr>
        <p:spPr>
          <a:xfrm>
            <a:off x="1037189" y="1601425"/>
            <a:ext cx="2662384" cy="1231106"/>
          </a:xfrm>
          <a:prstGeom prst="rect">
            <a:avLst/>
          </a:prstGeom>
          <a:ln w="19050">
            <a:solidFill>
              <a:srgbClr val="192A72"/>
            </a:solidFill>
          </a:ln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"...זה לא מאוד מסובך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את </a:t>
            </a:r>
            <a:r>
              <a:rPr lang="he-IL" sz="20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מוכרה</a:t>
            </a: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לי אבל רחוקה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אתה ליד עצמך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אני ממש לידך...</a:t>
            </a:r>
            <a:r>
              <a:rPr lang="he-IL" sz="1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</a:t>
            </a:r>
          </a:p>
        </p:txBody>
      </p:sp>
      <p:cxnSp>
        <p:nvCxnSpPr>
          <p:cNvPr id="14" name="מחבר חץ ישר 13">
            <a:extLst>
              <a:ext uri="{FF2B5EF4-FFF2-40B4-BE49-F238E27FC236}">
                <a16:creationId xmlns:a16="http://schemas.microsoft.com/office/drawing/2014/main" id="{F3D980FE-5990-435D-A3F1-4F860A6C34EB}"/>
              </a:ext>
            </a:extLst>
          </p:cNvPr>
          <p:cNvCxnSpPr/>
          <p:nvPr/>
        </p:nvCxnSpPr>
        <p:spPr>
          <a:xfrm>
            <a:off x="11154810" y="1180221"/>
            <a:ext cx="0" cy="468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A4984F92-D486-46D3-874F-08B9A0D868EE}"/>
              </a:ext>
            </a:extLst>
          </p:cNvPr>
          <p:cNvCxnSpPr/>
          <p:nvPr/>
        </p:nvCxnSpPr>
        <p:spPr>
          <a:xfrm>
            <a:off x="7087482" y="1199076"/>
            <a:ext cx="0" cy="468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F0F91457-7D20-4644-9EBD-294CF66A1789}"/>
              </a:ext>
            </a:extLst>
          </p:cNvPr>
          <p:cNvCxnSpPr>
            <a:cxnSpLocks/>
          </p:cNvCxnSpPr>
          <p:nvPr/>
        </p:nvCxnSpPr>
        <p:spPr>
          <a:xfrm flipV="1">
            <a:off x="5134319" y="1199074"/>
            <a:ext cx="6030796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רשים זרימה: תהליך חלופי 21">
            <a:extLst>
              <a:ext uri="{FF2B5EF4-FFF2-40B4-BE49-F238E27FC236}">
                <a16:creationId xmlns:a16="http://schemas.microsoft.com/office/drawing/2014/main" id="{23F0370E-5C50-4EA3-B8FD-5784ECA970C6}"/>
              </a:ext>
            </a:extLst>
          </p:cNvPr>
          <p:cNvSpPr/>
          <p:nvPr/>
        </p:nvSpPr>
        <p:spPr>
          <a:xfrm>
            <a:off x="10684132" y="1764282"/>
            <a:ext cx="941355" cy="720000"/>
          </a:xfrm>
          <a:prstGeom prst="flowChartAlternateProcess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-ת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" name="תרשים זרימה: תהליך חלופי 22">
            <a:extLst>
              <a:ext uri="{FF2B5EF4-FFF2-40B4-BE49-F238E27FC236}">
                <a16:creationId xmlns:a16="http://schemas.microsoft.com/office/drawing/2014/main" id="{B0958287-8119-40F1-8210-F6606C6D9914}"/>
              </a:ext>
            </a:extLst>
          </p:cNvPr>
          <p:cNvSpPr/>
          <p:nvPr/>
        </p:nvSpPr>
        <p:spPr>
          <a:xfrm>
            <a:off x="8692339" y="1764282"/>
            <a:ext cx="941355" cy="720000"/>
          </a:xfrm>
          <a:prstGeom prst="flowChartAlternateProcess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-ה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תרשים זרימה: תהליך חלופי 23">
            <a:extLst>
              <a:ext uri="{FF2B5EF4-FFF2-40B4-BE49-F238E27FC236}">
                <a16:creationId xmlns:a16="http://schemas.microsoft.com/office/drawing/2014/main" id="{C738A048-5EAF-45D6-A57A-E3B3B96C462A}"/>
              </a:ext>
            </a:extLst>
          </p:cNvPr>
          <p:cNvSpPr/>
          <p:nvPr/>
        </p:nvSpPr>
        <p:spPr>
          <a:xfrm>
            <a:off x="6617663" y="1764282"/>
            <a:ext cx="941355" cy="720000"/>
          </a:xfrm>
          <a:prstGeom prst="flowChartAlternateProcess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</a:t>
            </a:r>
            <a:r>
              <a:rPr lang="he-IL" sz="32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ית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0687475A-862E-4554-BB62-921D8CC08247}"/>
              </a:ext>
            </a:extLst>
          </p:cNvPr>
          <p:cNvCxnSpPr/>
          <p:nvPr/>
        </p:nvCxnSpPr>
        <p:spPr>
          <a:xfrm>
            <a:off x="5153172" y="1199075"/>
            <a:ext cx="0" cy="468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מחבר חץ ישר 26">
            <a:extLst>
              <a:ext uri="{FF2B5EF4-FFF2-40B4-BE49-F238E27FC236}">
                <a16:creationId xmlns:a16="http://schemas.microsoft.com/office/drawing/2014/main" id="{6BF6A45A-4BDA-40BD-9D73-8B26325C5913}"/>
              </a:ext>
            </a:extLst>
          </p:cNvPr>
          <p:cNvCxnSpPr/>
          <p:nvPr/>
        </p:nvCxnSpPr>
        <p:spPr>
          <a:xfrm>
            <a:off x="9134671" y="1217932"/>
            <a:ext cx="0" cy="468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>
            <a:extLst>
              <a:ext uri="{FF2B5EF4-FFF2-40B4-BE49-F238E27FC236}">
                <a16:creationId xmlns:a16="http://schemas.microsoft.com/office/drawing/2014/main" id="{C110EA89-AEBA-475A-810D-C6428336708A}"/>
              </a:ext>
            </a:extLst>
          </p:cNvPr>
          <p:cNvCxnSpPr/>
          <p:nvPr/>
        </p:nvCxnSpPr>
        <p:spPr>
          <a:xfrm>
            <a:off x="8140593" y="887616"/>
            <a:ext cx="0" cy="3303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תרשים זרימה: תהליך חלופי 34">
            <a:extLst>
              <a:ext uri="{FF2B5EF4-FFF2-40B4-BE49-F238E27FC236}">
                <a16:creationId xmlns:a16="http://schemas.microsoft.com/office/drawing/2014/main" id="{FA75DBD6-FFF8-407C-BAFD-38FA62251948}"/>
              </a:ext>
            </a:extLst>
          </p:cNvPr>
          <p:cNvSpPr/>
          <p:nvPr/>
        </p:nvSpPr>
        <p:spPr>
          <a:xfrm>
            <a:off x="4703891" y="1766775"/>
            <a:ext cx="941355" cy="720000"/>
          </a:xfrm>
          <a:prstGeom prst="flowChartAlternateProcess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-יה</a:t>
            </a:r>
            <a:endParaRPr lang="he-IL" sz="20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539C431B-CF08-4D32-B70D-22A95013EBDE}"/>
              </a:ext>
            </a:extLst>
          </p:cNvPr>
          <p:cNvSpPr/>
          <p:nvPr/>
        </p:nvSpPr>
        <p:spPr>
          <a:xfrm>
            <a:off x="10644644" y="2488473"/>
            <a:ext cx="1020332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זַמֶּרֶת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5731FC6D-E885-48B5-A385-DACAB0670475}"/>
              </a:ext>
            </a:extLst>
          </p:cNvPr>
          <p:cNvSpPr/>
          <p:nvPr/>
        </p:nvSpPr>
        <p:spPr>
          <a:xfrm>
            <a:off x="8651895" y="2494703"/>
            <a:ext cx="1020332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כַּלְבָּה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D1A1898E-09F9-4738-A812-C78DF48F8CE6}"/>
              </a:ext>
            </a:extLst>
          </p:cNvPr>
          <p:cNvSpPr/>
          <p:nvPr/>
        </p:nvSpPr>
        <p:spPr>
          <a:xfrm>
            <a:off x="6454133" y="2486580"/>
            <a:ext cx="1266698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רַקְדָנִית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2DDC3749-94A6-48F3-8D8C-4DB186CF4302}"/>
              </a:ext>
            </a:extLst>
          </p:cNvPr>
          <p:cNvSpPr/>
          <p:nvPr/>
        </p:nvSpPr>
        <p:spPr>
          <a:xfrm>
            <a:off x="4546005" y="2492419"/>
            <a:ext cx="1214334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אַנְגְּלִיָּה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graphicFrame>
        <p:nvGraphicFramePr>
          <p:cNvPr id="49" name="טבלה 48">
            <a:extLst>
              <a:ext uri="{FF2B5EF4-FFF2-40B4-BE49-F238E27FC236}">
                <a16:creationId xmlns:a16="http://schemas.microsoft.com/office/drawing/2014/main" id="{2F532773-7F4D-46BD-9850-46C379407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06064"/>
              </p:ext>
            </p:extLst>
          </p:nvPr>
        </p:nvGraphicFramePr>
        <p:xfrm>
          <a:off x="1917701" y="3230129"/>
          <a:ext cx="5310086" cy="162003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96245">
                  <a:extLst>
                    <a:ext uri="{9D8B030D-6E8A-4147-A177-3AD203B41FA5}">
                      <a16:colId xmlns:a16="http://schemas.microsoft.com/office/drawing/2014/main" val="3703004949"/>
                    </a:ext>
                  </a:extLst>
                </a:gridCol>
                <a:gridCol w="1047925">
                  <a:extLst>
                    <a:ext uri="{9D8B030D-6E8A-4147-A177-3AD203B41FA5}">
                      <a16:colId xmlns:a16="http://schemas.microsoft.com/office/drawing/2014/main" val="2223020571"/>
                    </a:ext>
                  </a:extLst>
                </a:gridCol>
                <a:gridCol w="1187647">
                  <a:extLst>
                    <a:ext uri="{9D8B030D-6E8A-4147-A177-3AD203B41FA5}">
                      <a16:colId xmlns:a16="http://schemas.microsoft.com/office/drawing/2014/main" val="2029847391"/>
                    </a:ext>
                  </a:extLst>
                </a:gridCol>
                <a:gridCol w="1178269">
                  <a:extLst>
                    <a:ext uri="{9D8B030D-6E8A-4147-A177-3AD203B41FA5}">
                      <a16:colId xmlns:a16="http://schemas.microsoft.com/office/drawing/2014/main" val="313913999"/>
                    </a:ext>
                  </a:extLst>
                </a:gridCol>
              </a:tblGrid>
              <a:tr h="540344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קל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הפעיל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הופעל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16575"/>
                  </a:ext>
                </a:extLst>
              </a:tr>
              <a:tr h="53984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סיומת נפוצה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אוֹכֶלֶ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מַפְסִיקָ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מֻכֶּרֶ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797073"/>
                  </a:ext>
                </a:extLst>
              </a:tr>
              <a:tr h="53984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סיומת מיוחדת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אוֹכְלָ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מַפְסֶקֶ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מֻכָּרָ</a:t>
                      </a:r>
                      <a:r>
                        <a:rPr lang="he-IL" sz="2400" b="1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</a:t>
                      </a:r>
                      <a:endParaRPr lang="he-IL" sz="20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442078"/>
                  </a:ext>
                </a:extLst>
              </a:tr>
            </a:tbl>
          </a:graphicData>
        </a:graphic>
      </p:graphicFrame>
      <p:pic>
        <p:nvPicPr>
          <p:cNvPr id="50" name="תמונה 49">
            <a:extLst>
              <a:ext uri="{FF2B5EF4-FFF2-40B4-BE49-F238E27FC236}">
                <a16:creationId xmlns:a16="http://schemas.microsoft.com/office/drawing/2014/main" id="{25B4F5A3-AAE4-448D-9E1E-5EF2BC2F49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074" t="20557" r="17145" b="58697"/>
          <a:stretch/>
        </p:blipFill>
        <p:spPr>
          <a:xfrm>
            <a:off x="4333911" y="4994587"/>
            <a:ext cx="973688" cy="1161549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grpSp>
        <p:nvGrpSpPr>
          <p:cNvPr id="55" name="קבוצה 54">
            <a:extLst>
              <a:ext uri="{FF2B5EF4-FFF2-40B4-BE49-F238E27FC236}">
                <a16:creationId xmlns:a16="http://schemas.microsoft.com/office/drawing/2014/main" id="{A966A944-FCB8-4351-A36F-C6F701D3FBA0}"/>
              </a:ext>
            </a:extLst>
          </p:cNvPr>
          <p:cNvGrpSpPr/>
          <p:nvPr/>
        </p:nvGrpSpPr>
        <p:grpSpPr>
          <a:xfrm>
            <a:off x="3212729" y="4981887"/>
            <a:ext cx="973688" cy="1174249"/>
            <a:chOff x="2313252" y="5050587"/>
            <a:chExt cx="1192638" cy="1422743"/>
          </a:xfrm>
        </p:grpSpPr>
        <p:pic>
          <p:nvPicPr>
            <p:cNvPr id="51" name="תמונה 50">
              <a:extLst>
                <a:ext uri="{FF2B5EF4-FFF2-40B4-BE49-F238E27FC236}">
                  <a16:creationId xmlns:a16="http://schemas.microsoft.com/office/drawing/2014/main" id="{785D3354-898B-4FC7-88E3-C74A2A723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631" t="39021" r="36013" b="53920"/>
            <a:stretch/>
          </p:blipFill>
          <p:spPr>
            <a:xfrm>
              <a:off x="2368381" y="5063312"/>
              <a:ext cx="1130300" cy="395252"/>
            </a:xfrm>
            <a:prstGeom prst="rect">
              <a:avLst/>
            </a:prstGeom>
          </p:spPr>
        </p:pic>
        <p:pic>
          <p:nvPicPr>
            <p:cNvPr id="52" name="תמונה 51">
              <a:extLst>
                <a:ext uri="{FF2B5EF4-FFF2-40B4-BE49-F238E27FC236}">
                  <a16:creationId xmlns:a16="http://schemas.microsoft.com/office/drawing/2014/main" id="{F1520738-E2FC-470B-9A7A-1F4F4A677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937" t="39021" r="58024" b="53175"/>
            <a:stretch/>
          </p:blipFill>
          <p:spPr>
            <a:xfrm>
              <a:off x="2325952" y="6002087"/>
              <a:ext cx="1098725" cy="436947"/>
            </a:xfrm>
            <a:prstGeom prst="rect">
              <a:avLst/>
            </a:prstGeom>
          </p:spPr>
        </p:pic>
        <p:pic>
          <p:nvPicPr>
            <p:cNvPr id="53" name="תמונה 52">
              <a:extLst>
                <a:ext uri="{FF2B5EF4-FFF2-40B4-BE49-F238E27FC236}">
                  <a16:creationId xmlns:a16="http://schemas.microsoft.com/office/drawing/2014/main" id="{78CC798D-71A5-4E2F-92BA-F02581B84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2069" t="39021" r="47400" b="53920"/>
            <a:stretch/>
          </p:blipFill>
          <p:spPr>
            <a:xfrm>
              <a:off x="2384158" y="5537455"/>
              <a:ext cx="1048106" cy="395252"/>
            </a:xfrm>
            <a:prstGeom prst="rect">
              <a:avLst/>
            </a:prstGeom>
          </p:spPr>
        </p:pic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879099CE-C18D-48F9-BA36-8F27F195047C}"/>
                </a:ext>
              </a:extLst>
            </p:cNvPr>
            <p:cNvSpPr/>
            <p:nvPr/>
          </p:nvSpPr>
          <p:spPr>
            <a:xfrm>
              <a:off x="2313252" y="5050587"/>
              <a:ext cx="1192638" cy="1422743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6" name="Picture 2" descr="איור של שתי בחורות ליד שולחן עם מחשב האחת צוהלת והשנייה זועפת והכיתוב: מקנאה או מקנאת?">
            <a:extLst>
              <a:ext uri="{FF2B5EF4-FFF2-40B4-BE49-F238E27FC236}">
                <a16:creationId xmlns:a16="http://schemas.microsoft.com/office/drawing/2014/main" id="{076D9163-B69F-4841-9CC2-27996C44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" y="5273995"/>
            <a:ext cx="1422743" cy="14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שלומי שבן וחוה אלברשטיין - תרגיל בהתעוררות (אודיו) (mp3cut.net)">
            <a:hlinkClick r:id="" action="ppaction://media"/>
            <a:extLst>
              <a:ext uri="{FF2B5EF4-FFF2-40B4-BE49-F238E27FC236}">
                <a16:creationId xmlns:a16="http://schemas.microsoft.com/office/drawing/2014/main" id="{443B0A67-4763-458C-AE62-5DD813CD3DE5}"/>
              </a:ext>
            </a:extLst>
          </p:cNvPr>
          <p:cNvPicPr>
            <a:picLocks noGrp="1" noChangeAspect="1"/>
          </p:cNvPicPr>
          <p:nvPr>
            <p:ph sz="quarter" idx="4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193" y="1992269"/>
            <a:ext cx="449418" cy="4494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4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15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22" grpId="0" animBg="1"/>
      <p:bldP spid="23" grpId="0" animBg="1"/>
      <p:bldP spid="24" grpId="0" animBg="1"/>
      <p:bldP spid="35" grpId="0" animBg="1"/>
      <p:bldP spid="42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83BC4283-C839-46C3-AA41-6F3438AA0702}"/>
              </a:ext>
            </a:extLst>
          </p:cNvPr>
          <p:cNvGrpSpPr/>
          <p:nvPr/>
        </p:nvGrpSpPr>
        <p:grpSpPr>
          <a:xfrm>
            <a:off x="4507583" y="1150069"/>
            <a:ext cx="7136091" cy="4180790"/>
            <a:chOff x="2527954" y="1338605"/>
            <a:chExt cx="7136091" cy="4180790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6C90DE36-E7C8-4851-B055-DCD699A86641}"/>
                </a:ext>
              </a:extLst>
            </p:cNvPr>
            <p:cNvGrpSpPr/>
            <p:nvPr/>
          </p:nvGrpSpPr>
          <p:grpSpPr>
            <a:xfrm>
              <a:off x="2641075" y="1338605"/>
              <a:ext cx="7022970" cy="4145439"/>
              <a:chOff x="3572758" y="1338605"/>
              <a:chExt cx="7022970" cy="4145439"/>
            </a:xfrm>
          </p:grpSpPr>
          <p:pic>
            <p:nvPicPr>
              <p:cNvPr id="5" name="תמונה 4">
                <a:extLst>
                  <a:ext uri="{FF2B5EF4-FFF2-40B4-BE49-F238E27FC236}">
                    <a16:creationId xmlns:a16="http://schemas.microsoft.com/office/drawing/2014/main" id="{E61771B9-5250-43E1-87E9-7AFE762DC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892" t="24742" r="18505" b="46392"/>
              <a:stretch/>
            </p:blipFill>
            <p:spPr>
              <a:xfrm>
                <a:off x="3572758" y="1338605"/>
                <a:ext cx="7022970" cy="1979630"/>
              </a:xfrm>
              <a:prstGeom prst="rect">
                <a:avLst/>
              </a:prstGeom>
            </p:spPr>
          </p:pic>
          <p:pic>
            <p:nvPicPr>
              <p:cNvPr id="6" name="תמונה 5">
                <a:extLst>
                  <a:ext uri="{FF2B5EF4-FFF2-40B4-BE49-F238E27FC236}">
                    <a16:creationId xmlns:a16="http://schemas.microsoft.com/office/drawing/2014/main" id="{6C24F3A6-EE07-4B1C-85C2-F9F66E441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562" t="48385" r="23891" b="21650"/>
              <a:stretch/>
            </p:blipFill>
            <p:spPr>
              <a:xfrm>
                <a:off x="3701590" y="3429000"/>
                <a:ext cx="6894138" cy="2055044"/>
              </a:xfrm>
              <a:prstGeom prst="rect">
                <a:avLst/>
              </a:prstGeom>
            </p:spPr>
          </p:pic>
        </p:grpSp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CEBA12F5-D552-4FDF-82B4-41CDAD572B86}"/>
                </a:ext>
              </a:extLst>
            </p:cNvPr>
            <p:cNvSpPr/>
            <p:nvPr/>
          </p:nvSpPr>
          <p:spPr>
            <a:xfrm>
              <a:off x="2527954" y="1338605"/>
              <a:ext cx="7136091" cy="4180790"/>
            </a:xfrm>
            <a:prstGeom prst="rect">
              <a:avLst/>
            </a:prstGeom>
            <a:noFill/>
            <a:ln w="19050"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0" name="כותרת 1">
            <a:extLst>
              <a:ext uri="{FF2B5EF4-FFF2-40B4-BE49-F238E27FC236}">
                <a16:creationId xmlns:a16="http://schemas.microsoft.com/office/drawing/2014/main" id="{A32EE37F-4A03-4030-AA71-CE7F60E45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525" y="212725"/>
            <a:ext cx="9642475" cy="720725"/>
          </a:xfrm>
        </p:spPr>
        <p:txBody>
          <a:bodyPr/>
          <a:lstStyle/>
          <a:p>
            <a:r>
              <a:rPr lang="he-IL" dirty="0"/>
              <a:t>תרגול קצר בזמן ההפסקה</a:t>
            </a:r>
          </a:p>
        </p:txBody>
      </p:sp>
      <p:pic>
        <p:nvPicPr>
          <p:cNvPr id="3074" name="Picture 2" descr="Character woman watch mirror and admires Premium Vector">
            <a:extLst>
              <a:ext uri="{FF2B5EF4-FFF2-40B4-BE49-F238E27FC236}">
                <a16:creationId xmlns:a16="http://schemas.microsoft.com/office/drawing/2014/main" id="{4D844FE8-E9A3-4543-A364-8BE705BC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49" y="1823645"/>
            <a:ext cx="2833638" cy="28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46787954-29A0-4621-B3AB-5EC83052811E}"/>
              </a:ext>
            </a:extLst>
          </p:cNvPr>
          <p:cNvSpPr txBox="1">
            <a:spLocks/>
          </p:cNvSpPr>
          <p:nvPr/>
        </p:nvSpPr>
        <p:spPr>
          <a:xfrm>
            <a:off x="9143999" y="4459729"/>
            <a:ext cx="2023384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עצמית / מאופיינת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A04284C4-703B-45DD-815D-B3A9C8ADB61C}"/>
              </a:ext>
            </a:extLst>
          </p:cNvPr>
          <p:cNvSpPr txBox="1">
            <a:spLocks/>
          </p:cNvSpPr>
          <p:nvPr/>
        </p:nvSpPr>
        <p:spPr>
          <a:xfrm>
            <a:off x="6402370" y="4459729"/>
            <a:ext cx="115611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נקבה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05403D78-DE6D-4662-9C65-50F710612515}"/>
              </a:ext>
            </a:extLst>
          </p:cNvPr>
          <p:cNvSpPr txBox="1">
            <a:spLocks/>
          </p:cNvSpPr>
          <p:nvPr/>
        </p:nvSpPr>
        <p:spPr>
          <a:xfrm>
            <a:off x="9021451" y="4843084"/>
            <a:ext cx="214593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הצלחות / כישלונות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61A46E46-59FE-45D4-881F-72BDE57205CA}"/>
              </a:ext>
            </a:extLst>
          </p:cNvPr>
          <p:cNvSpPr txBox="1">
            <a:spLocks/>
          </p:cNvSpPr>
          <p:nvPr/>
        </p:nvSpPr>
        <p:spPr>
          <a:xfrm>
            <a:off x="4941651" y="4843084"/>
            <a:ext cx="2637261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ריבוי לנקבה / ריבוי לזכר</a:t>
            </a:r>
            <a:endParaRPr lang="he-IL" sz="1800" b="0" dirty="0">
              <a:solidFill>
                <a:srgbClr val="192A7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31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EA0021-989A-4922-AF59-3DA977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נספור צורנים...</a:t>
            </a:r>
          </a:p>
        </p:txBody>
      </p:sp>
      <p:sp>
        <p:nvSpPr>
          <p:cNvPr id="3" name="מציין מיקום טקסט 26">
            <a:extLst>
              <a:ext uri="{FF2B5EF4-FFF2-40B4-BE49-F238E27FC236}">
                <a16:creationId xmlns:a16="http://schemas.microsoft.com/office/drawing/2014/main" id="{823CE6B1-1111-44B4-AC4D-744862DD2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91980" y="1125535"/>
            <a:ext cx="7844118" cy="720000"/>
          </a:xfrm>
        </p:spPr>
        <p:txBody>
          <a:bodyPr/>
          <a:lstStyle/>
          <a:p>
            <a:r>
              <a:rPr lang="he-IL" sz="3200" dirty="0"/>
              <a:t>כמה צורני נטייה יש במילה </a:t>
            </a:r>
            <a:r>
              <a:rPr lang="he-IL" sz="4000" dirty="0"/>
              <a:t>לָקוֹחוֹתֵיהֶם</a:t>
            </a:r>
            <a:r>
              <a:rPr lang="he-IL" sz="3200" dirty="0"/>
              <a:t>?</a:t>
            </a:r>
          </a:p>
        </p:txBody>
      </p:sp>
      <p:sp>
        <p:nvSpPr>
          <p:cNvPr id="4" name="מציין מיקום טקסט 26">
            <a:extLst>
              <a:ext uri="{FF2B5EF4-FFF2-40B4-BE49-F238E27FC236}">
                <a16:creationId xmlns:a16="http://schemas.microsoft.com/office/drawing/2014/main" id="{E5AA4BFB-24CC-46D7-AB8A-2B9B91014F32}"/>
              </a:ext>
            </a:extLst>
          </p:cNvPr>
          <p:cNvSpPr txBox="1">
            <a:spLocks/>
          </p:cNvSpPr>
          <p:nvPr/>
        </p:nvSpPr>
        <p:spPr>
          <a:xfrm>
            <a:off x="4989209" y="3449639"/>
            <a:ext cx="6620436" cy="72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/>
              <a:t>כמה צורני גזירה יש במילה </a:t>
            </a:r>
            <a:r>
              <a:rPr lang="he-IL" sz="4000" dirty="0"/>
              <a:t>מַהוּתִי</a:t>
            </a:r>
            <a:r>
              <a:rPr lang="he-IL" sz="3200" dirty="0"/>
              <a:t>?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999DC336-F807-4C65-BF99-6929643C26EC}"/>
              </a:ext>
            </a:extLst>
          </p:cNvPr>
          <p:cNvSpPr/>
          <p:nvPr/>
        </p:nvSpPr>
        <p:spPr>
          <a:xfrm>
            <a:off x="8933416" y="1935134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A2303DF2-30A8-4ED4-AFF0-F6499B466E95}"/>
              </a:ext>
            </a:extLst>
          </p:cNvPr>
          <p:cNvSpPr/>
          <p:nvPr/>
        </p:nvSpPr>
        <p:spPr>
          <a:xfrm>
            <a:off x="9829709" y="1867522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לקוח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4CC849F2-CAD5-4EE9-AEA2-715D38EA094D}"/>
              </a:ext>
            </a:extLst>
          </p:cNvPr>
          <p:cNvSpPr/>
          <p:nvPr/>
        </p:nvSpPr>
        <p:spPr>
          <a:xfrm>
            <a:off x="4247477" y="1867522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יהם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9DA55261-0A08-4582-B2F1-9DCD465612A0}"/>
              </a:ext>
            </a:extLst>
          </p:cNvPr>
          <p:cNvSpPr/>
          <p:nvPr/>
        </p:nvSpPr>
        <p:spPr>
          <a:xfrm>
            <a:off x="6142300" y="1940255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ציין מיקום טקסט 26">
            <a:extLst>
              <a:ext uri="{FF2B5EF4-FFF2-40B4-BE49-F238E27FC236}">
                <a16:creationId xmlns:a16="http://schemas.microsoft.com/office/drawing/2014/main" id="{5EEBF39A-45EA-46AB-A508-7D73BE8FA4EA}"/>
              </a:ext>
            </a:extLst>
          </p:cNvPr>
          <p:cNvSpPr txBox="1">
            <a:spLocks/>
          </p:cNvSpPr>
          <p:nvPr/>
        </p:nvSpPr>
        <p:spPr>
          <a:xfrm>
            <a:off x="690282" y="1845373"/>
            <a:ext cx="2926836" cy="74214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192A72"/>
                </a:solidFill>
              </a:rPr>
              <a:t>שני צורני נטייה</a:t>
            </a:r>
          </a:p>
        </p:txBody>
      </p:sp>
      <p:sp>
        <p:nvSpPr>
          <p:cNvPr id="11" name="מציין מיקום טקסט 26">
            <a:extLst>
              <a:ext uri="{FF2B5EF4-FFF2-40B4-BE49-F238E27FC236}">
                <a16:creationId xmlns:a16="http://schemas.microsoft.com/office/drawing/2014/main" id="{E690E973-1244-4C44-AA19-84B4B0ECEABC}"/>
              </a:ext>
            </a:extLst>
          </p:cNvPr>
          <p:cNvSpPr txBox="1">
            <a:spLocks/>
          </p:cNvSpPr>
          <p:nvPr/>
        </p:nvSpPr>
        <p:spPr>
          <a:xfrm>
            <a:off x="7157060" y="2704826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נטייה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2" name="מציין מיקום טקסט 26">
            <a:extLst>
              <a:ext uri="{FF2B5EF4-FFF2-40B4-BE49-F238E27FC236}">
                <a16:creationId xmlns:a16="http://schemas.microsoft.com/office/drawing/2014/main" id="{06BDC5CD-7A6E-4B72-9834-33633AA6490E}"/>
              </a:ext>
            </a:extLst>
          </p:cNvPr>
          <p:cNvSpPr txBox="1">
            <a:spLocks/>
          </p:cNvSpPr>
          <p:nvPr/>
        </p:nvSpPr>
        <p:spPr>
          <a:xfrm>
            <a:off x="4365944" y="2704368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נטייה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3" name="מציין מיקום טקסט 26">
            <a:extLst>
              <a:ext uri="{FF2B5EF4-FFF2-40B4-BE49-F238E27FC236}">
                <a16:creationId xmlns:a16="http://schemas.microsoft.com/office/drawing/2014/main" id="{F3CC474C-A803-48FC-94FF-A9ADA58A5CC9}"/>
              </a:ext>
            </a:extLst>
          </p:cNvPr>
          <p:cNvSpPr txBox="1">
            <a:spLocks/>
          </p:cNvSpPr>
          <p:nvPr/>
        </p:nvSpPr>
        <p:spPr>
          <a:xfrm>
            <a:off x="9948174" y="2695965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בסיס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D5F55232-9264-433B-BBAB-95FBB0B3AF64}"/>
              </a:ext>
            </a:extLst>
          </p:cNvPr>
          <p:cNvSpPr/>
          <p:nvPr/>
        </p:nvSpPr>
        <p:spPr>
          <a:xfrm>
            <a:off x="690282" y="1125535"/>
            <a:ext cx="10945816" cy="2103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FB7018B7-A536-43E1-A10D-65606388E711}"/>
              </a:ext>
            </a:extLst>
          </p:cNvPr>
          <p:cNvSpPr/>
          <p:nvPr/>
        </p:nvSpPr>
        <p:spPr>
          <a:xfrm>
            <a:off x="8933949" y="4276591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תרשים זרימה: תהליך חלופי 16">
            <a:extLst>
              <a:ext uri="{FF2B5EF4-FFF2-40B4-BE49-F238E27FC236}">
                <a16:creationId xmlns:a16="http://schemas.microsoft.com/office/drawing/2014/main" id="{896FE733-C9B4-4D73-A485-6BA19136164E}"/>
              </a:ext>
            </a:extLst>
          </p:cNvPr>
          <p:cNvSpPr/>
          <p:nvPr/>
        </p:nvSpPr>
        <p:spPr>
          <a:xfrm>
            <a:off x="9830242" y="4208979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תרשים זרימה: תהליך חלופי 17">
            <a:extLst>
              <a:ext uri="{FF2B5EF4-FFF2-40B4-BE49-F238E27FC236}">
                <a16:creationId xmlns:a16="http://schemas.microsoft.com/office/drawing/2014/main" id="{3CBBC278-B0C5-4709-9F12-663C118DC28D}"/>
              </a:ext>
            </a:extLst>
          </p:cNvPr>
          <p:cNvSpPr/>
          <p:nvPr/>
        </p:nvSpPr>
        <p:spPr>
          <a:xfrm>
            <a:off x="7038593" y="1845373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וֹת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תרשים זרימה: תהליך חלופי 18">
            <a:extLst>
              <a:ext uri="{FF2B5EF4-FFF2-40B4-BE49-F238E27FC236}">
                <a16:creationId xmlns:a16="http://schemas.microsoft.com/office/drawing/2014/main" id="{69B206C0-BD89-439B-9CC4-ED73AC354A43}"/>
              </a:ext>
            </a:extLst>
          </p:cNvPr>
          <p:cNvSpPr/>
          <p:nvPr/>
        </p:nvSpPr>
        <p:spPr>
          <a:xfrm>
            <a:off x="4248010" y="4208979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F4D1D8B9-A66E-4547-9664-1CCD3458932F}"/>
              </a:ext>
            </a:extLst>
          </p:cNvPr>
          <p:cNvSpPr/>
          <p:nvPr/>
        </p:nvSpPr>
        <p:spPr>
          <a:xfrm>
            <a:off x="6142833" y="4281712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מציין מיקום טקסט 26">
            <a:extLst>
              <a:ext uri="{FF2B5EF4-FFF2-40B4-BE49-F238E27FC236}">
                <a16:creationId xmlns:a16="http://schemas.microsoft.com/office/drawing/2014/main" id="{0F6623DC-0ADF-48AF-A028-8541E79486E9}"/>
              </a:ext>
            </a:extLst>
          </p:cNvPr>
          <p:cNvSpPr txBox="1">
            <a:spLocks/>
          </p:cNvSpPr>
          <p:nvPr/>
        </p:nvSpPr>
        <p:spPr>
          <a:xfrm>
            <a:off x="1041288" y="4110064"/>
            <a:ext cx="2570583" cy="74214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192A72"/>
                </a:solidFill>
              </a:rPr>
              <a:t>שני צורני גזירה</a:t>
            </a:r>
          </a:p>
        </p:txBody>
      </p:sp>
      <p:sp>
        <p:nvSpPr>
          <p:cNvPr id="22" name="מציין מיקום טקסט 26">
            <a:extLst>
              <a:ext uri="{FF2B5EF4-FFF2-40B4-BE49-F238E27FC236}">
                <a16:creationId xmlns:a16="http://schemas.microsoft.com/office/drawing/2014/main" id="{DF100E40-7F8D-479C-A26D-10E33C8372A4}"/>
              </a:ext>
            </a:extLst>
          </p:cNvPr>
          <p:cNvSpPr txBox="1">
            <a:spLocks/>
          </p:cNvSpPr>
          <p:nvPr/>
        </p:nvSpPr>
        <p:spPr>
          <a:xfrm>
            <a:off x="7157592" y="5046283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גזירה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23" name="מציין מיקום טקסט 26">
            <a:extLst>
              <a:ext uri="{FF2B5EF4-FFF2-40B4-BE49-F238E27FC236}">
                <a16:creationId xmlns:a16="http://schemas.microsoft.com/office/drawing/2014/main" id="{03E937BE-D608-46FD-8997-30A9960506C1}"/>
              </a:ext>
            </a:extLst>
          </p:cNvPr>
          <p:cNvSpPr txBox="1">
            <a:spLocks/>
          </p:cNvSpPr>
          <p:nvPr/>
        </p:nvSpPr>
        <p:spPr>
          <a:xfrm>
            <a:off x="4366477" y="5045825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גזירה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24" name="מציין מיקום טקסט 26">
            <a:extLst>
              <a:ext uri="{FF2B5EF4-FFF2-40B4-BE49-F238E27FC236}">
                <a16:creationId xmlns:a16="http://schemas.microsoft.com/office/drawing/2014/main" id="{38C40787-E2B4-443F-B000-BF2D21BDF688}"/>
              </a:ext>
            </a:extLst>
          </p:cNvPr>
          <p:cNvSpPr txBox="1">
            <a:spLocks/>
          </p:cNvSpPr>
          <p:nvPr/>
        </p:nvSpPr>
        <p:spPr>
          <a:xfrm>
            <a:off x="10090226" y="5046283"/>
            <a:ext cx="1139851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בסיס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42E0FE65-9DA8-4C77-BF05-808AEEA14AF2}"/>
              </a:ext>
            </a:extLst>
          </p:cNvPr>
          <p:cNvSpPr/>
          <p:nvPr/>
        </p:nvSpPr>
        <p:spPr>
          <a:xfrm>
            <a:off x="690815" y="3429242"/>
            <a:ext cx="10945816" cy="2103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תרשים זרימה: תהליך חלופי 25">
            <a:extLst>
              <a:ext uri="{FF2B5EF4-FFF2-40B4-BE49-F238E27FC236}">
                <a16:creationId xmlns:a16="http://schemas.microsoft.com/office/drawing/2014/main" id="{0A12E4E2-BA90-405D-A099-A12704BB76B0}"/>
              </a:ext>
            </a:extLst>
          </p:cNvPr>
          <p:cNvSpPr/>
          <p:nvPr/>
        </p:nvSpPr>
        <p:spPr>
          <a:xfrm>
            <a:off x="7039126" y="4197904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וּת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/>
      <p:bldP spid="10" grpId="0"/>
      <p:bldP spid="11" grpId="0"/>
      <p:bldP spid="12" grpId="0"/>
      <p:bldP spid="13" grpId="0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EA0021-989A-4922-AF59-3DA977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בא קודם?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9D37D44-B872-406A-8ED4-F77DE715CB69}"/>
              </a:ext>
            </a:extLst>
          </p:cNvPr>
          <p:cNvSpPr txBox="1">
            <a:spLocks/>
          </p:cNvSpPr>
          <p:nvPr/>
        </p:nvSpPr>
        <p:spPr>
          <a:xfrm>
            <a:off x="-159657" y="1046736"/>
            <a:ext cx="12206515" cy="62094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בדרך כלל צורן גזירה קודם לצורן נטייה. צורני הנטייה מגיעים לרוב בסוף המילה.</a:t>
            </a:r>
          </a:p>
        </p:txBody>
      </p:sp>
      <p:sp>
        <p:nvSpPr>
          <p:cNvPr id="4" name="מציין מיקום טקסט 26">
            <a:extLst>
              <a:ext uri="{FF2B5EF4-FFF2-40B4-BE49-F238E27FC236}">
                <a16:creationId xmlns:a16="http://schemas.microsoft.com/office/drawing/2014/main" id="{7B1F4A39-B8BA-434D-8032-E2FF8122E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64061" y="1788686"/>
            <a:ext cx="1806389" cy="720000"/>
          </a:xfrm>
        </p:spPr>
        <p:txBody>
          <a:bodyPr/>
          <a:lstStyle/>
          <a:p>
            <a:r>
              <a:rPr lang="he-IL" sz="4000" dirty="0" err="1"/>
              <a:t>עִתּוֹנִים</a:t>
            </a:r>
            <a:r>
              <a:rPr lang="he-IL" sz="3200" dirty="0"/>
              <a:t> 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5994201C-BA3C-4DD9-95F2-8180809E361B}"/>
              </a:ext>
            </a:extLst>
          </p:cNvPr>
          <p:cNvSpPr/>
          <p:nvPr/>
        </p:nvSpPr>
        <p:spPr>
          <a:xfrm>
            <a:off x="5413221" y="2598285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69449D1C-A295-47D1-9430-8EB004DD407C}"/>
              </a:ext>
            </a:extLst>
          </p:cNvPr>
          <p:cNvSpPr/>
          <p:nvPr/>
        </p:nvSpPr>
        <p:spPr>
          <a:xfrm>
            <a:off x="6309514" y="2530673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עת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27C8B66E-2A0A-4D13-9F78-2D64FEB172B0}"/>
              </a:ext>
            </a:extLst>
          </p:cNvPr>
          <p:cNvSpPr/>
          <p:nvPr/>
        </p:nvSpPr>
        <p:spPr>
          <a:xfrm>
            <a:off x="727282" y="2530673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ים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61D015C5-99E4-4C7B-A3AD-ACA205CA44BD}"/>
              </a:ext>
            </a:extLst>
          </p:cNvPr>
          <p:cNvSpPr/>
          <p:nvPr/>
        </p:nvSpPr>
        <p:spPr>
          <a:xfrm>
            <a:off x="2622105" y="2603406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ציין מיקום טקסט 26">
            <a:extLst>
              <a:ext uri="{FF2B5EF4-FFF2-40B4-BE49-F238E27FC236}">
                <a16:creationId xmlns:a16="http://schemas.microsoft.com/office/drawing/2014/main" id="{59844934-4A2F-495D-95BF-B9AB53E7D1E2}"/>
              </a:ext>
            </a:extLst>
          </p:cNvPr>
          <p:cNvSpPr txBox="1">
            <a:spLocks/>
          </p:cNvSpPr>
          <p:nvPr/>
        </p:nvSpPr>
        <p:spPr>
          <a:xfrm>
            <a:off x="3636865" y="3367977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גזירה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1" name="מציין מיקום טקסט 26">
            <a:extLst>
              <a:ext uri="{FF2B5EF4-FFF2-40B4-BE49-F238E27FC236}">
                <a16:creationId xmlns:a16="http://schemas.microsoft.com/office/drawing/2014/main" id="{64071FE7-62D7-4001-A3F0-4859706BD506}"/>
              </a:ext>
            </a:extLst>
          </p:cNvPr>
          <p:cNvSpPr txBox="1">
            <a:spLocks/>
          </p:cNvSpPr>
          <p:nvPr/>
        </p:nvSpPr>
        <p:spPr>
          <a:xfrm>
            <a:off x="845749" y="3367519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נטייה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2" name="מציין מיקום טקסט 26">
            <a:extLst>
              <a:ext uri="{FF2B5EF4-FFF2-40B4-BE49-F238E27FC236}">
                <a16:creationId xmlns:a16="http://schemas.microsoft.com/office/drawing/2014/main" id="{9EBEBBB9-169F-4FE7-B6B1-12744C3B2DC9}"/>
              </a:ext>
            </a:extLst>
          </p:cNvPr>
          <p:cNvSpPr txBox="1">
            <a:spLocks/>
          </p:cNvSpPr>
          <p:nvPr/>
        </p:nvSpPr>
        <p:spPr>
          <a:xfrm>
            <a:off x="6427981" y="3367977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בסיס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B95A5CD5-8A38-4288-B9BC-4DC346449162}"/>
              </a:ext>
            </a:extLst>
          </p:cNvPr>
          <p:cNvSpPr/>
          <p:nvPr/>
        </p:nvSpPr>
        <p:spPr>
          <a:xfrm>
            <a:off x="371989" y="1788686"/>
            <a:ext cx="7833354" cy="2103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רשים זרימה: תהליך חלופי 13">
            <a:extLst>
              <a:ext uri="{FF2B5EF4-FFF2-40B4-BE49-F238E27FC236}">
                <a16:creationId xmlns:a16="http://schemas.microsoft.com/office/drawing/2014/main" id="{29D568A6-FBE1-49DE-9DAC-00141F62B8F5}"/>
              </a:ext>
            </a:extLst>
          </p:cNvPr>
          <p:cNvSpPr/>
          <p:nvPr/>
        </p:nvSpPr>
        <p:spPr>
          <a:xfrm>
            <a:off x="3518398" y="2508524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ון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מציין מיקום טקסט 26">
            <a:extLst>
              <a:ext uri="{FF2B5EF4-FFF2-40B4-BE49-F238E27FC236}">
                <a16:creationId xmlns:a16="http://schemas.microsoft.com/office/drawing/2014/main" id="{821444B8-4C4E-4580-B2DD-A486BE04B7F2}"/>
              </a:ext>
            </a:extLst>
          </p:cNvPr>
          <p:cNvSpPr txBox="1">
            <a:spLocks/>
          </p:cNvSpPr>
          <p:nvPr/>
        </p:nvSpPr>
        <p:spPr>
          <a:xfrm>
            <a:off x="3224647" y="4398666"/>
            <a:ext cx="2128038" cy="72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dirty="0"/>
              <a:t>מַדְּעָנִית </a:t>
            </a:r>
            <a:r>
              <a:rPr lang="he-IL" sz="3200" dirty="0"/>
              <a:t> 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8CF2A557-F395-474C-8C44-0C6277334DC7}"/>
              </a:ext>
            </a:extLst>
          </p:cNvPr>
          <p:cNvSpPr/>
          <p:nvPr/>
        </p:nvSpPr>
        <p:spPr>
          <a:xfrm>
            <a:off x="5413221" y="5208265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תרשים זרימה: תהליך חלופי 18">
            <a:extLst>
              <a:ext uri="{FF2B5EF4-FFF2-40B4-BE49-F238E27FC236}">
                <a16:creationId xmlns:a16="http://schemas.microsoft.com/office/drawing/2014/main" id="{FEF35070-D293-47D5-8480-F43EECBD04DB}"/>
              </a:ext>
            </a:extLst>
          </p:cNvPr>
          <p:cNvSpPr/>
          <p:nvPr/>
        </p:nvSpPr>
        <p:spPr>
          <a:xfrm>
            <a:off x="6309514" y="5140653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מדע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תרשים זרימה: תהליך חלופי 19">
            <a:extLst>
              <a:ext uri="{FF2B5EF4-FFF2-40B4-BE49-F238E27FC236}">
                <a16:creationId xmlns:a16="http://schemas.microsoft.com/office/drawing/2014/main" id="{4E261D2B-309D-4EF0-8C3C-024EFD3FB2BE}"/>
              </a:ext>
            </a:extLst>
          </p:cNvPr>
          <p:cNvSpPr/>
          <p:nvPr/>
        </p:nvSpPr>
        <p:spPr>
          <a:xfrm>
            <a:off x="727282" y="5140653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 err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ית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498D9BA6-C838-4A48-9AF2-2C440314122C}"/>
              </a:ext>
            </a:extLst>
          </p:cNvPr>
          <p:cNvSpPr/>
          <p:nvPr/>
        </p:nvSpPr>
        <p:spPr>
          <a:xfrm>
            <a:off x="2622105" y="5213386"/>
            <a:ext cx="520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+</a:t>
            </a:r>
            <a:endParaRPr lang="he-IL" b="1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מציין מיקום טקסט 26">
            <a:extLst>
              <a:ext uri="{FF2B5EF4-FFF2-40B4-BE49-F238E27FC236}">
                <a16:creationId xmlns:a16="http://schemas.microsoft.com/office/drawing/2014/main" id="{C046335F-0E21-4021-806B-0E41581C1C29}"/>
              </a:ext>
            </a:extLst>
          </p:cNvPr>
          <p:cNvSpPr txBox="1">
            <a:spLocks/>
          </p:cNvSpPr>
          <p:nvPr/>
        </p:nvSpPr>
        <p:spPr>
          <a:xfrm>
            <a:off x="3636865" y="5977957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גזירה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23" name="מציין מיקום טקסט 26">
            <a:extLst>
              <a:ext uri="{FF2B5EF4-FFF2-40B4-BE49-F238E27FC236}">
                <a16:creationId xmlns:a16="http://schemas.microsoft.com/office/drawing/2014/main" id="{E69BF5D4-9E31-467F-8DCA-CAB7D21710DC}"/>
              </a:ext>
            </a:extLst>
          </p:cNvPr>
          <p:cNvSpPr txBox="1">
            <a:spLocks/>
          </p:cNvSpPr>
          <p:nvPr/>
        </p:nvSpPr>
        <p:spPr>
          <a:xfrm>
            <a:off x="845749" y="5977499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נטייה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24" name="מציין מיקום טקסט 26">
            <a:extLst>
              <a:ext uri="{FF2B5EF4-FFF2-40B4-BE49-F238E27FC236}">
                <a16:creationId xmlns:a16="http://schemas.microsoft.com/office/drawing/2014/main" id="{C054C815-D835-46FB-BADB-9D2FEAD3CD1B}"/>
              </a:ext>
            </a:extLst>
          </p:cNvPr>
          <p:cNvSpPr txBox="1">
            <a:spLocks/>
          </p:cNvSpPr>
          <p:nvPr/>
        </p:nvSpPr>
        <p:spPr>
          <a:xfrm>
            <a:off x="6427981" y="5977957"/>
            <a:ext cx="1281903" cy="44975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בסיס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8C5054F4-DE92-44F3-B760-79E869F324FA}"/>
              </a:ext>
            </a:extLst>
          </p:cNvPr>
          <p:cNvSpPr/>
          <p:nvPr/>
        </p:nvSpPr>
        <p:spPr>
          <a:xfrm>
            <a:off x="371989" y="4398666"/>
            <a:ext cx="7833354" cy="2103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6" name="תרשים זרימה: תהליך חלופי 25">
            <a:extLst>
              <a:ext uri="{FF2B5EF4-FFF2-40B4-BE49-F238E27FC236}">
                <a16:creationId xmlns:a16="http://schemas.microsoft.com/office/drawing/2014/main" id="{62C61B62-2FAE-4893-A84A-DDD6375A2987}"/>
              </a:ext>
            </a:extLst>
          </p:cNvPr>
          <p:cNvSpPr/>
          <p:nvPr/>
        </p:nvSpPr>
        <p:spPr>
          <a:xfrm>
            <a:off x="3518398" y="5118504"/>
            <a:ext cx="1518838" cy="7200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32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ן</a:t>
            </a:r>
            <a:endParaRPr lang="he-IL" sz="20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6" name="Picture 2" descr="Female scientist Free Vector">
            <a:extLst>
              <a:ext uri="{FF2B5EF4-FFF2-40B4-BE49-F238E27FC236}">
                <a16:creationId xmlns:a16="http://schemas.microsoft.com/office/drawing/2014/main" id="{8B3957BE-8B17-4318-A4A7-F79AF245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556" y="3684324"/>
            <a:ext cx="1844530" cy="184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spapers on the table Premium Photo">
            <a:extLst>
              <a:ext uri="{FF2B5EF4-FFF2-40B4-BE49-F238E27FC236}">
                <a16:creationId xmlns:a16="http://schemas.microsoft.com/office/drawing/2014/main" id="{D6B49F50-BCA6-4F18-8329-9156DCE5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62" y="1788686"/>
            <a:ext cx="2576924" cy="171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2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  <p:bldP spid="6" grpId="0" animBg="1"/>
      <p:bldP spid="7" grpId="0" animBg="1"/>
      <p:bldP spid="8" grpId="0"/>
      <p:bldP spid="10" grpId="0"/>
      <p:bldP spid="11" grpId="0"/>
      <p:bldP spid="12" grpId="0"/>
      <p:bldP spid="13" grpId="0" animBg="1"/>
      <p:bldP spid="14" grpId="0" animBg="1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BEA0021-989A-4922-AF59-3DA977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בא קודם?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4AC8700-A66B-4849-A5C6-86D2C73BD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47" t="35876" r="31186" b="28385"/>
          <a:stretch/>
        </p:blipFill>
        <p:spPr>
          <a:xfrm>
            <a:off x="6589336" y="1959748"/>
            <a:ext cx="5147035" cy="34759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24160B81-49A2-4AE5-8ACE-8B163F8D7379}"/>
              </a:ext>
            </a:extLst>
          </p:cNvPr>
          <p:cNvSpPr/>
          <p:nvPr/>
        </p:nvSpPr>
        <p:spPr>
          <a:xfrm>
            <a:off x="10020692" y="3694144"/>
            <a:ext cx="999240" cy="424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E7823F71-B3D7-423C-A2FC-A19EBC22F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5" y="1959748"/>
            <a:ext cx="5885526" cy="858272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במילה חַדְשוֹתִי יש שני צורנים סופיים.</a:t>
            </a: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D8ECDB9F-0454-49B3-A751-9E95BAC07282}"/>
              </a:ext>
            </a:extLst>
          </p:cNvPr>
          <p:cNvSpPr txBox="1">
            <a:spLocks/>
          </p:cNvSpPr>
          <p:nvPr/>
        </p:nvSpPr>
        <p:spPr>
          <a:xfrm>
            <a:off x="838986" y="2658248"/>
            <a:ext cx="5561815" cy="85827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חדשה + </a:t>
            </a:r>
            <a:r>
              <a:rPr lang="en-US" dirty="0">
                <a:solidFill>
                  <a:srgbClr val="92D050"/>
                </a:solidFill>
              </a:rPr>
              <a:t>X</a:t>
            </a:r>
            <a:r>
              <a:rPr lang="he-IL" dirty="0" err="1">
                <a:solidFill>
                  <a:srgbClr val="92D050"/>
                </a:solidFill>
              </a:rPr>
              <a:t>וֹת</a:t>
            </a:r>
            <a:r>
              <a:rPr lang="he-IL" dirty="0">
                <a:solidFill>
                  <a:srgbClr val="92D050"/>
                </a:solidFill>
              </a:rPr>
              <a:t> = חדשות (צורן נטייה)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283652FF-76BC-417C-8C71-702EDF4CBBCF}"/>
              </a:ext>
            </a:extLst>
          </p:cNvPr>
          <p:cNvSpPr txBox="1">
            <a:spLocks/>
          </p:cNvSpPr>
          <p:nvPr/>
        </p:nvSpPr>
        <p:spPr>
          <a:xfrm>
            <a:off x="838986" y="3517833"/>
            <a:ext cx="5561815" cy="85827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חדשות + </a:t>
            </a:r>
            <a:r>
              <a:rPr lang="en-US" dirty="0">
                <a:solidFill>
                  <a:srgbClr val="92D050"/>
                </a:solidFill>
              </a:rPr>
              <a:t>X</a:t>
            </a:r>
            <a:r>
              <a:rPr lang="he-IL" dirty="0">
                <a:solidFill>
                  <a:srgbClr val="92D050"/>
                </a:solidFill>
              </a:rPr>
              <a:t>י = חדשותי (צורן גזירה)</a:t>
            </a: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B009BF92-17AA-4C34-BE48-B5D0F5A36F13}"/>
              </a:ext>
            </a:extLst>
          </p:cNvPr>
          <p:cNvSpPr txBox="1">
            <a:spLocks/>
          </p:cNvSpPr>
          <p:nvPr/>
        </p:nvSpPr>
        <p:spPr>
          <a:xfrm>
            <a:off x="515275" y="4215020"/>
            <a:ext cx="5885526" cy="85827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192A72"/>
                </a:solidFill>
              </a:rPr>
              <a:t>מה מיוחד במילה חַדְשוֹתִי? </a:t>
            </a:r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BB67974D-300E-4FE3-AF00-1ABC5D82FBC9}"/>
              </a:ext>
            </a:extLst>
          </p:cNvPr>
          <p:cNvSpPr txBox="1">
            <a:spLocks/>
          </p:cNvSpPr>
          <p:nvPr/>
        </p:nvSpPr>
        <p:spPr>
          <a:xfrm>
            <a:off x="838986" y="4898155"/>
            <a:ext cx="5561815" cy="85827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צורן הנטייה קודם לצורן הגזירה.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C52A55A7-F941-4915-A0F5-90E0BB01D233}"/>
              </a:ext>
            </a:extLst>
          </p:cNvPr>
          <p:cNvSpPr txBox="1">
            <a:spLocks/>
          </p:cNvSpPr>
          <p:nvPr/>
        </p:nvSpPr>
        <p:spPr>
          <a:xfrm>
            <a:off x="1772210" y="1090281"/>
            <a:ext cx="864757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לפניכם כותרת של כתבה, ובה המילה </a:t>
            </a:r>
            <a:r>
              <a:rPr lang="he-IL" sz="3200" dirty="0"/>
              <a:t>חַדְשוֹתִי</a:t>
            </a:r>
            <a:r>
              <a:rPr lang="he-IL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0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BE32972-A2F5-4566-8424-880961120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74884" y="1096702"/>
            <a:ext cx="9642231" cy="540000"/>
          </a:xfrm>
        </p:spPr>
        <p:txBody>
          <a:bodyPr/>
          <a:lstStyle/>
          <a:p>
            <a:r>
              <a:rPr lang="he-IL" dirty="0"/>
              <a:t>הקיפו רק את המילים שיש בהן </a:t>
            </a:r>
            <a:r>
              <a:rPr lang="he-IL" u="sng" dirty="0"/>
              <a:t>צורן נטייה</a:t>
            </a:r>
            <a:r>
              <a:rPr lang="he-IL" dirty="0"/>
              <a:t>.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B8127CF-2F79-4591-974E-0A18B2844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</p:spPr>
        <p:txBody>
          <a:bodyPr/>
          <a:lstStyle/>
          <a:p>
            <a:r>
              <a:rPr lang="he-IL" dirty="0"/>
              <a:t>צורן גזירה או נטייה?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DF26B36F-94D2-4FF6-A4BE-F928DC608FE5}"/>
              </a:ext>
            </a:extLst>
          </p:cNvPr>
          <p:cNvSpPr/>
          <p:nvPr/>
        </p:nvSpPr>
        <p:spPr>
          <a:xfrm>
            <a:off x="1397977" y="1996083"/>
            <a:ext cx="9363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כַּפִּית,    קַפְדָנִית,    שַמֶּנֶת,    גַּנֶּנֶת,    אֲמִירָה, </a:t>
            </a:r>
          </a:p>
          <a:p>
            <a:endParaRPr lang="he-IL" sz="3600" b="1" dirty="0"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  <a:p>
            <a:r>
              <a:rPr lang="he-IL" sz="3600" b="1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חֲבִיבָה,    צִמְחוֹנִי,    צַרְפָתִי,    מְדִינָתִי,    שַׂחְקָן</a:t>
            </a:r>
            <a:endParaRPr lang="he-IL" sz="3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85F69F91-8962-434E-BC36-82B6AEC0FD63}"/>
              </a:ext>
            </a:extLst>
          </p:cNvPr>
          <p:cNvSpPr/>
          <p:nvPr/>
        </p:nvSpPr>
        <p:spPr>
          <a:xfrm>
            <a:off x="7631723" y="1996083"/>
            <a:ext cx="1573824" cy="68557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595997C9-1D2E-451C-80AC-4430EDCF32EE}"/>
              </a:ext>
            </a:extLst>
          </p:cNvPr>
          <p:cNvSpPr/>
          <p:nvPr/>
        </p:nvSpPr>
        <p:spPr>
          <a:xfrm>
            <a:off x="4577862" y="1996083"/>
            <a:ext cx="882161" cy="68557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90AB0601-C1D5-47E9-9B70-93ED5075A295}"/>
              </a:ext>
            </a:extLst>
          </p:cNvPr>
          <p:cNvSpPr/>
          <p:nvPr/>
        </p:nvSpPr>
        <p:spPr>
          <a:xfrm>
            <a:off x="9355015" y="3086214"/>
            <a:ext cx="1439008" cy="68557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8745528D-2707-4B4E-B7D9-B5CE02EFFBCF}"/>
              </a:ext>
            </a:extLst>
          </p:cNvPr>
          <p:cNvSpPr/>
          <p:nvPr/>
        </p:nvSpPr>
        <p:spPr>
          <a:xfrm>
            <a:off x="3792416" y="3086214"/>
            <a:ext cx="1439008" cy="68557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8DDB01-A5DD-45EE-82B3-BA84EA3F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צורן ריבוי – גזירה או נטייה?</a:t>
            </a:r>
          </a:p>
        </p:txBody>
      </p:sp>
      <p:sp>
        <p:nvSpPr>
          <p:cNvPr id="5" name="מציין מיקום טקסט 2">
            <a:extLst>
              <a:ext uri="{FF2B5EF4-FFF2-40B4-BE49-F238E27FC236}">
                <a16:creationId xmlns:a16="http://schemas.microsoft.com/office/drawing/2014/main" id="{74674ADF-930E-418E-897E-558559B0625A}"/>
              </a:ext>
            </a:extLst>
          </p:cNvPr>
          <p:cNvSpPr txBox="1">
            <a:spLocks/>
          </p:cNvSpPr>
          <p:nvPr/>
        </p:nvSpPr>
        <p:spPr>
          <a:xfrm>
            <a:off x="3373167" y="1687811"/>
            <a:ext cx="864757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לפניכם ארבעה שמות מהשיר, ובכל אחד מהם הצורן הסופי </a:t>
            </a:r>
            <a:r>
              <a:rPr lang="en-US" sz="2400" dirty="0"/>
              <a:t>X</a:t>
            </a:r>
            <a:r>
              <a:rPr lang="he-IL" sz="2400" dirty="0"/>
              <a:t>ַיִם.</a:t>
            </a:r>
          </a:p>
        </p:txBody>
      </p:sp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72B83DC7-AB23-480A-A5BE-CB76FE1CAF72}"/>
              </a:ext>
            </a:extLst>
          </p:cNvPr>
          <p:cNvSpPr txBox="1">
            <a:spLocks/>
          </p:cNvSpPr>
          <p:nvPr/>
        </p:nvSpPr>
        <p:spPr>
          <a:xfrm>
            <a:off x="5629372" y="2275311"/>
            <a:ext cx="6391374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>
                <a:solidFill>
                  <a:srgbClr val="192A72"/>
                </a:solidFill>
              </a:rPr>
              <a:t>נַעֲלַיִם,    גַּרְבַּיִם,    מַגָּפַיִם,    מִכְנָסַיִם</a:t>
            </a:r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0EE46FBA-ECDB-4E33-B2AA-EE68A330982E}"/>
              </a:ext>
            </a:extLst>
          </p:cNvPr>
          <p:cNvSpPr txBox="1">
            <a:spLocks/>
          </p:cNvSpPr>
          <p:nvPr/>
        </p:nvSpPr>
        <p:spPr>
          <a:xfrm>
            <a:off x="3713754" y="2862811"/>
            <a:ext cx="830699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באיזה שם הצורן הסופי </a:t>
            </a:r>
            <a:r>
              <a:rPr lang="en-US" sz="2400" dirty="0"/>
              <a:t>X</a:t>
            </a:r>
            <a:r>
              <a:rPr lang="he-IL" sz="2400" dirty="0"/>
              <a:t>ַיִם הוא </a:t>
            </a:r>
            <a:r>
              <a:rPr lang="he-IL" sz="2400" u="sng" dirty="0"/>
              <a:t>צורן גזירה</a:t>
            </a:r>
            <a:r>
              <a:rPr lang="he-IL" sz="2400" dirty="0"/>
              <a:t>? נמקו.</a:t>
            </a: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25942C58-3B44-49B4-B084-AA1611D92C27}"/>
              </a:ext>
            </a:extLst>
          </p:cNvPr>
          <p:cNvSpPr txBox="1">
            <a:spLocks/>
          </p:cNvSpPr>
          <p:nvPr/>
        </p:nvSpPr>
        <p:spPr>
          <a:xfrm>
            <a:off x="4838700" y="1147811"/>
            <a:ext cx="7182046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האזינו לקטע מהשיר "המגפיים של ברוך" מאת כוורת.</a:t>
            </a:r>
          </a:p>
        </p:txBody>
      </p:sp>
      <p:pic>
        <p:nvPicPr>
          <p:cNvPr id="9" name="כוורת - המגפיים של ברוך (mp3cut.net)">
            <a:hlinkClick r:id="" action="ppaction://media"/>
            <a:extLst>
              <a:ext uri="{FF2B5EF4-FFF2-40B4-BE49-F238E27FC236}">
                <a16:creationId xmlns:a16="http://schemas.microsoft.com/office/drawing/2014/main" id="{D058EBE5-EEBC-421A-9B77-691F2D9B4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100311"/>
            <a:ext cx="609600" cy="60960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394D500-3B40-4E9D-94AF-4C8B0CDE0C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29" t="27217" r="33041" b="54536"/>
          <a:stretch/>
        </p:blipFill>
        <p:spPr>
          <a:xfrm>
            <a:off x="353006" y="4979640"/>
            <a:ext cx="4886714" cy="14610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15E60A86-6E1D-4C10-B618-9A4DEA096670}"/>
              </a:ext>
            </a:extLst>
          </p:cNvPr>
          <p:cNvSpPr txBox="1">
            <a:spLocks/>
          </p:cNvSpPr>
          <p:nvPr/>
        </p:nvSpPr>
        <p:spPr>
          <a:xfrm>
            <a:off x="2978870" y="3437587"/>
            <a:ext cx="8860124" cy="1180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e-IL" sz="2000" dirty="0">
                <a:solidFill>
                  <a:srgbClr val="92D050"/>
                </a:solidFill>
              </a:rPr>
              <a:t>השמות נַעֲלַיִם, גַּרְבַּיִם ומַגָּפַיִם מופיעים במילון בערכים נעל, גרב ומגף. הצורן הסופי שבהם הוא צורן </a:t>
            </a:r>
            <a:r>
              <a:rPr lang="he-IL" sz="2000" u="sng" dirty="0">
                <a:solidFill>
                  <a:srgbClr val="92D050"/>
                </a:solidFill>
              </a:rPr>
              <a:t>נטייה</a:t>
            </a:r>
            <a:r>
              <a:rPr lang="he-IL" sz="2000" dirty="0">
                <a:solidFill>
                  <a:srgbClr val="92D050"/>
                </a:solidFill>
              </a:rPr>
              <a:t> שמשמעותו </a:t>
            </a:r>
            <a:r>
              <a:rPr lang="he-IL" sz="2000" u="sng" dirty="0">
                <a:solidFill>
                  <a:srgbClr val="92D050"/>
                </a:solidFill>
              </a:rPr>
              <a:t>רבים</a:t>
            </a:r>
            <a:r>
              <a:rPr lang="he-IL" sz="2000" dirty="0">
                <a:solidFill>
                  <a:srgbClr val="92D050"/>
                </a:solidFill>
              </a:rPr>
              <a:t>. </a:t>
            </a:r>
          </a:p>
          <a:p>
            <a:pPr algn="just"/>
            <a:r>
              <a:rPr lang="he-IL" sz="2000" dirty="0">
                <a:solidFill>
                  <a:srgbClr val="92D050"/>
                </a:solidFill>
              </a:rPr>
              <a:t>לעומת זאת, למילה מִכְנָסַיִם אין צורת יחיד, ולכן הצורן הסופי שבה הוא צורן </a:t>
            </a:r>
            <a:r>
              <a:rPr lang="he-IL" sz="2000" u="sng" dirty="0">
                <a:solidFill>
                  <a:srgbClr val="92D050"/>
                </a:solidFill>
              </a:rPr>
              <a:t>גזירה</a:t>
            </a:r>
            <a:r>
              <a:rPr lang="he-IL" sz="2000" dirty="0">
                <a:solidFill>
                  <a:srgbClr val="92D050"/>
                </a:solidFill>
              </a:rPr>
              <a:t>.</a:t>
            </a:r>
          </a:p>
        </p:txBody>
      </p:sp>
      <p:pic>
        <p:nvPicPr>
          <p:cNvPr id="12" name="Picture 2" descr="גבר לובש זו מכנסיים והכיתוב מכנס או מכנסיים?">
            <a:extLst>
              <a:ext uri="{FF2B5EF4-FFF2-40B4-BE49-F238E27FC236}">
                <a16:creationId xmlns:a16="http://schemas.microsoft.com/office/drawing/2014/main" id="{149447D7-FDCD-4ED2-B878-A3FB3D14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94" y="4979640"/>
            <a:ext cx="1461098" cy="14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אליפסה 12">
            <a:extLst>
              <a:ext uri="{FF2B5EF4-FFF2-40B4-BE49-F238E27FC236}">
                <a16:creationId xmlns:a16="http://schemas.microsoft.com/office/drawing/2014/main" id="{74B04E65-7281-496C-B9BD-E88C1705D1BA}"/>
              </a:ext>
            </a:extLst>
          </p:cNvPr>
          <p:cNvSpPr/>
          <p:nvPr/>
        </p:nvSpPr>
        <p:spPr>
          <a:xfrm>
            <a:off x="5731497" y="2229854"/>
            <a:ext cx="1470581" cy="63295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79B0EEE5-FF33-4F6A-BAD1-E64D84DF0F04}"/>
              </a:ext>
            </a:extLst>
          </p:cNvPr>
          <p:cNvSpPr/>
          <p:nvPr/>
        </p:nvSpPr>
        <p:spPr>
          <a:xfrm>
            <a:off x="353006" y="1243795"/>
            <a:ext cx="3151762" cy="1569660"/>
          </a:xfrm>
          <a:prstGeom prst="rect">
            <a:avLst/>
          </a:prstGeom>
          <a:ln w="19050">
            <a:solidFill>
              <a:srgbClr val="192A72"/>
            </a:solidFill>
          </a:ln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</a:t>
            </a:r>
            <a:r>
              <a:rPr lang="he-IL" sz="20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נעליים </a:t>
            </a: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קונים מהר,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</a:t>
            </a:r>
            <a:r>
              <a:rPr lang="he-IL" sz="20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גרביים</a:t>
            </a: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לא חסר,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אך </a:t>
            </a:r>
            <a:r>
              <a:rPr lang="he-IL" sz="20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מגפיים</a:t>
            </a: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</a:t>
            </a:r>
            <a:r>
              <a:rPr lang="he-IL" sz="20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מכנסיים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שתמיד קונים קומפלט,</a:t>
            </a:r>
            <a:b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קשה מאוד להשיג אותם כעת"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8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סוגי הצורנים ומשמעויותיהם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26050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עברית - כיתות י-י"ב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טל אהרון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BAB131-68BA-4E47-BBE0-DB6EF83E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C3349F2-53D8-4372-9A4A-F2A7658DE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5" t="13606" r="31649" b="54777"/>
          <a:stretch/>
        </p:blipFill>
        <p:spPr>
          <a:xfrm>
            <a:off x="5865043" y="1159497"/>
            <a:ext cx="6120779" cy="268679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85548C8-D7FA-4213-B148-CDDBB2686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5" t="37141" r="31649" b="11203"/>
          <a:stretch/>
        </p:blipFill>
        <p:spPr>
          <a:xfrm>
            <a:off x="206179" y="1051087"/>
            <a:ext cx="5770347" cy="4138366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E9CFA2ED-49CA-450B-AA2C-AE600E46734B}"/>
              </a:ext>
            </a:extLst>
          </p:cNvPr>
          <p:cNvSpPr/>
          <p:nvPr/>
        </p:nvSpPr>
        <p:spPr>
          <a:xfrm>
            <a:off x="6096000" y="1032291"/>
            <a:ext cx="5889822" cy="2926967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4127738-1B88-4F29-9E80-B8583EF8DC0E}"/>
              </a:ext>
            </a:extLst>
          </p:cNvPr>
          <p:cNvSpPr/>
          <p:nvPr/>
        </p:nvSpPr>
        <p:spPr>
          <a:xfrm>
            <a:off x="206179" y="1041623"/>
            <a:ext cx="5770347" cy="4265572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AAB898E5-3C4A-4F6D-935D-B9E3111C01AF}"/>
              </a:ext>
            </a:extLst>
          </p:cNvPr>
          <p:cNvSpPr/>
          <p:nvPr/>
        </p:nvSpPr>
        <p:spPr>
          <a:xfrm>
            <a:off x="1152525" y="2175619"/>
            <a:ext cx="872561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ילדותי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F472CC7E-C966-4247-807F-2FB1FF838C52}"/>
              </a:ext>
            </a:extLst>
          </p:cNvPr>
          <p:cNvSpPr/>
          <p:nvPr/>
        </p:nvSpPr>
        <p:spPr>
          <a:xfrm>
            <a:off x="3695700" y="2175619"/>
            <a:ext cx="872561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גברי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F1CC54D6-B9C1-4F8D-B712-6F8A256AA758}"/>
              </a:ext>
            </a:extLst>
          </p:cNvPr>
          <p:cNvSpPr/>
          <p:nvPr/>
        </p:nvSpPr>
        <p:spPr>
          <a:xfrm>
            <a:off x="3529012" y="2534229"/>
            <a:ext cx="120593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משפחתי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448753BA-0952-4E64-8A10-0EB1E0C75519}"/>
              </a:ext>
            </a:extLst>
          </p:cNvPr>
          <p:cNvSpPr/>
          <p:nvPr/>
        </p:nvSpPr>
        <p:spPr>
          <a:xfrm>
            <a:off x="1033051" y="2534229"/>
            <a:ext cx="872561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ביתי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4E97B6B8-14FD-4EB2-B353-740CE46F154E}"/>
              </a:ext>
            </a:extLst>
          </p:cNvPr>
          <p:cNvSpPr/>
          <p:nvPr/>
        </p:nvSpPr>
        <p:spPr>
          <a:xfrm>
            <a:off x="3491092" y="2892839"/>
            <a:ext cx="120593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פתאומי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B0BA5B0D-A09B-42BF-A900-2A0D75DB999A}"/>
              </a:ext>
            </a:extLst>
          </p:cNvPr>
          <p:cNvSpPr/>
          <p:nvPr/>
        </p:nvSpPr>
        <p:spPr>
          <a:xfrm>
            <a:off x="4107144" y="4147503"/>
            <a:ext cx="120593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שם תואר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C7839839-E69B-48A6-927F-D6E6940A6A96}"/>
              </a:ext>
            </a:extLst>
          </p:cNvPr>
          <p:cNvSpPr/>
          <p:nvPr/>
        </p:nvSpPr>
        <p:spPr>
          <a:xfrm>
            <a:off x="4094060" y="4780771"/>
            <a:ext cx="120593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שייכות</a:t>
            </a:r>
            <a:endParaRPr lang="en-US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8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CBCEBA-9A61-4F08-B5F8-7C2CEEE0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2CBA0F9-90C3-423E-8264-AEB616B6C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3" t="33384" r="18119" b="26734"/>
          <a:stretch/>
        </p:blipFill>
        <p:spPr>
          <a:xfrm>
            <a:off x="2259290" y="2209667"/>
            <a:ext cx="7673420" cy="2735050"/>
          </a:xfrm>
          <a:prstGeom prst="rect">
            <a:avLst/>
          </a:prstGeom>
          <a:ln w="19050">
            <a:noFill/>
          </a:ln>
        </p:spPr>
      </p:pic>
      <p:sp>
        <p:nvSpPr>
          <p:cNvPr id="4" name="מציין מיקום טקסט 2">
            <a:extLst>
              <a:ext uri="{FF2B5EF4-FFF2-40B4-BE49-F238E27FC236}">
                <a16:creationId xmlns:a16="http://schemas.microsoft.com/office/drawing/2014/main" id="{39650401-F3CB-422E-8154-0CB5583D9E56}"/>
              </a:ext>
            </a:extLst>
          </p:cNvPr>
          <p:cNvSpPr txBox="1">
            <a:spLocks/>
          </p:cNvSpPr>
          <p:nvPr/>
        </p:nvSpPr>
        <p:spPr>
          <a:xfrm>
            <a:off x="4267200" y="3532387"/>
            <a:ext cx="5444310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>
                <a:solidFill>
                  <a:srgbClr val="192A72"/>
                </a:solidFill>
              </a:rPr>
              <a:t>י – צורן גזירה המציין שם תואר.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B55C3165-EEA3-4F2D-AF7F-D0394372AB21}"/>
              </a:ext>
            </a:extLst>
          </p:cNvPr>
          <p:cNvSpPr txBox="1">
            <a:spLocks/>
          </p:cNvSpPr>
          <p:nvPr/>
        </p:nvSpPr>
        <p:spPr>
          <a:xfrm>
            <a:off x="4267200" y="3867727"/>
            <a:ext cx="5444310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>
                <a:solidFill>
                  <a:srgbClr val="192A72"/>
                </a:solidFill>
              </a:rPr>
              <a:t>ת – צורן נטייה המציין נקבה.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80BBE9D5-F55E-45FA-9D08-4FBEA5489307}"/>
              </a:ext>
            </a:extLst>
          </p:cNvPr>
          <p:cNvSpPr txBox="1">
            <a:spLocks/>
          </p:cNvSpPr>
          <p:nvPr/>
        </p:nvSpPr>
        <p:spPr>
          <a:xfrm>
            <a:off x="3002280" y="4584356"/>
            <a:ext cx="6709230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הבסיס שלה שאול מלועזית (קולקטיב), ואילו שאר הבסיסים עבריים.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218A6DAC-002E-40B3-A024-0FC2DC9F0337}"/>
              </a:ext>
            </a:extLst>
          </p:cNvPr>
          <p:cNvSpPr txBox="1">
            <a:spLocks/>
          </p:cNvSpPr>
          <p:nvPr/>
        </p:nvSpPr>
        <p:spPr>
          <a:xfrm>
            <a:off x="1257300" y="1270629"/>
            <a:ext cx="8892360" cy="77655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000000"/>
                </a:solidFill>
              </a:rPr>
              <a:t>לפניכם ארבעה צירופים, ובכל אחד מהם מילה מודגשת.</a:t>
            </a:r>
          </a:p>
          <a:p>
            <a:r>
              <a:rPr lang="he-IL" sz="2000" b="0" dirty="0">
                <a:solidFill>
                  <a:srgbClr val="000000"/>
                </a:solidFill>
              </a:rPr>
              <a:t>שאלה </a:t>
            </a:r>
            <a:r>
              <a:rPr lang="he-IL" sz="2400" dirty="0">
                <a:solidFill>
                  <a:srgbClr val="000000"/>
                </a:solidFill>
              </a:rPr>
              <a:t>יְסוֹדִית</a:t>
            </a:r>
            <a:r>
              <a:rPr lang="he-IL" sz="2000" b="0" dirty="0">
                <a:solidFill>
                  <a:srgbClr val="000000"/>
                </a:solidFill>
              </a:rPr>
              <a:t>,   משימה </a:t>
            </a:r>
            <a:r>
              <a:rPr lang="he-IL" sz="2400" dirty="0">
                <a:solidFill>
                  <a:srgbClr val="000000"/>
                </a:solidFill>
              </a:rPr>
              <a:t>קוֹלֶקְטִיבִית</a:t>
            </a:r>
            <a:r>
              <a:rPr lang="he-IL" sz="2000" b="0" dirty="0">
                <a:solidFill>
                  <a:srgbClr val="000000"/>
                </a:solidFill>
              </a:rPr>
              <a:t>,   רמת חיים </a:t>
            </a:r>
            <a:r>
              <a:rPr lang="he-IL" sz="2400" dirty="0">
                <a:solidFill>
                  <a:srgbClr val="000000"/>
                </a:solidFill>
              </a:rPr>
              <a:t>חוֹמְרִית</a:t>
            </a:r>
            <a:r>
              <a:rPr lang="he-IL" sz="2000" b="0" dirty="0">
                <a:solidFill>
                  <a:srgbClr val="000000"/>
                </a:solidFill>
              </a:rPr>
              <a:t>,   שאיפה </a:t>
            </a:r>
            <a:r>
              <a:rPr lang="he-IL" sz="2400" dirty="0">
                <a:solidFill>
                  <a:srgbClr val="000000"/>
                </a:solidFill>
              </a:rPr>
              <a:t>טִבְעִית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6F4C8C48-4B9F-4227-B577-63EEBD6600D7}"/>
              </a:ext>
            </a:extLst>
          </p:cNvPr>
          <p:cNvSpPr/>
          <p:nvPr/>
        </p:nvSpPr>
        <p:spPr>
          <a:xfrm>
            <a:off x="1257300" y="1152525"/>
            <a:ext cx="8772525" cy="4076700"/>
          </a:xfrm>
          <a:prstGeom prst="rect">
            <a:avLst/>
          </a:prstGeom>
          <a:noFill/>
          <a:ln w="19050"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84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DDAEB6-84A4-4796-8AAD-50ED39F9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013F258-A64B-4238-B36D-F55C873F24F5}"/>
              </a:ext>
            </a:extLst>
          </p:cNvPr>
          <p:cNvGrpSpPr/>
          <p:nvPr/>
        </p:nvGrpSpPr>
        <p:grpSpPr>
          <a:xfrm>
            <a:off x="4043222" y="2533424"/>
            <a:ext cx="6655324" cy="2296580"/>
            <a:chOff x="4043222" y="2533424"/>
            <a:chExt cx="6655324" cy="2296580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D558697B-C756-4C68-8AEC-B5E860D86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258" t="54510" r="28479" b="25773"/>
            <a:stretch/>
          </p:blipFill>
          <p:spPr>
            <a:xfrm>
              <a:off x="4420293" y="3394984"/>
              <a:ext cx="6249972" cy="1352167"/>
            </a:xfrm>
            <a:prstGeom prst="rect">
              <a:avLst/>
            </a:prstGeom>
          </p:spPr>
        </p:pic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EB497869-E002-46AE-A370-F8570C63C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258" t="12096" r="25154" b="77406"/>
            <a:stretch/>
          </p:blipFill>
          <p:spPr>
            <a:xfrm>
              <a:off x="4043222" y="2533424"/>
              <a:ext cx="6655324" cy="720000"/>
            </a:xfrm>
            <a:prstGeom prst="rect">
              <a:avLst/>
            </a:prstGeom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065CEC23-F850-4D2C-BD16-8B0D279B8553}"/>
                </a:ext>
              </a:extLst>
            </p:cNvPr>
            <p:cNvSpPr/>
            <p:nvPr/>
          </p:nvSpPr>
          <p:spPr>
            <a:xfrm>
              <a:off x="4307173" y="2533424"/>
              <a:ext cx="6363092" cy="2296580"/>
            </a:xfrm>
            <a:prstGeom prst="rect">
              <a:avLst/>
            </a:prstGeom>
            <a:noFill/>
            <a:ln w="19050"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A33930D2-2DB7-435C-82B3-55CDE830B6EC}"/>
              </a:ext>
            </a:extLst>
          </p:cNvPr>
          <p:cNvSpPr txBox="1">
            <a:spLocks/>
          </p:cNvSpPr>
          <p:nvPr/>
        </p:nvSpPr>
        <p:spPr>
          <a:xfrm>
            <a:off x="7555299" y="3976350"/>
            <a:ext cx="3237905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שנתיות (שנה+</a:t>
            </a:r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>
                <a:solidFill>
                  <a:srgbClr val="192A72"/>
                </a:solidFill>
              </a:rPr>
              <a:t>י+</a:t>
            </a:r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 err="1">
                <a:solidFill>
                  <a:srgbClr val="192A72"/>
                </a:solidFill>
              </a:rPr>
              <a:t>ות</a:t>
            </a:r>
            <a:r>
              <a:rPr lang="he-IL" sz="1600" b="0" dirty="0">
                <a:solidFill>
                  <a:srgbClr val="192A72"/>
                </a:solidFill>
              </a:rPr>
              <a:t>)</a:t>
            </a: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9A51CF07-D93E-4D66-9739-6E0CFDD6DC3E}"/>
              </a:ext>
            </a:extLst>
          </p:cNvPr>
          <p:cNvSpPr txBox="1">
            <a:spLocks/>
          </p:cNvSpPr>
          <p:nvPr/>
        </p:nvSpPr>
        <p:spPr>
          <a:xfrm>
            <a:off x="4420293" y="4323793"/>
            <a:ext cx="6372911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>
                <a:solidFill>
                  <a:srgbClr val="192A72"/>
                </a:solidFill>
              </a:rPr>
              <a:t>י – צורן גזירה המציין שם תואר</a:t>
            </a:r>
            <a:r>
              <a:rPr lang="en-US" sz="1600" b="0" dirty="0">
                <a:solidFill>
                  <a:srgbClr val="192A72"/>
                </a:solidFill>
              </a:rPr>
              <a:t>;</a:t>
            </a:r>
            <a:r>
              <a:rPr lang="he-IL" sz="1600" b="0" dirty="0">
                <a:solidFill>
                  <a:srgbClr val="192A72"/>
                </a:solidFill>
              </a:rPr>
              <a:t> </a:t>
            </a:r>
            <a:r>
              <a:rPr lang="en-US" sz="1600" b="0" dirty="0">
                <a:solidFill>
                  <a:srgbClr val="192A72"/>
                </a:solidFill>
              </a:rPr>
              <a:t>X</a:t>
            </a:r>
            <a:r>
              <a:rPr lang="he-IL" sz="1600" b="0" dirty="0" err="1">
                <a:solidFill>
                  <a:srgbClr val="192A72"/>
                </a:solidFill>
              </a:rPr>
              <a:t>ות</a:t>
            </a:r>
            <a:r>
              <a:rPr lang="he-IL" sz="1600" b="0" dirty="0">
                <a:solidFill>
                  <a:srgbClr val="192A72"/>
                </a:solidFill>
              </a:rPr>
              <a:t> – צורן נטייה שמשמעותו רבות.</a:t>
            </a:r>
            <a:endParaRPr lang="he-IL" sz="1800" b="0" dirty="0">
              <a:solidFill>
                <a:srgbClr val="192A72"/>
              </a:solidFill>
            </a:endParaRP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5F32F0DC-3BF2-407B-B233-ED5402861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5" t="50000" r="17345" b="36082"/>
          <a:stretch/>
        </p:blipFill>
        <p:spPr>
          <a:xfrm>
            <a:off x="1524000" y="1256027"/>
            <a:ext cx="9144000" cy="954464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  <p:sp>
        <p:nvSpPr>
          <p:cNvPr id="21" name="מציין מיקום טקסט 2">
            <a:extLst>
              <a:ext uri="{FF2B5EF4-FFF2-40B4-BE49-F238E27FC236}">
                <a16:creationId xmlns:a16="http://schemas.microsoft.com/office/drawing/2014/main" id="{83FE7407-8E12-4CB2-8550-F693CEE0A835}"/>
              </a:ext>
            </a:extLst>
          </p:cNvPr>
          <p:cNvSpPr txBox="1">
            <a:spLocks/>
          </p:cNvSpPr>
          <p:nvPr/>
        </p:nvSpPr>
        <p:spPr>
          <a:xfrm>
            <a:off x="2659689" y="1733259"/>
            <a:ext cx="1291460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שם תואר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A151D335-D8D1-4301-B534-53D6D0706338}"/>
              </a:ext>
            </a:extLst>
          </p:cNvPr>
          <p:cNvSpPr/>
          <p:nvPr/>
        </p:nvSpPr>
        <p:spPr>
          <a:xfrm>
            <a:off x="7571427" y="1316907"/>
            <a:ext cx="527901" cy="395106"/>
          </a:xfrm>
          <a:prstGeom prst="ellipse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122" name="Picture 2" descr="Student with laptop studying on online course Free Vector">
            <a:extLst>
              <a:ext uri="{FF2B5EF4-FFF2-40B4-BE49-F238E27FC236}">
                <a16:creationId xmlns:a16="http://schemas.microsoft.com/office/drawing/2014/main" id="{F7C94A93-C72F-4739-9070-AB4FF5869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14166" r="18903" b="11236"/>
          <a:stretch/>
        </p:blipFill>
        <p:spPr bwMode="auto">
          <a:xfrm>
            <a:off x="1016000" y="2571524"/>
            <a:ext cx="3027222" cy="22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1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B1EE252-673B-4226-A9A3-8CC9E0FE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E8C3CF4D-99E3-441B-8862-44DBFEA3C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6" t="53471" r="21445" b="17388"/>
          <a:stretch/>
        </p:blipFill>
        <p:spPr>
          <a:xfrm>
            <a:off x="219780" y="1044081"/>
            <a:ext cx="5415502" cy="19984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אליפסה 21">
            <a:extLst>
              <a:ext uri="{FF2B5EF4-FFF2-40B4-BE49-F238E27FC236}">
                <a16:creationId xmlns:a16="http://schemas.microsoft.com/office/drawing/2014/main" id="{3D0F5BDF-C71C-432E-A795-2534F9531B55}"/>
              </a:ext>
            </a:extLst>
          </p:cNvPr>
          <p:cNvSpPr/>
          <p:nvPr/>
        </p:nvSpPr>
        <p:spPr>
          <a:xfrm>
            <a:off x="4196716" y="1352003"/>
            <a:ext cx="595064" cy="395106"/>
          </a:xfrm>
          <a:prstGeom prst="ellipse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ציין מיקום טקסט 2">
            <a:extLst>
              <a:ext uri="{FF2B5EF4-FFF2-40B4-BE49-F238E27FC236}">
                <a16:creationId xmlns:a16="http://schemas.microsoft.com/office/drawing/2014/main" id="{57124B36-AD2D-4983-8AE6-0E6547431DDA}"/>
              </a:ext>
            </a:extLst>
          </p:cNvPr>
          <p:cNvSpPr txBox="1">
            <a:spLocks/>
          </p:cNvSpPr>
          <p:nvPr/>
        </p:nvSpPr>
        <p:spPr>
          <a:xfrm>
            <a:off x="219780" y="205598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 err="1">
                <a:solidFill>
                  <a:srgbClr val="192A72"/>
                </a:solidFill>
              </a:rPr>
              <a:t>על"י</a:t>
            </a:r>
            <a:r>
              <a:rPr lang="he-IL" sz="1600" b="0" dirty="0">
                <a:solidFill>
                  <a:srgbClr val="192A72"/>
                </a:solidFill>
              </a:rPr>
              <a:t>/ה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24" name="מציין מיקום טקסט 2">
            <a:extLst>
              <a:ext uri="{FF2B5EF4-FFF2-40B4-BE49-F238E27FC236}">
                <a16:creationId xmlns:a16="http://schemas.microsoft.com/office/drawing/2014/main" id="{DBEA6C7C-6F45-40A8-AE37-D059B58BC0D7}"/>
              </a:ext>
            </a:extLst>
          </p:cNvPr>
          <p:cNvSpPr txBox="1">
            <a:spLocks/>
          </p:cNvSpPr>
          <p:nvPr/>
        </p:nvSpPr>
        <p:spPr>
          <a:xfrm>
            <a:off x="562680" y="2530223"/>
            <a:ext cx="10365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רבות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E8438447-9D73-4D83-A882-FA42E0F175B8}"/>
              </a:ext>
            </a:extLst>
          </p:cNvPr>
          <p:cNvGrpSpPr/>
          <p:nvPr/>
        </p:nvGrpSpPr>
        <p:grpSpPr>
          <a:xfrm>
            <a:off x="5758775" y="1037047"/>
            <a:ext cx="6200746" cy="3250647"/>
            <a:chOff x="5758775" y="1037047"/>
            <a:chExt cx="6200746" cy="3250647"/>
          </a:xfrm>
        </p:grpSpPr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AA542F3A-7123-4586-93A6-2C9645A74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271" t="24444" r="25342" b="20264"/>
            <a:stretch/>
          </p:blipFill>
          <p:spPr>
            <a:xfrm>
              <a:off x="5837831" y="1141822"/>
              <a:ext cx="6108009" cy="3145872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27" name="מלבן 26">
              <a:extLst>
                <a:ext uri="{FF2B5EF4-FFF2-40B4-BE49-F238E27FC236}">
                  <a16:creationId xmlns:a16="http://schemas.microsoft.com/office/drawing/2014/main" id="{98B58F8C-59D0-424B-92D8-6496D7A398CC}"/>
                </a:ext>
              </a:extLst>
            </p:cNvPr>
            <p:cNvSpPr/>
            <p:nvPr/>
          </p:nvSpPr>
          <p:spPr>
            <a:xfrm>
              <a:off x="5758775" y="1037047"/>
              <a:ext cx="6200746" cy="3250647"/>
            </a:xfrm>
            <a:prstGeom prst="rect">
              <a:avLst/>
            </a:prstGeom>
            <a:noFill/>
            <a:ln w="19050"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8" name="מציין מיקום טקסט 2">
            <a:extLst>
              <a:ext uri="{FF2B5EF4-FFF2-40B4-BE49-F238E27FC236}">
                <a16:creationId xmlns:a16="http://schemas.microsoft.com/office/drawing/2014/main" id="{22C8105B-BBC2-4C5F-8752-7C25632929A6}"/>
              </a:ext>
            </a:extLst>
          </p:cNvPr>
          <p:cNvSpPr txBox="1">
            <a:spLocks/>
          </p:cNvSpPr>
          <p:nvPr/>
        </p:nvSpPr>
        <p:spPr>
          <a:xfrm>
            <a:off x="8854794" y="3042564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גזירה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29" name="מציין מיקום טקסט 2">
            <a:extLst>
              <a:ext uri="{FF2B5EF4-FFF2-40B4-BE49-F238E27FC236}">
                <a16:creationId xmlns:a16="http://schemas.microsoft.com/office/drawing/2014/main" id="{69513F25-E224-482B-B60D-B5B31A3143C4}"/>
              </a:ext>
            </a:extLst>
          </p:cNvPr>
          <p:cNvSpPr txBox="1">
            <a:spLocks/>
          </p:cNvSpPr>
          <p:nvPr/>
        </p:nvSpPr>
        <p:spPr>
          <a:xfrm>
            <a:off x="8854794" y="3768896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שם מופשט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30" name="מציין מיקום טקסט 2">
            <a:extLst>
              <a:ext uri="{FF2B5EF4-FFF2-40B4-BE49-F238E27FC236}">
                <a16:creationId xmlns:a16="http://schemas.microsoft.com/office/drawing/2014/main" id="{A5A8916E-73BE-46A7-B197-B6535CACD0C2}"/>
              </a:ext>
            </a:extLst>
          </p:cNvPr>
          <p:cNvSpPr txBox="1">
            <a:spLocks/>
          </p:cNvSpPr>
          <p:nvPr/>
        </p:nvSpPr>
        <p:spPr>
          <a:xfrm>
            <a:off x="5962436" y="3042564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נטייה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31" name="מציין מיקום טקסט 2">
            <a:extLst>
              <a:ext uri="{FF2B5EF4-FFF2-40B4-BE49-F238E27FC236}">
                <a16:creationId xmlns:a16="http://schemas.microsoft.com/office/drawing/2014/main" id="{41737621-E430-4A36-B710-180805D7B4C8}"/>
              </a:ext>
            </a:extLst>
          </p:cNvPr>
          <p:cNvSpPr txBox="1">
            <a:spLocks/>
          </p:cNvSpPr>
          <p:nvPr/>
        </p:nvSpPr>
        <p:spPr>
          <a:xfrm>
            <a:off x="5962436" y="3768895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רבות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pic>
        <p:nvPicPr>
          <p:cNvPr id="6146" name="Picture 2" descr="Set of multiethnic people with weights Free Vector">
            <a:extLst>
              <a:ext uri="{FF2B5EF4-FFF2-40B4-BE49-F238E27FC236}">
                <a16:creationId xmlns:a16="http://schemas.microsoft.com/office/drawing/2014/main" id="{44C643B4-00EB-4874-AB0F-3D041C1B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5" y="4482452"/>
            <a:ext cx="4324908" cy="216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8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7C8A76-BBEC-4582-ABAF-2569748F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343798CB-A794-42B2-ADC9-6725B00BDD30}"/>
              </a:ext>
            </a:extLst>
          </p:cNvPr>
          <p:cNvGrpSpPr/>
          <p:nvPr/>
        </p:nvGrpSpPr>
        <p:grpSpPr>
          <a:xfrm>
            <a:off x="1300899" y="1102481"/>
            <a:ext cx="6881567" cy="4444740"/>
            <a:chOff x="1593131" y="1206630"/>
            <a:chExt cx="6881567" cy="444474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F69EC62E-A404-499F-9E5A-0C7A13978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07" t="17595" r="26392" b="19175"/>
            <a:stretch/>
          </p:blipFill>
          <p:spPr>
            <a:xfrm>
              <a:off x="1772241" y="1206630"/>
              <a:ext cx="6608190" cy="4336331"/>
            </a:xfrm>
            <a:prstGeom prst="rect">
              <a:avLst/>
            </a:prstGeom>
          </p:spPr>
        </p:pic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0DBFC1BF-9B4B-4D64-B21E-CBB15D5A9F4D}"/>
                </a:ext>
              </a:extLst>
            </p:cNvPr>
            <p:cNvSpPr/>
            <p:nvPr/>
          </p:nvSpPr>
          <p:spPr>
            <a:xfrm>
              <a:off x="1593131" y="1206630"/>
              <a:ext cx="6881567" cy="4444740"/>
            </a:xfrm>
            <a:prstGeom prst="rect">
              <a:avLst/>
            </a:prstGeom>
            <a:noFill/>
            <a:ln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32867374-3C54-4E37-8D2C-671EC5FC79B2}"/>
              </a:ext>
            </a:extLst>
          </p:cNvPr>
          <p:cNvSpPr txBox="1">
            <a:spLocks/>
          </p:cNvSpPr>
          <p:nvPr/>
        </p:nvSpPr>
        <p:spPr>
          <a:xfrm>
            <a:off x="5630158" y="307309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ארונית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BA597D25-8A55-402F-AA11-A94298EE7246}"/>
              </a:ext>
            </a:extLst>
          </p:cNvPr>
          <p:cNvSpPr txBox="1">
            <a:spLocks/>
          </p:cNvSpPr>
          <p:nvPr/>
        </p:nvSpPr>
        <p:spPr>
          <a:xfrm>
            <a:off x="3273457" y="3073091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מלצרית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084390A8-9738-403C-B9E4-17932232FB13}"/>
              </a:ext>
            </a:extLst>
          </p:cNvPr>
          <p:cNvSpPr txBox="1">
            <a:spLocks/>
          </p:cNvSpPr>
          <p:nvPr/>
        </p:nvSpPr>
        <p:spPr>
          <a:xfrm>
            <a:off x="5630158" y="336940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לוחית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6FA90144-ABBC-475A-93F2-E22E6579B0FC}"/>
              </a:ext>
            </a:extLst>
          </p:cNvPr>
          <p:cNvSpPr txBox="1">
            <a:spLocks/>
          </p:cNvSpPr>
          <p:nvPr/>
        </p:nvSpPr>
        <p:spPr>
          <a:xfrm>
            <a:off x="5630158" y="366571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מילית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BE08E53E-A8F4-4BD0-864B-2806977AD9CF}"/>
              </a:ext>
            </a:extLst>
          </p:cNvPr>
          <p:cNvSpPr txBox="1">
            <a:spLocks/>
          </p:cNvSpPr>
          <p:nvPr/>
        </p:nvSpPr>
        <p:spPr>
          <a:xfrm>
            <a:off x="3273457" y="336940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עצלנית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5" name="מציין מיקום טקסט 2">
            <a:extLst>
              <a:ext uri="{FF2B5EF4-FFF2-40B4-BE49-F238E27FC236}">
                <a16:creationId xmlns:a16="http://schemas.microsoft.com/office/drawing/2014/main" id="{D694348E-01CC-4B7B-95D5-F5120ED6CC70}"/>
              </a:ext>
            </a:extLst>
          </p:cNvPr>
          <p:cNvSpPr txBox="1">
            <a:spLocks/>
          </p:cNvSpPr>
          <p:nvPr/>
        </p:nvSpPr>
        <p:spPr>
          <a:xfrm>
            <a:off x="4581031" y="4854393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הקטנה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6" name="מציין מיקום טקסט 2">
            <a:extLst>
              <a:ext uri="{FF2B5EF4-FFF2-40B4-BE49-F238E27FC236}">
                <a16:creationId xmlns:a16="http://schemas.microsoft.com/office/drawing/2014/main" id="{96A9ABCD-DC2D-4FB5-B6D4-879BDCFD73B0}"/>
              </a:ext>
            </a:extLst>
          </p:cNvPr>
          <p:cNvSpPr txBox="1">
            <a:spLocks/>
          </p:cNvSpPr>
          <p:nvPr/>
        </p:nvSpPr>
        <p:spPr>
          <a:xfrm>
            <a:off x="2240828" y="4854392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נקבה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53E2B597-6F91-49F5-B8AD-E3F25A090DAD}"/>
              </a:ext>
            </a:extLst>
          </p:cNvPr>
          <p:cNvSpPr/>
          <p:nvPr/>
        </p:nvSpPr>
        <p:spPr>
          <a:xfrm>
            <a:off x="1955664" y="1566153"/>
            <a:ext cx="1244735" cy="395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23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דיה מקוונת 4" title="ￗﾦￗﾨￗﾙￗﾛￗﾔ - ￗﾦￗﾕￗﾨￗﾟ ￗﾒￗﾖￗﾙￗﾨￗﾔ ￗﾐￗﾕ ￗﾠￗﾘￗﾙￗﾙￗﾔ?">
            <a:hlinkClick r:id="" action="ppaction://media"/>
            <a:extLst>
              <a:ext uri="{FF2B5EF4-FFF2-40B4-BE49-F238E27FC236}">
                <a16:creationId xmlns:a16="http://schemas.microsoft.com/office/drawing/2014/main" id="{EE8B8071-B42D-45B5-B811-32B77D15D85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2914745" y="1779867"/>
            <a:ext cx="6362507" cy="4768414"/>
          </a:xfrm>
          <a:prstGeom prst="rect">
            <a:avLst/>
          </a:prstGeom>
        </p:spPr>
      </p:pic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984CA7DA-C41C-4331-8B4B-1FF8850E7CE7}"/>
              </a:ext>
            </a:extLst>
          </p:cNvPr>
          <p:cNvSpPr txBox="1">
            <a:spLocks/>
          </p:cNvSpPr>
          <p:nvPr/>
        </p:nvSpPr>
        <p:spPr>
          <a:xfrm>
            <a:off x="919404" y="1138328"/>
            <a:ext cx="10353191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צפו בסרטון מתוך הופעתה של עדי אשכנזי, וענו על השאלה שאחריו.</a:t>
            </a:r>
          </a:p>
        </p:txBody>
      </p:sp>
      <p:sp>
        <p:nvSpPr>
          <p:cNvPr id="9" name="כותרת 7">
            <a:extLst>
              <a:ext uri="{FF2B5EF4-FFF2-40B4-BE49-F238E27FC236}">
                <a16:creationId xmlns:a16="http://schemas.microsoft.com/office/drawing/2014/main" id="{E015C1BF-F391-4759-8CA9-0243AE73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0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F635D1-1113-4469-BBDC-E37D183D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147106"/>
            <a:ext cx="9642231" cy="720000"/>
          </a:xfrm>
        </p:spPr>
        <p:txBody>
          <a:bodyPr/>
          <a:lstStyle/>
          <a:p>
            <a:r>
              <a:rPr lang="he-IL" dirty="0"/>
              <a:t>מה ראינו בסרטון?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34BB54A-7D6E-489F-843A-FECDC387F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53905" y="1636334"/>
            <a:ext cx="8215815" cy="540000"/>
          </a:xfrm>
        </p:spPr>
        <p:txBody>
          <a:bodyPr/>
          <a:lstStyle/>
          <a:p>
            <a:r>
              <a:rPr lang="he-IL" sz="2400" b="0" dirty="0">
                <a:solidFill>
                  <a:srgbClr val="192A72"/>
                </a:solidFill>
              </a:rPr>
              <a:t>1. אישה קונה לא כי היא רוצה, אלא כי היא </a:t>
            </a:r>
            <a:r>
              <a:rPr lang="he-IL" dirty="0">
                <a:solidFill>
                  <a:srgbClr val="192A72"/>
                </a:solidFill>
              </a:rPr>
              <a:t>צריכה</a:t>
            </a:r>
            <a:r>
              <a:rPr lang="he-IL" sz="2400" b="0" dirty="0">
                <a:solidFill>
                  <a:srgbClr val="192A72"/>
                </a:solidFill>
              </a:rPr>
              <a:t>.</a:t>
            </a:r>
          </a:p>
        </p:txBody>
      </p:sp>
      <p:sp>
        <p:nvSpPr>
          <p:cNvPr id="5" name="מציין מיקום טקסט 2">
            <a:extLst>
              <a:ext uri="{FF2B5EF4-FFF2-40B4-BE49-F238E27FC236}">
                <a16:creationId xmlns:a16="http://schemas.microsoft.com/office/drawing/2014/main" id="{5F135A86-D8CC-4449-838D-61C722D47A80}"/>
              </a:ext>
            </a:extLst>
          </p:cNvPr>
          <p:cNvSpPr txBox="1">
            <a:spLocks/>
          </p:cNvSpPr>
          <p:nvPr/>
        </p:nvSpPr>
        <p:spPr>
          <a:xfrm>
            <a:off x="5893693" y="2218080"/>
            <a:ext cx="5876027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0" dirty="0">
                <a:solidFill>
                  <a:srgbClr val="192A72"/>
                </a:solidFill>
              </a:rPr>
              <a:t>2. קוראים לזה "תרבות ה</a:t>
            </a:r>
            <a:r>
              <a:rPr lang="he-IL" dirty="0">
                <a:solidFill>
                  <a:srgbClr val="192A72"/>
                </a:solidFill>
              </a:rPr>
              <a:t>צריכה</a:t>
            </a:r>
            <a:r>
              <a:rPr lang="he-IL" sz="2400" b="0" dirty="0">
                <a:solidFill>
                  <a:srgbClr val="192A72"/>
                </a:solidFill>
              </a:rPr>
              <a:t>".</a:t>
            </a: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49C10EC0-F5B6-4892-9236-020304835A1B}"/>
              </a:ext>
            </a:extLst>
          </p:cNvPr>
          <p:cNvSpPr txBox="1">
            <a:spLocks/>
          </p:cNvSpPr>
          <p:nvPr/>
        </p:nvSpPr>
        <p:spPr>
          <a:xfrm>
            <a:off x="3652458" y="1096334"/>
            <a:ext cx="811726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בקטע מופיעים שני משפטים, ובכל אחד מהם המילה </a:t>
            </a:r>
            <a:r>
              <a:rPr lang="he-IL" dirty="0"/>
              <a:t>צְרִיכָה</a:t>
            </a:r>
            <a:r>
              <a:rPr lang="he-IL" sz="2400" dirty="0"/>
              <a:t>.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1974B1C5-9EF4-4A9B-A3C3-09DF3E099C69}"/>
              </a:ext>
            </a:extLst>
          </p:cNvPr>
          <p:cNvSpPr txBox="1">
            <a:spLocks/>
          </p:cNvSpPr>
          <p:nvPr/>
        </p:nvSpPr>
        <p:spPr>
          <a:xfrm>
            <a:off x="5769204" y="2799826"/>
            <a:ext cx="6000516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באיזה משפט יש במילה </a:t>
            </a:r>
            <a:r>
              <a:rPr lang="he-IL" dirty="0"/>
              <a:t>צְרִיכָה</a:t>
            </a:r>
            <a:r>
              <a:rPr lang="he-IL" sz="2400" dirty="0"/>
              <a:t> צורן </a:t>
            </a:r>
            <a:r>
              <a:rPr lang="he-IL" sz="2400" u="sng" dirty="0"/>
              <a:t>נטייה</a:t>
            </a:r>
            <a:r>
              <a:rPr lang="he-IL" sz="2400" dirty="0"/>
              <a:t>?</a:t>
            </a: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D44AE13C-44D2-4218-8720-0B919AD17B5C}"/>
              </a:ext>
            </a:extLst>
          </p:cNvPr>
          <p:cNvSpPr txBox="1">
            <a:spLocks/>
          </p:cNvSpPr>
          <p:nvPr/>
        </p:nvSpPr>
        <p:spPr>
          <a:xfrm>
            <a:off x="6978052" y="3385664"/>
            <a:ext cx="4791668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במשפט 1 (משמעות הצורן: נקבה).</a:t>
            </a:r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E8BEE548-A7CB-4061-AF8C-25910F2F55F2}"/>
              </a:ext>
            </a:extLst>
          </p:cNvPr>
          <p:cNvSpPr txBox="1">
            <a:spLocks/>
          </p:cNvSpPr>
          <p:nvPr/>
        </p:nvSpPr>
        <p:spPr>
          <a:xfrm>
            <a:off x="3652457" y="3921031"/>
            <a:ext cx="811726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/>
              <a:t>ציינו את </a:t>
            </a:r>
            <a:r>
              <a:rPr lang="he-IL" sz="2000" u="sng" dirty="0"/>
              <a:t>המשקל</a:t>
            </a:r>
            <a:r>
              <a:rPr lang="he-IL" sz="2000" dirty="0"/>
              <a:t> של השם </a:t>
            </a:r>
            <a:r>
              <a:rPr lang="he-IL" sz="2400" dirty="0"/>
              <a:t>צְרִיכָה</a:t>
            </a:r>
            <a:r>
              <a:rPr lang="he-IL" sz="2000" dirty="0"/>
              <a:t> במשפט האחר ואת </a:t>
            </a:r>
            <a:r>
              <a:rPr lang="he-IL" sz="2000" u="sng" dirty="0"/>
              <a:t>משמעותו</a:t>
            </a:r>
            <a:r>
              <a:rPr lang="he-IL" sz="2000" dirty="0"/>
              <a:t>. 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9B7F8368-A07D-4388-9BE0-8B263DF01945}"/>
              </a:ext>
            </a:extLst>
          </p:cNvPr>
          <p:cNvSpPr txBox="1">
            <a:spLocks/>
          </p:cNvSpPr>
          <p:nvPr/>
        </p:nvSpPr>
        <p:spPr>
          <a:xfrm>
            <a:off x="3652458" y="4456398"/>
            <a:ext cx="811726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u="sng" dirty="0">
                <a:solidFill>
                  <a:srgbClr val="92D050"/>
                </a:solidFill>
              </a:rPr>
              <a:t>המשקל</a:t>
            </a:r>
            <a:r>
              <a:rPr lang="he-IL" sz="2400" dirty="0">
                <a:solidFill>
                  <a:srgbClr val="92D050"/>
                </a:solidFill>
              </a:rPr>
              <a:t>: קְטִילָה       </a:t>
            </a:r>
            <a:r>
              <a:rPr lang="he-IL" sz="2400" u="sng" dirty="0">
                <a:solidFill>
                  <a:srgbClr val="92D050"/>
                </a:solidFill>
              </a:rPr>
              <a:t>משמעותו</a:t>
            </a:r>
            <a:r>
              <a:rPr lang="he-IL" sz="2400" dirty="0">
                <a:solidFill>
                  <a:srgbClr val="92D050"/>
                </a:solidFill>
              </a:rPr>
              <a:t>: שם הפעולה של בניין קל (פעל)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69044D6-6AFB-4543-852F-08E49ECE9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0" y="1254978"/>
            <a:ext cx="3048000" cy="2036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9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CCCFB8-6AEA-4F8C-BF36-E835C13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/>
              <a:t>אֲוִירוֹן</a:t>
            </a:r>
            <a:r>
              <a:rPr lang="he-IL" dirty="0"/>
              <a:t> או מָטוֹס?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299BBA5-5C4E-4EB4-9CA9-417CD476C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9" t="40000" r="43177" b="21986"/>
          <a:stretch/>
        </p:blipFill>
        <p:spPr>
          <a:xfrm>
            <a:off x="8689975" y="1264551"/>
            <a:ext cx="3013075" cy="2607013"/>
          </a:xfrm>
          <a:prstGeom prst="rect">
            <a:avLst/>
          </a:prstGeom>
          <a:ln w="28575">
            <a:solidFill>
              <a:srgbClr val="192A72"/>
            </a:solidFill>
          </a:ln>
        </p:spPr>
      </p:pic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95138AFB-3F3D-40EA-96E0-16B79C34E223}"/>
              </a:ext>
            </a:extLst>
          </p:cNvPr>
          <p:cNvSpPr txBox="1">
            <a:spLocks/>
          </p:cNvSpPr>
          <p:nvPr/>
        </p:nvSpPr>
        <p:spPr>
          <a:xfrm>
            <a:off x="8767939" y="3895621"/>
            <a:ext cx="2857145" cy="36933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400" b="0" dirty="0">
                <a:solidFill>
                  <a:srgbClr val="192A72"/>
                </a:solidFill>
              </a:rPr>
              <a:t>מתוך: עיתון 'דבר', 8 במרץ 1928.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:a16="http://schemas.microsoft.com/office/drawing/2014/main" id="{4720A973-4859-4C99-B764-11FE7280C5DE}"/>
              </a:ext>
            </a:extLst>
          </p:cNvPr>
          <p:cNvGraphicFramePr>
            <a:graphicFrameLocks noGrp="1"/>
          </p:cNvGraphicFramePr>
          <p:nvPr/>
        </p:nvGraphicFramePr>
        <p:xfrm>
          <a:off x="229729" y="1526288"/>
          <a:ext cx="7829278" cy="149268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829278">
                  <a:extLst>
                    <a:ext uri="{9D8B030D-6E8A-4147-A177-3AD203B41FA5}">
                      <a16:colId xmlns:a16="http://schemas.microsoft.com/office/drawing/2014/main" val="3170937243"/>
                    </a:ext>
                  </a:extLst>
                </a:gridCol>
              </a:tblGrid>
              <a:tr h="1492683">
                <a:tc>
                  <a:txBody>
                    <a:bodyPr/>
                    <a:lstStyle/>
                    <a:p>
                      <a:pPr marL="87313" indent="0" algn="just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000" b="0" kern="1200" dirty="0">
                        <a:solidFill>
                          <a:srgbClr val="192A72"/>
                        </a:solidFill>
                        <a:latin typeface="Varela Round" pitchFamily="2" charset="-79"/>
                        <a:ea typeface="+mn-ea"/>
                        <a:cs typeface="Varela Round" pitchFamily="2" charset="-79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642013"/>
                  </a:ext>
                </a:extLst>
              </a:tr>
            </a:tbl>
          </a:graphicData>
        </a:graphic>
      </p:graphicFrame>
      <p:sp>
        <p:nvSpPr>
          <p:cNvPr id="9" name="מלבן 8">
            <a:extLst>
              <a:ext uri="{FF2B5EF4-FFF2-40B4-BE49-F238E27FC236}">
                <a16:creationId xmlns:a16="http://schemas.microsoft.com/office/drawing/2014/main" id="{2181DF71-E2DE-401B-A41F-1B32C97467F0}"/>
              </a:ext>
            </a:extLst>
          </p:cNvPr>
          <p:cNvSpPr/>
          <p:nvPr/>
        </p:nvSpPr>
        <p:spPr>
          <a:xfrm>
            <a:off x="2763105" y="1255026"/>
            <a:ext cx="5458287" cy="254723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87313" algn="ctr">
              <a:lnSpc>
                <a:spcPct val="150000"/>
              </a:lnSpc>
            </a:pPr>
            <a:r>
              <a:rPr lang="he-IL" u="sng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הצעותיו של ח"נ ביאליק</a:t>
            </a:r>
          </a:p>
          <a:p>
            <a:pPr marL="87313" algn="just">
              <a:lnSpc>
                <a:spcPct val="150000"/>
              </a:lnSpc>
            </a:pP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"יש להשתמש בפעל טוּס ביחס </a:t>
            </a:r>
            <a:r>
              <a:rPr lang="he-IL" dirty="0" err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לאוירון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, שאינו מְעוֹפֵף אלא טָס, </a:t>
            </a:r>
            <a:r>
              <a:rPr lang="he-IL" dirty="0" err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ומהפעל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 הזה ליצור את המלים הנוגעות </a:t>
            </a:r>
            <a:r>
              <a:rPr lang="he-IL" dirty="0" err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לאוירון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: במקום לְעוֹפֵף — לָטוּס; תְּעוּפָה — טַיִס; מְעוֹפֵף — טַיָּס ; </a:t>
            </a:r>
            <a:r>
              <a:rPr lang="he-IL" dirty="0" err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אֲוִירוֹן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 — מָטוֹס; שַפַּעַת </a:t>
            </a:r>
            <a:r>
              <a:rPr lang="he-IL" dirty="0" err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אֲוִירוֹנִים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 — טַיֶּסֶת...</a:t>
            </a:r>
            <a:r>
              <a:rPr lang="he-IL" sz="700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he-IL" dirty="0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rPr>
              <a:t>"</a:t>
            </a:r>
          </a:p>
          <a:p>
            <a:pPr marL="87313" algn="ctr">
              <a:lnSpc>
                <a:spcPct val="150000"/>
              </a:lnSpc>
            </a:pPr>
            <a:r>
              <a:rPr lang="he-IL" sz="1400" dirty="0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מתוך: לשוננו א, 1929.</a:t>
            </a:r>
            <a:endParaRPr lang="he-IL" sz="1400" dirty="0">
              <a:solidFill>
                <a:srgbClr val="192A72"/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3011825D-48C1-44F5-A50A-AC05CC121590}"/>
              </a:ext>
            </a:extLst>
          </p:cNvPr>
          <p:cNvSpPr/>
          <p:nvPr/>
        </p:nvSpPr>
        <p:spPr>
          <a:xfrm>
            <a:off x="9334500" y="1651753"/>
            <a:ext cx="632460" cy="25908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9007E45-C9BB-47EE-8190-1B7457133E35}"/>
              </a:ext>
            </a:extLst>
          </p:cNvPr>
          <p:cNvSpPr/>
          <p:nvPr/>
        </p:nvSpPr>
        <p:spPr>
          <a:xfrm>
            <a:off x="10344150" y="2168220"/>
            <a:ext cx="632460" cy="25908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12ED4CBF-F4CE-40FD-A005-5040ACACCEB8}"/>
              </a:ext>
            </a:extLst>
          </p:cNvPr>
          <p:cNvSpPr/>
          <p:nvPr/>
        </p:nvSpPr>
        <p:spPr>
          <a:xfrm>
            <a:off x="1406078" y="3888224"/>
            <a:ext cx="6815314" cy="17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מהי משמעות הצורן הסופי במילה </a:t>
            </a:r>
            <a:r>
              <a:rPr lang="he-IL" b="1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אֲוִירוֹן</a:t>
            </a: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?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איזה שם נחשב חדיש יותר: </a:t>
            </a:r>
            <a:r>
              <a:rPr lang="he-IL" b="1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מָטוֹס</a:t>
            </a: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או </a:t>
            </a:r>
            <a:r>
              <a:rPr lang="he-IL" b="1" dirty="0" err="1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אֲוִירוֹן</a:t>
            </a: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?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איזה פירוש יש למילה '</a:t>
            </a:r>
            <a:r>
              <a:rPr lang="he-IL" b="1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מְעוֹפֵף</a:t>
            </a: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' בלשון הסלנג בימינו?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האם משמעות המילה </a:t>
            </a:r>
            <a:r>
              <a:rPr lang="he-IL" b="1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טַיֶּסֶת</a:t>
            </a:r>
            <a:r>
              <a:rPr lang="he-IL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 </a:t>
            </a:r>
            <a:r>
              <a:rPr lang="he-IL" sz="1600" dirty="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בימינו זהה להצעתו של ביאליק? </a:t>
            </a:r>
            <a:endParaRPr lang="en-US" sz="1400" dirty="0">
              <a:effectLst/>
              <a:latin typeface="Varela Round" panose="00000500000000000000" pitchFamily="2" charset="-79"/>
              <a:ea typeface="Calibri" panose="020F0502020204030204" pitchFamily="34" charset="0"/>
              <a:cs typeface="Varela Round" panose="00000500000000000000" pitchFamily="2" charset="-79"/>
            </a:endParaRPr>
          </a:p>
        </p:txBody>
      </p:sp>
      <p:sp>
        <p:nvSpPr>
          <p:cNvPr id="17" name="מציין מיקום טקסט 2">
            <a:extLst>
              <a:ext uri="{FF2B5EF4-FFF2-40B4-BE49-F238E27FC236}">
                <a16:creationId xmlns:a16="http://schemas.microsoft.com/office/drawing/2014/main" id="{72D61628-496B-4F59-B146-072B55D4A70F}"/>
              </a:ext>
            </a:extLst>
          </p:cNvPr>
          <p:cNvSpPr txBox="1">
            <a:spLocks/>
          </p:cNvSpPr>
          <p:nvPr/>
        </p:nvSpPr>
        <p:spPr>
          <a:xfrm>
            <a:off x="2623160" y="4005711"/>
            <a:ext cx="1538233" cy="33844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dirty="0">
                <a:solidFill>
                  <a:srgbClr val="92D050"/>
                </a:solidFill>
              </a:rPr>
              <a:t>כלי/מכשיר</a:t>
            </a:r>
          </a:p>
        </p:txBody>
      </p:sp>
      <p:sp>
        <p:nvSpPr>
          <p:cNvPr id="18" name="מציין מיקום טקסט 2">
            <a:extLst>
              <a:ext uri="{FF2B5EF4-FFF2-40B4-BE49-F238E27FC236}">
                <a16:creationId xmlns:a16="http://schemas.microsoft.com/office/drawing/2014/main" id="{1DF94EC3-EB29-432D-B008-1C022F49FCBC}"/>
              </a:ext>
            </a:extLst>
          </p:cNvPr>
          <p:cNvSpPr txBox="1">
            <a:spLocks/>
          </p:cNvSpPr>
          <p:nvPr/>
        </p:nvSpPr>
        <p:spPr>
          <a:xfrm>
            <a:off x="2452784" y="4423811"/>
            <a:ext cx="1538233" cy="33844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dirty="0">
                <a:solidFill>
                  <a:srgbClr val="92D050"/>
                </a:solidFill>
              </a:rPr>
              <a:t>מטוס</a:t>
            </a:r>
          </a:p>
        </p:txBody>
      </p:sp>
      <p:sp>
        <p:nvSpPr>
          <p:cNvPr id="19" name="מציין מיקום טקסט 2">
            <a:extLst>
              <a:ext uri="{FF2B5EF4-FFF2-40B4-BE49-F238E27FC236}">
                <a16:creationId xmlns:a16="http://schemas.microsoft.com/office/drawing/2014/main" id="{63C28926-B540-4C28-B492-67B0875B48B9}"/>
              </a:ext>
            </a:extLst>
          </p:cNvPr>
          <p:cNvSpPr txBox="1">
            <a:spLocks/>
          </p:cNvSpPr>
          <p:nvPr/>
        </p:nvSpPr>
        <p:spPr>
          <a:xfrm>
            <a:off x="1127737" y="4835423"/>
            <a:ext cx="2264540" cy="33844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dirty="0">
                <a:solidFill>
                  <a:srgbClr val="92D050"/>
                </a:solidFill>
              </a:rPr>
              <a:t>לא מרוכז, מנותק</a:t>
            </a:r>
          </a:p>
        </p:txBody>
      </p:sp>
      <p:sp>
        <p:nvSpPr>
          <p:cNvPr id="20" name="מציין מיקום טקסט 2">
            <a:extLst>
              <a:ext uri="{FF2B5EF4-FFF2-40B4-BE49-F238E27FC236}">
                <a16:creationId xmlns:a16="http://schemas.microsoft.com/office/drawing/2014/main" id="{0BB8036D-1A52-49B3-AE2A-CD288DEEBBC2}"/>
              </a:ext>
            </a:extLst>
          </p:cNvPr>
          <p:cNvSpPr txBox="1">
            <a:spLocks/>
          </p:cNvSpPr>
          <p:nvPr/>
        </p:nvSpPr>
        <p:spPr>
          <a:xfrm>
            <a:off x="918186" y="5652975"/>
            <a:ext cx="7122291" cy="33844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dirty="0">
                <a:solidFill>
                  <a:srgbClr val="92D050"/>
                </a:solidFill>
              </a:rPr>
              <a:t>לא. ביאליק הציע משמעות של מחלה, ואילו בימינו מדובר באוסף של כלי טיס.</a:t>
            </a:r>
          </a:p>
        </p:txBody>
      </p:sp>
      <p:pic>
        <p:nvPicPr>
          <p:cNvPr id="9221" name="Picture 5" descr="Cloud collection with airplane Free Photo">
            <a:extLst>
              <a:ext uri="{FF2B5EF4-FFF2-40B4-BE49-F238E27FC236}">
                <a16:creationId xmlns:a16="http://schemas.microsoft.com/office/drawing/2014/main" id="{ECD9C871-1B85-4A8D-A4BC-258A3F2F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1" y="1255026"/>
            <a:ext cx="1956288" cy="19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מלבן 21">
            <a:extLst>
              <a:ext uri="{FF2B5EF4-FFF2-40B4-BE49-F238E27FC236}">
                <a16:creationId xmlns:a16="http://schemas.microsoft.com/office/drawing/2014/main" id="{C160C7F1-3EFB-45E0-8BDB-ECD9513A8A6B}"/>
              </a:ext>
            </a:extLst>
          </p:cNvPr>
          <p:cNvSpPr/>
          <p:nvPr/>
        </p:nvSpPr>
        <p:spPr>
          <a:xfrm>
            <a:off x="11445193" y="2168220"/>
            <a:ext cx="224202" cy="25908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8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/>
      <p:bldP spid="17" grpId="0"/>
      <p:bldP spid="18" grpId="0"/>
      <p:bldP spid="19" grpId="0"/>
      <p:bldP spid="20" grpId="0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0233BA-44B6-4767-8A28-F44949AA0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49090" y="932769"/>
            <a:ext cx="8306992" cy="540000"/>
          </a:xfrm>
        </p:spPr>
        <p:txBody>
          <a:bodyPr/>
          <a:lstStyle/>
          <a:p>
            <a:r>
              <a:rPr lang="he-IL" dirty="0"/>
              <a:t>לפניכם שני קטעים, ובכל אחד מהם המילה</a:t>
            </a:r>
            <a:r>
              <a:rPr lang="he-IL" sz="3200" dirty="0"/>
              <a:t> טַיֶּסֶת</a:t>
            </a:r>
            <a:r>
              <a:rPr lang="he-IL" dirty="0"/>
              <a:t>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896B790-6397-4057-8164-30CCEAA0F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13" t="59389" r="30625" b="27748"/>
          <a:stretch/>
        </p:blipFill>
        <p:spPr>
          <a:xfrm>
            <a:off x="6338027" y="2151884"/>
            <a:ext cx="5681677" cy="13407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A780B2C-826A-4DC4-B17C-18C52F7EA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35" t="22353" r="23345" b="62425"/>
          <a:stretch/>
        </p:blipFill>
        <p:spPr>
          <a:xfrm>
            <a:off x="248777" y="2151885"/>
            <a:ext cx="5906783" cy="1340773"/>
          </a:xfrm>
          <a:prstGeom prst="rect">
            <a:avLst/>
          </a:prstGeom>
          <a:ln>
            <a:solidFill>
              <a:srgbClr val="192A72"/>
            </a:solidFill>
          </a:ln>
        </p:spPr>
      </p:pic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B4D870E6-A285-4F87-A094-48733BA23DFF}"/>
              </a:ext>
            </a:extLst>
          </p:cNvPr>
          <p:cNvSpPr txBox="1">
            <a:spLocks/>
          </p:cNvSpPr>
          <p:nvPr/>
        </p:nvSpPr>
        <p:spPr>
          <a:xfrm>
            <a:off x="679488" y="3778706"/>
            <a:ext cx="869950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באיזה קטע יש במילה </a:t>
            </a:r>
            <a:r>
              <a:rPr lang="he-IL" dirty="0"/>
              <a:t>טַיֶּסֶת</a:t>
            </a:r>
            <a:r>
              <a:rPr lang="he-IL" sz="2400" dirty="0"/>
              <a:t> צורן </a:t>
            </a:r>
            <a:r>
              <a:rPr lang="he-IL" sz="2400" u="sng" dirty="0"/>
              <a:t>נטייה</a:t>
            </a:r>
            <a:r>
              <a:rPr lang="he-IL" sz="2400" dirty="0"/>
              <a:t>? ציינו את משמעות הצורן.</a:t>
            </a: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77C99DE-8073-45AA-BB93-8617088A7C48}"/>
              </a:ext>
            </a:extLst>
          </p:cNvPr>
          <p:cNvSpPr txBox="1">
            <a:spLocks/>
          </p:cNvSpPr>
          <p:nvPr/>
        </p:nvSpPr>
        <p:spPr>
          <a:xfrm>
            <a:off x="8388497" y="1472769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א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803BB9F6-8582-49CF-BD12-02611302BE5B}"/>
              </a:ext>
            </a:extLst>
          </p:cNvPr>
          <p:cNvSpPr txBox="1">
            <a:spLocks/>
          </p:cNvSpPr>
          <p:nvPr/>
        </p:nvSpPr>
        <p:spPr>
          <a:xfrm>
            <a:off x="2522301" y="1472769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ב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5F37BC32-ECDB-4AA1-8A3B-ADB07DDB7EAC}"/>
              </a:ext>
            </a:extLst>
          </p:cNvPr>
          <p:cNvSpPr txBox="1">
            <a:spLocks/>
          </p:cNvSpPr>
          <p:nvPr/>
        </p:nvSpPr>
        <p:spPr>
          <a:xfrm>
            <a:off x="2482888" y="4278468"/>
            <a:ext cx="689610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בקטע א יש צורן נטייה. משמעות הצורן ת הוא נקבה.</a:t>
            </a: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4E4B2FCA-B40E-48C7-B75A-FA64D892106F}"/>
              </a:ext>
            </a:extLst>
          </p:cNvPr>
          <p:cNvSpPr/>
          <p:nvPr/>
        </p:nvSpPr>
        <p:spPr>
          <a:xfrm>
            <a:off x="9128066" y="2151884"/>
            <a:ext cx="914398" cy="424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A861A7E8-B164-48EC-B650-FAC03758AE7A}"/>
              </a:ext>
            </a:extLst>
          </p:cNvPr>
          <p:cNvSpPr/>
          <p:nvPr/>
        </p:nvSpPr>
        <p:spPr>
          <a:xfrm>
            <a:off x="4609341" y="2151885"/>
            <a:ext cx="813597" cy="424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170" name="Picture 2" descr="Young smiling woman helicopter pilot Premium Photo">
            <a:extLst>
              <a:ext uri="{FF2B5EF4-FFF2-40B4-BE49-F238E27FC236}">
                <a16:creationId xmlns:a16="http://schemas.microsoft.com/office/drawing/2014/main" id="{7F960515-43D8-4812-83C7-0019565A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789" y="3631773"/>
            <a:ext cx="2169915" cy="144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3D79016-7658-44A3-898C-AD34FEFE8D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938" t="57976" r="10689" b="24313"/>
          <a:stretch/>
        </p:blipFill>
        <p:spPr>
          <a:xfrm>
            <a:off x="248777" y="5184488"/>
            <a:ext cx="7532975" cy="1460838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0233BA-44B6-4767-8A28-F44949AA0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42504" y="1161127"/>
            <a:ext cx="8306992" cy="540000"/>
          </a:xfrm>
        </p:spPr>
        <p:txBody>
          <a:bodyPr/>
          <a:lstStyle/>
          <a:p>
            <a:r>
              <a:rPr lang="he-IL" dirty="0"/>
              <a:t>האזינו לשירו של מתי כספי, ובו המילה </a:t>
            </a:r>
            <a:r>
              <a:rPr lang="he-IL" sz="3200" dirty="0"/>
              <a:t>יַלְדוּתִי</a:t>
            </a:r>
            <a:r>
              <a:rPr lang="he-IL" dirty="0"/>
              <a:t>.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B4D870E6-A285-4F87-A094-48733BA23DFF}"/>
              </a:ext>
            </a:extLst>
          </p:cNvPr>
          <p:cNvSpPr txBox="1">
            <a:spLocks/>
          </p:cNvSpPr>
          <p:nvPr/>
        </p:nvSpPr>
        <p:spPr>
          <a:xfrm>
            <a:off x="1677971" y="1958793"/>
            <a:ext cx="1008668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/>
              <a:t>1. ציינו את </a:t>
            </a:r>
            <a:r>
              <a:rPr lang="he-IL" sz="2000" u="sng" dirty="0"/>
              <a:t>סוג</a:t>
            </a:r>
            <a:r>
              <a:rPr lang="he-IL" sz="2000" dirty="0"/>
              <a:t> הצורן הסופי במילה </a:t>
            </a:r>
            <a:r>
              <a:rPr lang="he-IL" sz="2400" dirty="0"/>
              <a:t>יַלְדוּתִי</a:t>
            </a:r>
            <a:r>
              <a:rPr lang="he-IL" sz="2000" dirty="0"/>
              <a:t> שבשיר ואת </a:t>
            </a:r>
            <a:r>
              <a:rPr lang="he-IL" sz="2000" u="sng" dirty="0"/>
              <a:t>משמעותו</a:t>
            </a:r>
            <a:r>
              <a:rPr lang="he-IL" sz="2000" dirty="0"/>
              <a:t>.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5F37BC32-ECDB-4AA1-8A3B-ADB07DDB7EAC}"/>
              </a:ext>
            </a:extLst>
          </p:cNvPr>
          <p:cNvSpPr txBox="1">
            <a:spLocks/>
          </p:cNvSpPr>
          <p:nvPr/>
        </p:nvSpPr>
        <p:spPr>
          <a:xfrm>
            <a:off x="1861561" y="2480271"/>
            <a:ext cx="961790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u="sng" dirty="0">
                <a:solidFill>
                  <a:srgbClr val="92D050"/>
                </a:solidFill>
              </a:rPr>
              <a:t>סוג הצורן</a:t>
            </a:r>
            <a:r>
              <a:rPr lang="he-IL" sz="2000" dirty="0">
                <a:solidFill>
                  <a:srgbClr val="92D050"/>
                </a:solidFill>
              </a:rPr>
              <a:t>: צורן נטייה         </a:t>
            </a:r>
            <a:r>
              <a:rPr lang="he-IL" sz="2000" u="sng" dirty="0">
                <a:solidFill>
                  <a:srgbClr val="92D050"/>
                </a:solidFill>
              </a:rPr>
              <a:t>משמעות הצורן</a:t>
            </a:r>
            <a:r>
              <a:rPr lang="he-IL" sz="2000" dirty="0">
                <a:solidFill>
                  <a:srgbClr val="92D050"/>
                </a:solidFill>
              </a:rPr>
              <a:t>: שייכות (הילדות שלי) </a:t>
            </a:r>
          </a:p>
        </p:txBody>
      </p:sp>
      <p:pic>
        <p:nvPicPr>
          <p:cNvPr id="4" name="מתי כספי - ילדותי השניה (mp3cut.net)">
            <a:hlinkClick r:id="" action="ppaction://media"/>
            <a:extLst>
              <a:ext uri="{FF2B5EF4-FFF2-40B4-BE49-F238E27FC236}">
                <a16:creationId xmlns:a16="http://schemas.microsoft.com/office/drawing/2014/main" id="{F625CF6D-61BE-4AD9-B3EE-F560F5D96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9496" y="1161127"/>
            <a:ext cx="609600" cy="609600"/>
          </a:xfrm>
          <a:prstGeom prst="rect">
            <a:avLst/>
          </a:prstGeom>
        </p:spPr>
      </p:pic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DBDED4EF-5FED-4550-A4BB-145F7DB8FE18}"/>
              </a:ext>
            </a:extLst>
          </p:cNvPr>
          <p:cNvSpPr txBox="1">
            <a:spLocks/>
          </p:cNvSpPr>
          <p:nvPr/>
        </p:nvSpPr>
        <p:spPr>
          <a:xfrm>
            <a:off x="2146751" y="3072541"/>
            <a:ext cx="9617900" cy="89072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/>
              <a:t>2. כתבו משפט משלכם, ושבצו בו את המילה יַלְדוּתִי, כך שיהיה בה צורן </a:t>
            </a:r>
            <a:r>
              <a:rPr lang="he-IL" sz="2000" u="sng" dirty="0"/>
              <a:t>גזירה</a:t>
            </a:r>
            <a:r>
              <a:rPr lang="he-IL" sz="2000" dirty="0"/>
              <a:t> סופי. </a:t>
            </a:r>
          </a:p>
          <a:p>
            <a:r>
              <a:rPr lang="he-IL" sz="1800" dirty="0"/>
              <a:t>     </a:t>
            </a:r>
            <a:r>
              <a:rPr lang="he-IL" sz="2000" dirty="0"/>
              <a:t>ציינו גם את </a:t>
            </a:r>
            <a:r>
              <a:rPr lang="he-IL" sz="2000" u="sng" dirty="0"/>
              <a:t>משמעות</a:t>
            </a:r>
            <a:r>
              <a:rPr lang="he-IL" sz="2000" dirty="0"/>
              <a:t> הצורן.</a:t>
            </a:r>
          </a:p>
        </p:txBody>
      </p:sp>
      <p:sp>
        <p:nvSpPr>
          <p:cNvPr id="16" name="מציין מיקום טקסט 2">
            <a:extLst>
              <a:ext uri="{FF2B5EF4-FFF2-40B4-BE49-F238E27FC236}">
                <a16:creationId xmlns:a16="http://schemas.microsoft.com/office/drawing/2014/main" id="{8FF071B0-ED11-4C1A-AFF7-166BE0EF3352}"/>
              </a:ext>
            </a:extLst>
          </p:cNvPr>
          <p:cNvSpPr txBox="1">
            <a:spLocks/>
          </p:cNvSpPr>
          <p:nvPr/>
        </p:nvSpPr>
        <p:spPr>
          <a:xfrm>
            <a:off x="1861561" y="3997018"/>
            <a:ext cx="961790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אין ספק שמדובר באדם ילדותי.          </a:t>
            </a:r>
            <a:r>
              <a:rPr lang="he-IL" sz="2000" u="sng" dirty="0">
                <a:solidFill>
                  <a:srgbClr val="92D050"/>
                </a:solidFill>
              </a:rPr>
              <a:t>משמעות הצורן</a:t>
            </a:r>
            <a:r>
              <a:rPr lang="he-IL" sz="2000" dirty="0">
                <a:solidFill>
                  <a:srgbClr val="92D050"/>
                </a:solidFill>
              </a:rPr>
              <a:t>: שם תואר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4866FE0-1BE4-487A-93B6-67AA82445F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7" y="4463961"/>
            <a:ext cx="3263743" cy="217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39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היום?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920627" y="1103291"/>
            <a:ext cx="8306994" cy="415305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מהו צורן?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סוג הצורן – גזירה או נטייה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משמעויות הצורנים הסופיים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מילים </a:t>
            </a:r>
            <a:r>
              <a:rPr lang="he-IL" dirty="0" err="1">
                <a:solidFill>
                  <a:schemeClr val="tx1"/>
                </a:solidFill>
              </a:rPr>
              <a:t>דו־משמעיות</a:t>
            </a:r>
            <a:endParaRPr lang="he-IL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תרגול מבחינות בגרות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A0CBFD4-3407-4CDD-960A-36E731D23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1" t="18626" r="3824" b="54706"/>
          <a:stretch/>
        </p:blipFill>
        <p:spPr>
          <a:xfrm>
            <a:off x="616395" y="1274237"/>
            <a:ext cx="5749241" cy="1478066"/>
          </a:xfrm>
          <a:prstGeom prst="rect">
            <a:avLst/>
          </a:prstGeom>
          <a:ln>
            <a:solidFill>
              <a:srgbClr val="192A72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350D94F-5861-4B46-989C-ED6353D5F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3" y="4420567"/>
            <a:ext cx="2234855" cy="2234855"/>
          </a:xfrm>
          <a:prstGeom prst="rect">
            <a:avLst/>
          </a:prstGeom>
        </p:spPr>
      </p:pic>
      <p:sp>
        <p:nvSpPr>
          <p:cNvPr id="10" name="כותרת 7">
            <a:extLst>
              <a:ext uri="{FF2B5EF4-FFF2-40B4-BE49-F238E27FC236}">
                <a16:creationId xmlns:a16="http://schemas.microsoft.com/office/drawing/2014/main" id="{228899B2-6B5F-4ECB-80CC-F9CE98BA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F96A6961-5F6A-461C-8EDF-D6A9B4354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04694" y="1161127"/>
            <a:ext cx="4517999" cy="540000"/>
          </a:xfrm>
        </p:spPr>
        <p:txBody>
          <a:bodyPr/>
          <a:lstStyle/>
          <a:p>
            <a:r>
              <a:rPr lang="he-IL" dirty="0"/>
              <a:t>פרפקציוניסט = </a:t>
            </a:r>
            <a:r>
              <a:rPr lang="he-IL" sz="3200" dirty="0"/>
              <a:t>שְלֵמוּתָן</a:t>
            </a:r>
            <a:endParaRPr lang="he-IL" dirty="0"/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AE2AC496-52C5-49B8-9D87-81C6C7EBF2C8}"/>
              </a:ext>
            </a:extLst>
          </p:cNvPr>
          <p:cNvSpPr txBox="1">
            <a:spLocks/>
          </p:cNvSpPr>
          <p:nvPr/>
        </p:nvSpPr>
        <p:spPr>
          <a:xfrm>
            <a:off x="2771481" y="2889000"/>
            <a:ext cx="895121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/>
              <a:t>ציינו את </a:t>
            </a:r>
            <a:r>
              <a:rPr lang="he-IL" sz="2000" u="sng" dirty="0"/>
              <a:t>סוג הצורן</a:t>
            </a:r>
            <a:r>
              <a:rPr lang="he-IL" sz="2000" dirty="0"/>
              <a:t> הסופי במילה </a:t>
            </a:r>
            <a:r>
              <a:rPr lang="he-IL" sz="2400" dirty="0"/>
              <a:t>שְלֵמוּתָן</a:t>
            </a:r>
            <a:r>
              <a:rPr lang="he-IL" sz="2000" dirty="0"/>
              <a:t> שלמעלה ואת </a:t>
            </a:r>
            <a:r>
              <a:rPr lang="he-IL" sz="2000" u="sng" dirty="0"/>
              <a:t>משמעותו</a:t>
            </a:r>
            <a:r>
              <a:rPr lang="he-IL" sz="2000" dirty="0"/>
              <a:t>.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EDE395F7-4CE0-4B0D-9436-2006346DC56D}"/>
              </a:ext>
            </a:extLst>
          </p:cNvPr>
          <p:cNvSpPr txBox="1">
            <a:spLocks/>
          </p:cNvSpPr>
          <p:nvPr/>
        </p:nvSpPr>
        <p:spPr>
          <a:xfrm>
            <a:off x="469307" y="2927100"/>
            <a:ext cx="389949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800" u="sng" dirty="0">
                <a:solidFill>
                  <a:srgbClr val="92D050"/>
                </a:solidFill>
              </a:rPr>
              <a:t>סוג</a:t>
            </a:r>
            <a:r>
              <a:rPr lang="he-IL" sz="1800" dirty="0">
                <a:solidFill>
                  <a:srgbClr val="92D050"/>
                </a:solidFill>
              </a:rPr>
              <a:t>: צורן גזירה   </a:t>
            </a:r>
            <a:r>
              <a:rPr lang="he-IL" sz="1800" u="sng" dirty="0">
                <a:solidFill>
                  <a:srgbClr val="92D050"/>
                </a:solidFill>
              </a:rPr>
              <a:t>משמעות</a:t>
            </a:r>
            <a:r>
              <a:rPr lang="he-IL" sz="1800" dirty="0">
                <a:solidFill>
                  <a:srgbClr val="92D050"/>
                </a:solidFill>
              </a:rPr>
              <a:t>: שם תואר</a:t>
            </a: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5486C3DE-2671-452C-8FDD-933760914AF5}"/>
              </a:ext>
            </a:extLst>
          </p:cNvPr>
          <p:cNvSpPr txBox="1">
            <a:spLocks/>
          </p:cNvSpPr>
          <p:nvPr/>
        </p:nvSpPr>
        <p:spPr>
          <a:xfrm>
            <a:off x="2771481" y="3467100"/>
            <a:ext cx="8951212" cy="78204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/>
              <a:t>כתבו משפט משלכם, ושבצו בו את המילה </a:t>
            </a:r>
            <a:r>
              <a:rPr lang="he-IL" sz="2400" dirty="0"/>
              <a:t>שְלֵמוּתָן</a:t>
            </a:r>
            <a:r>
              <a:rPr lang="he-IL" sz="2000" dirty="0"/>
              <a:t>, כך שיהיה בה צורן סופי </a:t>
            </a:r>
            <a:r>
              <a:rPr lang="he-IL" sz="2000" u="sng" dirty="0"/>
              <a:t>מסוג אחר</a:t>
            </a:r>
            <a:r>
              <a:rPr lang="he-IL" sz="2000" dirty="0"/>
              <a:t>. ציינו גם את </a:t>
            </a:r>
            <a:r>
              <a:rPr lang="he-IL" sz="2000" u="sng" dirty="0"/>
              <a:t>משמעות</a:t>
            </a:r>
            <a:r>
              <a:rPr lang="he-IL" sz="2000" dirty="0"/>
              <a:t> הצורן.</a:t>
            </a:r>
          </a:p>
        </p:txBody>
      </p:sp>
      <p:sp>
        <p:nvSpPr>
          <p:cNvPr id="15" name="מציין מיקום טקסט 2">
            <a:extLst>
              <a:ext uri="{FF2B5EF4-FFF2-40B4-BE49-F238E27FC236}">
                <a16:creationId xmlns:a16="http://schemas.microsoft.com/office/drawing/2014/main" id="{08381989-0F88-45F6-838F-C95536116001}"/>
              </a:ext>
            </a:extLst>
          </p:cNvPr>
          <p:cNvSpPr txBox="1">
            <a:spLocks/>
          </p:cNvSpPr>
          <p:nvPr/>
        </p:nvSpPr>
        <p:spPr>
          <a:xfrm>
            <a:off x="3911600" y="4206634"/>
            <a:ext cx="7811093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התרומות יועברו בשלמותן לעמותה שלנו.           </a:t>
            </a:r>
            <a:r>
              <a:rPr lang="he-IL" sz="2000" u="sng" dirty="0">
                <a:solidFill>
                  <a:srgbClr val="92D050"/>
                </a:solidFill>
              </a:rPr>
              <a:t>משמעות הצורן</a:t>
            </a:r>
            <a:r>
              <a:rPr lang="he-IL" sz="2000" dirty="0">
                <a:solidFill>
                  <a:srgbClr val="92D050"/>
                </a:solidFill>
              </a:rPr>
              <a:t>: שייכות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1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0233BA-44B6-4767-8A28-F44949AA0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42504" y="1161127"/>
            <a:ext cx="8306992" cy="540000"/>
          </a:xfrm>
        </p:spPr>
        <p:txBody>
          <a:bodyPr/>
          <a:lstStyle/>
          <a:p>
            <a:r>
              <a:rPr lang="he-IL" dirty="0"/>
              <a:t>לפניכם שני קטעים, ובכל אחד מהם המילה</a:t>
            </a:r>
            <a:r>
              <a:rPr lang="he-IL" sz="3200" dirty="0"/>
              <a:t> שְמוּרָה</a:t>
            </a:r>
            <a:r>
              <a:rPr lang="he-IL" dirty="0"/>
              <a:t>.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B4D870E6-A285-4F87-A094-48733BA23DFF}"/>
              </a:ext>
            </a:extLst>
          </p:cNvPr>
          <p:cNvSpPr txBox="1">
            <a:spLocks/>
          </p:cNvSpPr>
          <p:nvPr/>
        </p:nvSpPr>
        <p:spPr>
          <a:xfrm>
            <a:off x="2783539" y="4010019"/>
            <a:ext cx="662492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באיזה קטע </a:t>
            </a:r>
            <a:r>
              <a:rPr lang="he-IL" u="sng" dirty="0"/>
              <a:t>אין</a:t>
            </a:r>
            <a:r>
              <a:rPr lang="he-IL" dirty="0"/>
              <a:t> במילה </a:t>
            </a:r>
            <a:r>
              <a:rPr lang="he-IL" sz="3200" dirty="0"/>
              <a:t>שְמוּרָה</a:t>
            </a:r>
            <a:r>
              <a:rPr lang="he-IL" dirty="0"/>
              <a:t> צורן נטייה? </a:t>
            </a: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C77C99DE-8073-45AA-BB93-8617088A7C48}"/>
              </a:ext>
            </a:extLst>
          </p:cNvPr>
          <p:cNvSpPr txBox="1">
            <a:spLocks/>
          </p:cNvSpPr>
          <p:nvPr/>
        </p:nvSpPr>
        <p:spPr>
          <a:xfrm>
            <a:off x="7570406" y="1843141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א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803BB9F6-8582-49CF-BD12-02611302BE5B}"/>
              </a:ext>
            </a:extLst>
          </p:cNvPr>
          <p:cNvSpPr txBox="1">
            <a:spLocks/>
          </p:cNvSpPr>
          <p:nvPr/>
        </p:nvSpPr>
        <p:spPr>
          <a:xfrm>
            <a:off x="1984909" y="1843141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ב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5F37BC32-ECDB-4AA1-8A3B-ADB07DDB7EAC}"/>
              </a:ext>
            </a:extLst>
          </p:cNvPr>
          <p:cNvSpPr txBox="1">
            <a:spLocks/>
          </p:cNvSpPr>
          <p:nvPr/>
        </p:nvSpPr>
        <p:spPr>
          <a:xfrm>
            <a:off x="1763116" y="4617848"/>
            <a:ext cx="764534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בקטע א אין צורן נטייה. הכוונה היא לשמורת טבע.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4D4D908-52C1-4524-A67C-145DDF7089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41" t="36821" r="22022" b="45686"/>
          <a:stretch/>
        </p:blipFill>
        <p:spPr>
          <a:xfrm>
            <a:off x="791836" y="2559647"/>
            <a:ext cx="3966883" cy="1199681"/>
          </a:xfrm>
          <a:prstGeom prst="rect">
            <a:avLst/>
          </a:prstGeom>
          <a:ln>
            <a:solidFill>
              <a:srgbClr val="192A72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F1F9C45-5830-4F4D-8F28-1CE723FFE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47" t="41263" r="10772" b="38965"/>
          <a:stretch/>
        </p:blipFill>
        <p:spPr>
          <a:xfrm>
            <a:off x="5321385" y="2552783"/>
            <a:ext cx="6078779" cy="1194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BEAAF5C-83C2-4FF3-9D59-260FD9CDC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21" t="29141" r="4046" b="32664"/>
          <a:stretch/>
        </p:blipFill>
        <p:spPr>
          <a:xfrm>
            <a:off x="9408461" y="4010019"/>
            <a:ext cx="2375044" cy="1293997"/>
          </a:xfrm>
          <a:prstGeom prst="rect">
            <a:avLst/>
          </a:prstGeom>
        </p:spPr>
      </p:pic>
      <p:sp>
        <p:nvSpPr>
          <p:cNvPr id="11" name="אליפסה 10">
            <a:extLst>
              <a:ext uri="{FF2B5EF4-FFF2-40B4-BE49-F238E27FC236}">
                <a16:creationId xmlns:a16="http://schemas.microsoft.com/office/drawing/2014/main" id="{C3D8D460-3BE7-449B-8A8D-5B1783D02F5F}"/>
              </a:ext>
            </a:extLst>
          </p:cNvPr>
          <p:cNvSpPr/>
          <p:nvPr/>
        </p:nvSpPr>
        <p:spPr>
          <a:xfrm>
            <a:off x="10249496" y="2431365"/>
            <a:ext cx="663432" cy="424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02202EC9-2DD8-451D-AF03-242D490B640C}"/>
              </a:ext>
            </a:extLst>
          </p:cNvPr>
          <p:cNvSpPr/>
          <p:nvPr/>
        </p:nvSpPr>
        <p:spPr>
          <a:xfrm>
            <a:off x="985669" y="2980117"/>
            <a:ext cx="999240" cy="448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5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197EF5C-6909-4C94-A6B2-5BA7C60E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A7398CD-4A0D-434A-94ED-7C8282E29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00" t="31890" r="17423" b="22508"/>
          <a:stretch/>
        </p:blipFill>
        <p:spPr>
          <a:xfrm>
            <a:off x="3098970" y="1170062"/>
            <a:ext cx="8543827" cy="3127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98" name="Picture 2" descr="כתובת בת 2,700 שנה התגלתה בעיר דוד - סרוגים">
            <a:extLst>
              <a:ext uri="{FF2B5EF4-FFF2-40B4-BE49-F238E27FC236}">
                <a16:creationId xmlns:a16="http://schemas.microsoft.com/office/drawing/2014/main" id="{E3194783-24C7-4F70-90EC-7A40222F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4" y="1910106"/>
            <a:ext cx="2432204" cy="16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טקסט 2">
            <a:extLst>
              <a:ext uri="{FF2B5EF4-FFF2-40B4-BE49-F238E27FC236}">
                <a16:creationId xmlns:a16="http://schemas.microsoft.com/office/drawing/2014/main" id="{6AF41A76-5CD3-44A6-A7EE-CE6FFAA66F4F}"/>
              </a:ext>
            </a:extLst>
          </p:cNvPr>
          <p:cNvSpPr txBox="1">
            <a:spLocks/>
          </p:cNvSpPr>
          <p:nvPr/>
        </p:nvSpPr>
        <p:spPr>
          <a:xfrm>
            <a:off x="5972175" y="2386251"/>
            <a:ext cx="155090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במשפט השני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8DF4605A-665D-46AF-8382-F1B02ACD68D8}"/>
              </a:ext>
            </a:extLst>
          </p:cNvPr>
          <p:cNvSpPr txBox="1">
            <a:spLocks/>
          </p:cNvSpPr>
          <p:nvPr/>
        </p:nvSpPr>
        <p:spPr>
          <a:xfrm>
            <a:off x="6629400" y="3341828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קטילה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144C8CD7-680E-414A-9E55-545E5713B479}"/>
              </a:ext>
            </a:extLst>
          </p:cNvPr>
          <p:cNvSpPr txBox="1">
            <a:spLocks/>
          </p:cNvSpPr>
          <p:nvPr/>
        </p:nvSpPr>
        <p:spPr>
          <a:xfrm>
            <a:off x="6490454" y="3799993"/>
            <a:ext cx="2065258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 err="1">
                <a:solidFill>
                  <a:srgbClr val="192A72"/>
                </a:solidFill>
              </a:rPr>
              <a:t>קטיל</a:t>
            </a:r>
            <a:endParaRPr lang="he-IL" sz="1800" b="0" dirty="0">
              <a:solidFill>
                <a:srgbClr val="192A72"/>
              </a:solidFill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4ED5DE09-F38D-42C8-8D35-1550A3949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58" t="43299" r="21598" b="30859"/>
          <a:stretch/>
        </p:blipFill>
        <p:spPr>
          <a:xfrm>
            <a:off x="687259" y="4583145"/>
            <a:ext cx="7088957" cy="1772240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91C03F53-C25D-4FF7-8AEB-B7211F41CD70}"/>
              </a:ext>
            </a:extLst>
          </p:cNvPr>
          <p:cNvSpPr txBox="1">
            <a:spLocks/>
          </p:cNvSpPr>
          <p:nvPr/>
        </p:nvSpPr>
        <p:spPr>
          <a:xfrm>
            <a:off x="5666998" y="5233283"/>
            <a:ext cx="149451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גזירה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878BFF22-3FAA-4CEE-8680-3E042E8219F1}"/>
              </a:ext>
            </a:extLst>
          </p:cNvPr>
          <p:cNvSpPr txBox="1">
            <a:spLocks/>
          </p:cNvSpPr>
          <p:nvPr/>
        </p:nvSpPr>
        <p:spPr>
          <a:xfrm>
            <a:off x="4426863" y="4784798"/>
            <a:ext cx="149451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נטייה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5D47268-1120-4D1C-B548-5228FE75F6C3}"/>
              </a:ext>
            </a:extLst>
          </p:cNvPr>
          <p:cNvSpPr/>
          <p:nvPr/>
        </p:nvSpPr>
        <p:spPr>
          <a:xfrm>
            <a:off x="787400" y="5956300"/>
            <a:ext cx="14859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1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97BF08-5FE0-4064-ABD7-F4EF5377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79E09D8-7852-4D46-A06D-90CF0A3B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3" t="36879" r="23963" b="24823"/>
          <a:stretch/>
        </p:blipFill>
        <p:spPr>
          <a:xfrm>
            <a:off x="1476397" y="1342417"/>
            <a:ext cx="6643993" cy="262647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63FFC928-15F9-4065-8274-D326BDBDBEFB}"/>
              </a:ext>
            </a:extLst>
          </p:cNvPr>
          <p:cNvSpPr/>
          <p:nvPr/>
        </p:nvSpPr>
        <p:spPr>
          <a:xfrm>
            <a:off x="1140643" y="1216159"/>
            <a:ext cx="7079530" cy="2856322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6" name="Picture 2" descr="Children on school field trip Free Vector">
            <a:extLst>
              <a:ext uri="{FF2B5EF4-FFF2-40B4-BE49-F238E27FC236}">
                <a16:creationId xmlns:a16="http://schemas.microsoft.com/office/drawing/2014/main" id="{38DDC311-9ABA-47A7-9BB9-1F890BE3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063" y="1216159"/>
            <a:ext cx="2852492" cy="28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74031C70-0E5B-4C3E-BCF8-2454671B8DF5}"/>
              </a:ext>
            </a:extLst>
          </p:cNvPr>
          <p:cNvSpPr txBox="1">
            <a:spLocks/>
          </p:cNvSpPr>
          <p:nvPr/>
        </p:nvSpPr>
        <p:spPr>
          <a:xfrm>
            <a:off x="1632326" y="1784821"/>
            <a:ext cx="149451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גזירה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15DC0911-772E-4E00-90DC-06ADB3839115}"/>
              </a:ext>
            </a:extLst>
          </p:cNvPr>
          <p:cNvSpPr txBox="1">
            <a:spLocks/>
          </p:cNvSpPr>
          <p:nvPr/>
        </p:nvSpPr>
        <p:spPr>
          <a:xfrm>
            <a:off x="2098442" y="2631961"/>
            <a:ext cx="149451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נטייה</a:t>
            </a:r>
            <a:endParaRPr lang="he-IL" sz="1800" b="0" dirty="0">
              <a:solidFill>
                <a:srgbClr val="192A72"/>
              </a:solidFill>
            </a:endParaRPr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70677852-402B-4156-859C-EC03D91DC877}"/>
              </a:ext>
            </a:extLst>
          </p:cNvPr>
          <p:cNvSpPr txBox="1">
            <a:spLocks/>
          </p:cNvSpPr>
          <p:nvPr/>
        </p:nvSpPr>
        <p:spPr>
          <a:xfrm>
            <a:off x="2005745" y="2208391"/>
            <a:ext cx="1494512" cy="39510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1600" b="0" dirty="0">
                <a:solidFill>
                  <a:srgbClr val="192A72"/>
                </a:solidFill>
              </a:rPr>
              <a:t>צורן נטייה</a:t>
            </a:r>
            <a:endParaRPr lang="he-IL" sz="1800" b="0" dirty="0">
              <a:solidFill>
                <a:srgbClr val="192A7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טבלה 16">
            <a:extLst>
              <a:ext uri="{FF2B5EF4-FFF2-40B4-BE49-F238E27FC236}">
                <a16:creationId xmlns:a16="http://schemas.microsoft.com/office/drawing/2014/main" id="{52A48935-1B18-496C-8CAE-8E64B1C9A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851361"/>
              </p:ext>
            </p:extLst>
          </p:nvPr>
        </p:nvGraphicFramePr>
        <p:xfrm>
          <a:off x="317500" y="4944201"/>
          <a:ext cx="6910960" cy="148995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110486">
                  <a:extLst>
                    <a:ext uri="{9D8B030D-6E8A-4147-A177-3AD203B41FA5}">
                      <a16:colId xmlns:a16="http://schemas.microsoft.com/office/drawing/2014/main" val="1640621755"/>
                    </a:ext>
                  </a:extLst>
                </a:gridCol>
                <a:gridCol w="1599434">
                  <a:extLst>
                    <a:ext uri="{9D8B030D-6E8A-4147-A177-3AD203B41FA5}">
                      <a16:colId xmlns:a16="http://schemas.microsoft.com/office/drawing/2014/main" val="1573887286"/>
                    </a:ext>
                  </a:extLst>
                </a:gridCol>
                <a:gridCol w="2201040">
                  <a:extLst>
                    <a:ext uri="{9D8B030D-6E8A-4147-A177-3AD203B41FA5}">
                      <a16:colId xmlns:a16="http://schemas.microsoft.com/office/drawing/2014/main" val="4089688571"/>
                    </a:ext>
                  </a:extLst>
                </a:gridCol>
              </a:tblGrid>
              <a:tr h="328114">
                <a:tc>
                  <a:txBody>
                    <a:bodyPr/>
                    <a:lstStyle/>
                    <a:p>
                      <a:pPr algn="ctr" rtl="1"/>
                      <a:endParaRPr lang="he-IL" sz="20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סוג הצורן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משמעות הצורן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43834"/>
                  </a:ext>
                </a:extLst>
              </a:tr>
              <a:tr h="546856"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1. השבוע נקבע שיחה </a:t>
                      </a:r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אישית</a:t>
                      </a:r>
                      <a:r>
                        <a:rPr lang="he-IL" sz="180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9719468"/>
                  </a:ext>
                </a:extLst>
              </a:tr>
              <a:tr h="546856">
                <a:tc>
                  <a:txBody>
                    <a:bodyPr/>
                    <a:lstStyle/>
                    <a:p>
                      <a:pPr algn="ctr" rtl="1"/>
                      <a:r>
                        <a:rPr lang="he-IL" sz="180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2. הנשיא פנה </a:t>
                      </a:r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אישית</a:t>
                      </a:r>
                      <a:r>
                        <a:rPr lang="he-IL" sz="1800" kern="1200" dirty="0">
                          <a:solidFill>
                            <a:schemeClr val="tx1"/>
                          </a:solidFill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אל העם.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781092"/>
                  </a:ext>
                </a:extLst>
              </a:tr>
            </a:tbl>
          </a:graphicData>
        </a:graphic>
      </p:graphicFrame>
      <p:pic>
        <p:nvPicPr>
          <p:cNvPr id="5" name="מדיה מקוונת 4" title="ￗﾔￗﾤￗﾕￗﾠￗﾧￗﾦￗﾙￗﾔ ￗﾔￗﾤￗﾐￗﾘￗﾙￗﾪ - ￗﾞￗﾑￗﾢￗﾙￗﾝ ￗﾧￗﾑￗﾕￗﾢￗﾙￗﾝ ￗﾠￗﾘￗﾕￗﾜￗﾙ ￗﾞￗﾩￗﾞￗﾢￗﾕￗﾪ">
            <a:hlinkClick r:id="" action="ppaction://media"/>
            <a:extLst>
              <a:ext uri="{FF2B5EF4-FFF2-40B4-BE49-F238E27FC236}">
                <a16:creationId xmlns:a16="http://schemas.microsoft.com/office/drawing/2014/main" id="{F1A2D76F-05D2-467A-8AD1-65F6E3A72321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7533257" y="1548980"/>
            <a:ext cx="4417898" cy="3310576"/>
          </a:xfrm>
          <a:prstGeom prst="rect">
            <a:avLst/>
          </a:prstGeom>
        </p:spPr>
      </p:pic>
      <p:sp>
        <p:nvSpPr>
          <p:cNvPr id="10" name="כותרת 7">
            <a:extLst>
              <a:ext uri="{FF2B5EF4-FFF2-40B4-BE49-F238E27FC236}">
                <a16:creationId xmlns:a16="http://schemas.microsoft.com/office/drawing/2014/main" id="{C8AB12E5-EC55-495B-A9F2-D1B397F3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E58E92D-ACA0-44E9-9833-0782EC5CC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56" t="40550" r="34046" b="28110"/>
          <a:stretch/>
        </p:blipFill>
        <p:spPr>
          <a:xfrm>
            <a:off x="3071238" y="2072187"/>
            <a:ext cx="4157222" cy="21493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3B639373-3AD0-4622-9F41-97E33B96F2CE}"/>
              </a:ext>
            </a:extLst>
          </p:cNvPr>
          <p:cNvSpPr txBox="1">
            <a:spLocks/>
          </p:cNvSpPr>
          <p:nvPr/>
        </p:nvSpPr>
        <p:spPr>
          <a:xfrm>
            <a:off x="2537755" y="4614111"/>
            <a:ext cx="4995503" cy="49089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e-IL" dirty="0"/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CED36FF0-C850-47F0-8862-191A95C66369}"/>
              </a:ext>
            </a:extLst>
          </p:cNvPr>
          <p:cNvSpPr txBox="1">
            <a:spLocks/>
          </p:cNvSpPr>
          <p:nvPr/>
        </p:nvSpPr>
        <p:spPr>
          <a:xfrm>
            <a:off x="3376034" y="4337134"/>
            <a:ext cx="4157223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השלימו את הטבלה שלפניכם.</a:t>
            </a: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148C6E0A-5507-4279-ACC2-EB75D1E673EB}"/>
              </a:ext>
            </a:extLst>
          </p:cNvPr>
          <p:cNvSpPr txBox="1">
            <a:spLocks/>
          </p:cNvSpPr>
          <p:nvPr/>
        </p:nvSpPr>
        <p:spPr>
          <a:xfrm>
            <a:off x="141073" y="1405953"/>
            <a:ext cx="739218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לפניכם ההגדרה של המילה </a:t>
            </a:r>
            <a:r>
              <a:rPr lang="he-IL" dirty="0">
                <a:solidFill>
                  <a:srgbClr val="192A72"/>
                </a:solidFill>
              </a:rPr>
              <a:t>אישית</a:t>
            </a:r>
            <a:r>
              <a:rPr lang="he-IL" sz="2400" dirty="0">
                <a:solidFill>
                  <a:srgbClr val="192A72"/>
                </a:solidFill>
              </a:rPr>
              <a:t> ממילון אבן שושן.</a:t>
            </a:r>
          </a:p>
        </p:txBody>
      </p:sp>
      <p:sp>
        <p:nvSpPr>
          <p:cNvPr id="15" name="מציין מיקום טקסט 2">
            <a:extLst>
              <a:ext uri="{FF2B5EF4-FFF2-40B4-BE49-F238E27FC236}">
                <a16:creationId xmlns:a16="http://schemas.microsoft.com/office/drawing/2014/main" id="{2F9359FA-23EF-4A2A-B862-2EA74AC91C9D}"/>
              </a:ext>
            </a:extLst>
          </p:cNvPr>
          <p:cNvSpPr txBox="1">
            <a:spLocks/>
          </p:cNvSpPr>
          <p:nvPr/>
        </p:nvSpPr>
        <p:spPr>
          <a:xfrm>
            <a:off x="2532238" y="5336390"/>
            <a:ext cx="1687591" cy="52688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צורן נטייה</a:t>
            </a:r>
          </a:p>
        </p:txBody>
      </p:sp>
      <p:sp>
        <p:nvSpPr>
          <p:cNvPr id="16" name="מציין מיקום טקסט 2">
            <a:extLst>
              <a:ext uri="{FF2B5EF4-FFF2-40B4-BE49-F238E27FC236}">
                <a16:creationId xmlns:a16="http://schemas.microsoft.com/office/drawing/2014/main" id="{5076D005-5ADE-4D08-8DF6-66B200365003}"/>
              </a:ext>
            </a:extLst>
          </p:cNvPr>
          <p:cNvSpPr txBox="1">
            <a:spLocks/>
          </p:cNvSpPr>
          <p:nvPr/>
        </p:nvSpPr>
        <p:spPr>
          <a:xfrm>
            <a:off x="2532238" y="5878716"/>
            <a:ext cx="168346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צורן גזירה</a:t>
            </a:r>
          </a:p>
        </p:txBody>
      </p:sp>
      <p:sp>
        <p:nvSpPr>
          <p:cNvPr id="18" name="מציין מיקום טקסט 2">
            <a:extLst>
              <a:ext uri="{FF2B5EF4-FFF2-40B4-BE49-F238E27FC236}">
                <a16:creationId xmlns:a16="http://schemas.microsoft.com/office/drawing/2014/main" id="{9B8BA317-7431-40A9-A039-22D68C5C585A}"/>
              </a:ext>
            </a:extLst>
          </p:cNvPr>
          <p:cNvSpPr txBox="1">
            <a:spLocks/>
          </p:cNvSpPr>
          <p:nvPr/>
        </p:nvSpPr>
        <p:spPr>
          <a:xfrm>
            <a:off x="833840" y="5333872"/>
            <a:ext cx="1176542" cy="52688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נקבה</a:t>
            </a:r>
          </a:p>
        </p:txBody>
      </p:sp>
      <p:sp>
        <p:nvSpPr>
          <p:cNvPr id="19" name="מציין מיקום טקסט 2">
            <a:extLst>
              <a:ext uri="{FF2B5EF4-FFF2-40B4-BE49-F238E27FC236}">
                <a16:creationId xmlns:a16="http://schemas.microsoft.com/office/drawing/2014/main" id="{6249F230-4FEB-4323-A1D6-3AE260049337}"/>
              </a:ext>
            </a:extLst>
          </p:cNvPr>
          <p:cNvSpPr txBox="1">
            <a:spLocks/>
          </p:cNvSpPr>
          <p:nvPr/>
        </p:nvSpPr>
        <p:spPr>
          <a:xfrm>
            <a:off x="406814" y="5891827"/>
            <a:ext cx="2036111" cy="526889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אופן הפעולה</a:t>
            </a:r>
          </a:p>
        </p:txBody>
      </p:sp>
      <p:sp>
        <p:nvSpPr>
          <p:cNvPr id="20" name="מציין מיקום טקסט 2">
            <a:extLst>
              <a:ext uri="{FF2B5EF4-FFF2-40B4-BE49-F238E27FC236}">
                <a16:creationId xmlns:a16="http://schemas.microsoft.com/office/drawing/2014/main" id="{D641A376-7E1A-4E51-A602-AE19BE99D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32238" y="880427"/>
            <a:ext cx="9338669" cy="540000"/>
          </a:xfrm>
        </p:spPr>
        <p:txBody>
          <a:bodyPr/>
          <a:lstStyle/>
          <a:p>
            <a:r>
              <a:rPr lang="he-IL" dirty="0"/>
              <a:t>צפו בסרטון על הביטוי "אני אישית", וענו על השאלה שאחריו.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82D9DD3A-E176-4E1C-B5C7-7571310379E5}"/>
              </a:ext>
            </a:extLst>
          </p:cNvPr>
          <p:cNvSpPr/>
          <p:nvPr/>
        </p:nvSpPr>
        <p:spPr>
          <a:xfrm>
            <a:off x="3194051" y="2088214"/>
            <a:ext cx="4009638" cy="355216"/>
          </a:xfrm>
          <a:prstGeom prst="rect">
            <a:avLst/>
          </a:prstGeom>
          <a:solidFill>
            <a:srgbClr val="12B4B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52259073-6C9F-4B92-B160-0DD1365D47B7}"/>
              </a:ext>
            </a:extLst>
          </p:cNvPr>
          <p:cNvSpPr/>
          <p:nvPr/>
        </p:nvSpPr>
        <p:spPr>
          <a:xfrm>
            <a:off x="4845049" y="3563420"/>
            <a:ext cx="2195275" cy="355216"/>
          </a:xfrm>
          <a:prstGeom prst="rect">
            <a:avLst/>
          </a:prstGeom>
          <a:solidFill>
            <a:srgbClr val="192A7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62412AD-E401-4DA3-B9D9-49F881F9E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56" t="41925" r="23377" b="37869"/>
          <a:stretch/>
        </p:blipFill>
        <p:spPr>
          <a:xfrm>
            <a:off x="5538343" y="3299439"/>
            <a:ext cx="5072923" cy="1547137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39C99D6-7B95-4AA6-B1CA-7252D5782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62" t="36701" r="14716" b="45567"/>
          <a:stretch/>
        </p:blipFill>
        <p:spPr>
          <a:xfrm>
            <a:off x="3455020" y="1680860"/>
            <a:ext cx="7156247" cy="1407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כותרת 7">
            <a:extLst>
              <a:ext uri="{FF2B5EF4-FFF2-40B4-BE49-F238E27FC236}">
                <a16:creationId xmlns:a16="http://schemas.microsoft.com/office/drawing/2014/main" id="{308C711C-2973-4ED2-A8C8-136F798F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1BAE8101-5495-46E4-A07B-F5EAEFC6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65644" y="962134"/>
            <a:ext cx="8306992" cy="540000"/>
          </a:xfrm>
        </p:spPr>
        <p:txBody>
          <a:bodyPr/>
          <a:lstStyle/>
          <a:p>
            <a:r>
              <a:rPr lang="he-IL" dirty="0"/>
              <a:t>לפניכם שני קטעים, ובכל אחד מהם המילה</a:t>
            </a:r>
            <a:r>
              <a:rPr lang="he-IL" sz="3200" dirty="0"/>
              <a:t> סִפְרה</a:t>
            </a:r>
            <a:r>
              <a:rPr lang="he-IL" dirty="0"/>
              <a:t>.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C2D00BC4-2621-4958-9694-0721060262A9}"/>
              </a:ext>
            </a:extLst>
          </p:cNvPr>
          <p:cNvSpPr txBox="1">
            <a:spLocks/>
          </p:cNvSpPr>
          <p:nvPr/>
        </p:nvSpPr>
        <p:spPr>
          <a:xfrm>
            <a:off x="10611266" y="2108795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א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A5F9AC5F-B823-4EF2-AC46-FDAB442CF10C}"/>
              </a:ext>
            </a:extLst>
          </p:cNvPr>
          <p:cNvSpPr txBox="1">
            <a:spLocks/>
          </p:cNvSpPr>
          <p:nvPr/>
        </p:nvSpPr>
        <p:spPr>
          <a:xfrm>
            <a:off x="10611265" y="3799375"/>
            <a:ext cx="158073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קטע ב</a:t>
            </a: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0A1FB517-9988-4CBA-BF5C-7AD97E5DFB1B}"/>
              </a:ext>
            </a:extLst>
          </p:cNvPr>
          <p:cNvSpPr txBox="1">
            <a:spLocks/>
          </p:cNvSpPr>
          <p:nvPr/>
        </p:nvSpPr>
        <p:spPr>
          <a:xfrm>
            <a:off x="377072" y="5025303"/>
            <a:ext cx="749481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באיזה קטע </a:t>
            </a:r>
            <a:r>
              <a:rPr lang="he-IL" sz="2400" u="sng" dirty="0"/>
              <a:t>יש</a:t>
            </a:r>
            <a:r>
              <a:rPr lang="he-IL" sz="2400" dirty="0"/>
              <a:t> במילה </a:t>
            </a:r>
            <a:r>
              <a:rPr lang="he-IL" dirty="0"/>
              <a:t>סִפְרה</a:t>
            </a:r>
            <a:r>
              <a:rPr lang="he-IL" sz="2400" dirty="0"/>
              <a:t> צורן </a:t>
            </a:r>
            <a:r>
              <a:rPr lang="he-IL" sz="2400" u="sng" dirty="0"/>
              <a:t>נטייה</a:t>
            </a:r>
            <a:r>
              <a:rPr lang="he-IL" sz="2400" dirty="0"/>
              <a:t>, ומה משמעותו? </a:t>
            </a:r>
          </a:p>
        </p:txBody>
      </p:sp>
      <p:sp>
        <p:nvSpPr>
          <p:cNvPr id="15" name="מציין מיקום טקסט 2">
            <a:extLst>
              <a:ext uri="{FF2B5EF4-FFF2-40B4-BE49-F238E27FC236}">
                <a16:creationId xmlns:a16="http://schemas.microsoft.com/office/drawing/2014/main" id="{075032D6-3A4F-488B-B01D-3EB6F697454F}"/>
              </a:ext>
            </a:extLst>
          </p:cNvPr>
          <p:cNvSpPr txBox="1">
            <a:spLocks/>
          </p:cNvSpPr>
          <p:nvPr/>
        </p:nvSpPr>
        <p:spPr>
          <a:xfrm>
            <a:off x="641022" y="5607523"/>
            <a:ext cx="723086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בקטע ב יש צורן נטייה. משמעותו: שייכות (הספר שלה)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BEA1F72F-8721-480A-947B-8BE130595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77" t="49207" r="26778" b="32894"/>
          <a:stretch/>
        </p:blipFill>
        <p:spPr>
          <a:xfrm>
            <a:off x="226244" y="2005346"/>
            <a:ext cx="2844758" cy="746898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10BA8034-5063-4DCD-9E27-08DA77BB1A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76" t="31847" r="26933" b="51408"/>
          <a:stretch/>
        </p:blipFill>
        <p:spPr>
          <a:xfrm>
            <a:off x="2331802" y="3712215"/>
            <a:ext cx="2844758" cy="72050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18" name="אליפסה 17">
            <a:extLst>
              <a:ext uri="{FF2B5EF4-FFF2-40B4-BE49-F238E27FC236}">
                <a16:creationId xmlns:a16="http://schemas.microsoft.com/office/drawing/2014/main" id="{3329C75E-CBB1-4CBC-BF3C-EB8AE746BBF5}"/>
              </a:ext>
            </a:extLst>
          </p:cNvPr>
          <p:cNvSpPr/>
          <p:nvPr/>
        </p:nvSpPr>
        <p:spPr>
          <a:xfrm>
            <a:off x="3435563" y="2211313"/>
            <a:ext cx="522088" cy="3487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45E24D3D-4B14-4BAC-B34F-8DB88E5FBC37}"/>
              </a:ext>
            </a:extLst>
          </p:cNvPr>
          <p:cNvSpPr/>
          <p:nvPr/>
        </p:nvSpPr>
        <p:spPr>
          <a:xfrm>
            <a:off x="6780180" y="3342074"/>
            <a:ext cx="637275" cy="4317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ציין מיקום טקסט 2">
            <a:extLst>
              <a:ext uri="{FF2B5EF4-FFF2-40B4-BE49-F238E27FC236}">
                <a16:creationId xmlns:a16="http://schemas.microsoft.com/office/drawing/2014/main" id="{57A8BC01-3157-4373-9487-110B20CBBFCF}"/>
              </a:ext>
            </a:extLst>
          </p:cNvPr>
          <p:cNvSpPr txBox="1">
            <a:spLocks/>
          </p:cNvSpPr>
          <p:nvPr/>
        </p:nvSpPr>
        <p:spPr>
          <a:xfrm>
            <a:off x="768391" y="3806290"/>
            <a:ext cx="1382519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>
                <a:solidFill>
                  <a:srgbClr val="92D050"/>
                </a:solidFill>
              </a:rPr>
              <a:t>סִפְרָ</a:t>
            </a:r>
            <a:r>
              <a:rPr lang="he-IL" sz="3600" dirty="0">
                <a:solidFill>
                  <a:srgbClr val="92D050"/>
                </a:solidFill>
              </a:rPr>
              <a:t>הּ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117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 animBg="1"/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93C3880-6085-4F43-8A1C-0D19ABEFC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740044" y="990172"/>
            <a:ext cx="9302712" cy="540000"/>
          </a:xfrm>
        </p:spPr>
        <p:txBody>
          <a:bodyPr/>
          <a:lstStyle/>
          <a:p>
            <a:r>
              <a:rPr lang="he-IL" dirty="0"/>
              <a:t>לפניכם שלושה משפטים, ובכל אחד מהם המילה </a:t>
            </a:r>
            <a:r>
              <a:rPr lang="he-IL" sz="3600" dirty="0"/>
              <a:t>שֻלְחָנִי</a:t>
            </a:r>
            <a:r>
              <a:rPr lang="he-IL" dirty="0"/>
              <a:t>.</a:t>
            </a:r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3704D8A-4D2F-4E8C-9A66-0D5FA483E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15" t="24192" r="32191" b="36908"/>
          <a:stretch/>
        </p:blipFill>
        <p:spPr>
          <a:xfrm>
            <a:off x="323073" y="3998738"/>
            <a:ext cx="4208356" cy="26465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כותרת 7">
            <a:extLst>
              <a:ext uri="{FF2B5EF4-FFF2-40B4-BE49-F238E27FC236}">
                <a16:creationId xmlns:a16="http://schemas.microsoft.com/office/drawing/2014/main" id="{C39A2EE0-A00D-4F80-AAC2-6A5FBD335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מילים </a:t>
            </a:r>
            <a:r>
              <a:rPr lang="he-IL" dirty="0" err="1"/>
              <a:t>דו־משמעיות</a:t>
            </a:r>
            <a:endParaRPr lang="he-IL" dirty="0"/>
          </a:p>
        </p:txBody>
      </p:sp>
      <p:sp>
        <p:nvSpPr>
          <p:cNvPr id="7" name="מציין מיקום טקסט 2">
            <a:extLst>
              <a:ext uri="{FF2B5EF4-FFF2-40B4-BE49-F238E27FC236}">
                <a16:creationId xmlns:a16="http://schemas.microsoft.com/office/drawing/2014/main" id="{BE45445E-3EB8-4F12-B0E0-4B61ED44884D}"/>
              </a:ext>
            </a:extLst>
          </p:cNvPr>
          <p:cNvSpPr txBox="1">
            <a:spLocks/>
          </p:cNvSpPr>
          <p:nvPr/>
        </p:nvSpPr>
        <p:spPr>
          <a:xfrm>
            <a:off x="4990131" y="1617261"/>
            <a:ext cx="7052626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1. בחנותו של </a:t>
            </a:r>
            <a:r>
              <a:rPr lang="he-IL" sz="3200" dirty="0">
                <a:solidFill>
                  <a:srgbClr val="192A72"/>
                </a:solidFill>
              </a:rPr>
              <a:t>שֻלְחָנִי</a:t>
            </a:r>
            <a:r>
              <a:rPr lang="he-IL" sz="2400" dirty="0">
                <a:solidFill>
                  <a:srgbClr val="192A72"/>
                </a:solidFill>
              </a:rPr>
              <a:t> יהודי נאסרה הלוואה בריבית.</a:t>
            </a:r>
            <a:endParaRPr lang="en-US" sz="2400" dirty="0">
              <a:solidFill>
                <a:srgbClr val="192A72"/>
              </a:solidFill>
            </a:endParaRP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:a16="http://schemas.microsoft.com/office/drawing/2014/main" id="{DAE0DA29-228D-480F-87A9-4D44B8E2AEB9}"/>
              </a:ext>
            </a:extLst>
          </p:cNvPr>
          <p:cNvSpPr txBox="1">
            <a:spLocks/>
          </p:cNvSpPr>
          <p:nvPr/>
        </p:nvSpPr>
        <p:spPr>
          <a:xfrm>
            <a:off x="5400674" y="2200357"/>
            <a:ext cx="6642081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2. השתמשנו במיקרופון </a:t>
            </a:r>
            <a:r>
              <a:rPr lang="he-IL" sz="3200" dirty="0">
                <a:solidFill>
                  <a:srgbClr val="192A72"/>
                </a:solidFill>
              </a:rPr>
              <a:t>שֻלְחָנִי</a:t>
            </a:r>
            <a:r>
              <a:rPr lang="he-IL" sz="2400" dirty="0">
                <a:solidFill>
                  <a:srgbClr val="192A72"/>
                </a:solidFill>
              </a:rPr>
              <a:t> להקלטת הקטע.</a:t>
            </a:r>
            <a:endParaRPr lang="en-US" sz="2400" dirty="0">
              <a:solidFill>
                <a:srgbClr val="192A72"/>
              </a:solidFill>
            </a:endParaRP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:a16="http://schemas.microsoft.com/office/drawing/2014/main" id="{8533CB1A-277D-4197-AC06-9F1CCFEE4626}"/>
              </a:ext>
            </a:extLst>
          </p:cNvPr>
          <p:cNvSpPr txBox="1">
            <a:spLocks/>
          </p:cNvSpPr>
          <p:nvPr/>
        </p:nvSpPr>
        <p:spPr>
          <a:xfrm>
            <a:off x="4495800" y="2783454"/>
            <a:ext cx="754695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192A72"/>
                </a:solidFill>
              </a:rPr>
              <a:t>3. יותם אמר: "</a:t>
            </a:r>
            <a:r>
              <a:rPr lang="he-IL" sz="3200" dirty="0">
                <a:solidFill>
                  <a:srgbClr val="192A72"/>
                </a:solidFill>
              </a:rPr>
              <a:t>שֻלְחָנִי</a:t>
            </a:r>
            <a:r>
              <a:rPr lang="he-IL" sz="2400" dirty="0">
                <a:solidFill>
                  <a:srgbClr val="192A72"/>
                </a:solidFill>
              </a:rPr>
              <a:t> אינו מסודר, ולכן קשה לי לעבוד".</a:t>
            </a:r>
            <a:endParaRPr lang="en-US" sz="2400" dirty="0">
              <a:solidFill>
                <a:srgbClr val="192A72"/>
              </a:solidFill>
            </a:endParaRPr>
          </a:p>
        </p:txBody>
      </p:sp>
      <p:sp>
        <p:nvSpPr>
          <p:cNvPr id="10" name="מציין מיקום טקסט 2">
            <a:extLst>
              <a:ext uri="{FF2B5EF4-FFF2-40B4-BE49-F238E27FC236}">
                <a16:creationId xmlns:a16="http://schemas.microsoft.com/office/drawing/2014/main" id="{E3694105-6813-4CBD-B2C0-0D2A280B9E3D}"/>
              </a:ext>
            </a:extLst>
          </p:cNvPr>
          <p:cNvSpPr txBox="1">
            <a:spLocks/>
          </p:cNvSpPr>
          <p:nvPr/>
        </p:nvSpPr>
        <p:spPr>
          <a:xfrm>
            <a:off x="2997200" y="3437540"/>
            <a:ext cx="9045555" cy="55027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באיזה משפט יש במילה </a:t>
            </a:r>
            <a:r>
              <a:rPr lang="he-IL" sz="3200" dirty="0"/>
              <a:t>שֻלְחָנִי</a:t>
            </a:r>
            <a:r>
              <a:rPr lang="he-IL" dirty="0"/>
              <a:t> צורן נטייה, ומה משמעותו?</a:t>
            </a:r>
            <a:endParaRPr lang="en-US" dirty="0"/>
          </a:p>
        </p:txBody>
      </p:sp>
      <p:sp>
        <p:nvSpPr>
          <p:cNvPr id="11" name="מציין מיקום טקסט 2">
            <a:extLst>
              <a:ext uri="{FF2B5EF4-FFF2-40B4-BE49-F238E27FC236}">
                <a16:creationId xmlns:a16="http://schemas.microsoft.com/office/drawing/2014/main" id="{97278D6E-1710-40F6-9132-6EC349DEB1A8}"/>
              </a:ext>
            </a:extLst>
          </p:cNvPr>
          <p:cNvSpPr txBox="1">
            <a:spLocks/>
          </p:cNvSpPr>
          <p:nvPr/>
        </p:nvSpPr>
        <p:spPr>
          <a:xfrm>
            <a:off x="5305422" y="3998738"/>
            <a:ext cx="6737333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במשפט 3 יש צורן נטייה המציין שייכות (השולחן שלי).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:a16="http://schemas.microsoft.com/office/drawing/2014/main" id="{1236BC67-7898-4C1C-AA1B-ED875B35277D}"/>
              </a:ext>
            </a:extLst>
          </p:cNvPr>
          <p:cNvSpPr txBox="1">
            <a:spLocks/>
          </p:cNvSpPr>
          <p:nvPr/>
        </p:nvSpPr>
        <p:spPr>
          <a:xfrm>
            <a:off x="1749442" y="1638891"/>
            <a:ext cx="310176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שולחן + </a:t>
            </a:r>
            <a:r>
              <a:rPr lang="en-US" sz="2000" dirty="0">
                <a:solidFill>
                  <a:srgbClr val="92D050"/>
                </a:solidFill>
              </a:rPr>
              <a:t>X</a:t>
            </a:r>
            <a:r>
              <a:rPr lang="he-IL" sz="2000" dirty="0">
                <a:solidFill>
                  <a:srgbClr val="92D050"/>
                </a:solidFill>
              </a:rPr>
              <a:t>י (בעל מקצוע)</a:t>
            </a:r>
          </a:p>
        </p:txBody>
      </p:sp>
      <p:sp>
        <p:nvSpPr>
          <p:cNvPr id="13" name="מציין מיקום טקסט 2">
            <a:extLst>
              <a:ext uri="{FF2B5EF4-FFF2-40B4-BE49-F238E27FC236}">
                <a16:creationId xmlns:a16="http://schemas.microsoft.com/office/drawing/2014/main" id="{A8740F9B-0494-474B-A513-EAD6FD6EBFEF}"/>
              </a:ext>
            </a:extLst>
          </p:cNvPr>
          <p:cNvSpPr txBox="1">
            <a:spLocks/>
          </p:cNvSpPr>
          <p:nvPr/>
        </p:nvSpPr>
        <p:spPr>
          <a:xfrm>
            <a:off x="1749442" y="2230764"/>
            <a:ext cx="310176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שולחן + </a:t>
            </a:r>
            <a:r>
              <a:rPr lang="en-US" sz="2000" dirty="0">
                <a:solidFill>
                  <a:srgbClr val="92D050"/>
                </a:solidFill>
              </a:rPr>
              <a:t>X</a:t>
            </a:r>
            <a:r>
              <a:rPr lang="he-IL" sz="2000" dirty="0">
                <a:solidFill>
                  <a:srgbClr val="92D050"/>
                </a:solidFill>
              </a:rPr>
              <a:t>י (שם תואר)</a:t>
            </a:r>
          </a:p>
        </p:txBody>
      </p:sp>
      <p:sp>
        <p:nvSpPr>
          <p:cNvPr id="14" name="מציין מיקום טקסט 2">
            <a:extLst>
              <a:ext uri="{FF2B5EF4-FFF2-40B4-BE49-F238E27FC236}">
                <a16:creationId xmlns:a16="http://schemas.microsoft.com/office/drawing/2014/main" id="{6E6758D9-43D2-4427-BFCC-EF13FCD3AA79}"/>
              </a:ext>
            </a:extLst>
          </p:cNvPr>
          <p:cNvSpPr txBox="1">
            <a:spLocks/>
          </p:cNvSpPr>
          <p:nvPr/>
        </p:nvSpPr>
        <p:spPr>
          <a:xfrm>
            <a:off x="1749442" y="2813861"/>
            <a:ext cx="310176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>
                <a:solidFill>
                  <a:srgbClr val="92D050"/>
                </a:solidFill>
              </a:rPr>
              <a:t>שולחן + </a:t>
            </a:r>
            <a:r>
              <a:rPr lang="en-US" sz="2000" dirty="0">
                <a:solidFill>
                  <a:srgbClr val="92D050"/>
                </a:solidFill>
              </a:rPr>
              <a:t>X</a:t>
            </a:r>
            <a:r>
              <a:rPr lang="he-IL" sz="2000" dirty="0">
                <a:solidFill>
                  <a:srgbClr val="92D050"/>
                </a:solidFill>
              </a:rPr>
              <a:t>י (שייכות)</a:t>
            </a:r>
          </a:p>
        </p:txBody>
      </p:sp>
      <p:pic>
        <p:nvPicPr>
          <p:cNvPr id="2050" name="Picture 2" descr="Retro microphone with old magazine on wooden table Premium Photo">
            <a:extLst>
              <a:ext uri="{FF2B5EF4-FFF2-40B4-BE49-F238E27FC236}">
                <a16:creationId xmlns:a16="http://schemas.microsoft.com/office/drawing/2014/main" id="{198A2437-6F8D-441E-9B1A-176B9E18A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7"/>
          <a:stretch/>
        </p:blipFill>
        <p:spPr bwMode="auto">
          <a:xfrm>
            <a:off x="149243" y="1768106"/>
            <a:ext cx="1616416" cy="146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EF77504B-786F-40B9-91E9-19554D2C0A56}"/>
              </a:ext>
            </a:extLst>
          </p:cNvPr>
          <p:cNvSpPr/>
          <p:nvPr/>
        </p:nvSpPr>
        <p:spPr>
          <a:xfrm>
            <a:off x="1904588" y="1638891"/>
            <a:ext cx="9969912" cy="1714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F231C282-CC28-4957-A747-860EE653BAAA}"/>
              </a:ext>
            </a:extLst>
          </p:cNvPr>
          <p:cNvSpPr/>
          <p:nvPr/>
        </p:nvSpPr>
        <p:spPr>
          <a:xfrm>
            <a:off x="2606040" y="4011044"/>
            <a:ext cx="1749045" cy="355216"/>
          </a:xfrm>
          <a:prstGeom prst="rect">
            <a:avLst/>
          </a:prstGeom>
          <a:solidFill>
            <a:srgbClr val="192A7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8B"/>
              </a:solidFill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EFAC9445-705F-42F8-810A-D995A61D9C08}"/>
              </a:ext>
            </a:extLst>
          </p:cNvPr>
          <p:cNvSpPr/>
          <p:nvPr/>
        </p:nvSpPr>
        <p:spPr>
          <a:xfrm>
            <a:off x="449581" y="4930139"/>
            <a:ext cx="3422142" cy="288969"/>
          </a:xfrm>
          <a:prstGeom prst="rect">
            <a:avLst/>
          </a:prstGeom>
          <a:solidFill>
            <a:srgbClr val="192A7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8B"/>
              </a:solidFill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C257106A-84DC-4593-9562-C539F93CB32E}"/>
              </a:ext>
            </a:extLst>
          </p:cNvPr>
          <p:cNvSpPr/>
          <p:nvPr/>
        </p:nvSpPr>
        <p:spPr>
          <a:xfrm>
            <a:off x="1394460" y="6060824"/>
            <a:ext cx="2960625" cy="355216"/>
          </a:xfrm>
          <a:prstGeom prst="rect">
            <a:avLst/>
          </a:prstGeom>
          <a:solidFill>
            <a:srgbClr val="12B4B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4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422116B-556A-4260-8F40-EFE26F8E4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30400" y="2647191"/>
            <a:ext cx="8331200" cy="1563618"/>
          </a:xfrm>
        </p:spPr>
        <p:txBody>
          <a:bodyPr>
            <a:normAutofit lnSpcReduction="10000"/>
          </a:bodyPr>
          <a:lstStyle/>
          <a:p>
            <a:pPr marL="96848" indent="0">
              <a:buNone/>
            </a:pPr>
            <a:r>
              <a:rPr lang="he-IL" sz="10200" dirty="0"/>
              <a:t>בהצלחה רבה!</a:t>
            </a:r>
          </a:p>
        </p:txBody>
      </p:sp>
    </p:spTree>
    <p:extLst>
      <p:ext uri="{BB962C8B-B14F-4D97-AF65-F5344CB8AC3E}">
        <p14:creationId xmlns:p14="http://schemas.microsoft.com/office/powerpoint/2010/main" val="1937382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295125"/>
            <a:ext cx="12190413" cy="5473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C923DD-FC38-4124-83BD-6908A7A7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מהו צורן?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39A0CAD-0227-4D8C-9457-8A882AC89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1024" y="3179377"/>
            <a:ext cx="10349949" cy="540000"/>
          </a:xfrm>
        </p:spPr>
        <p:txBody>
          <a:bodyPr/>
          <a:lstStyle/>
          <a:p>
            <a:r>
              <a:rPr lang="he-IL" dirty="0"/>
              <a:t>צוּרָן (מורפמה): היחידה הלשונית הקטנה ביותר </a:t>
            </a:r>
            <a:r>
              <a:rPr lang="he-IL" u="sng" dirty="0"/>
              <a:t>הנושאת משמעות</a:t>
            </a:r>
            <a:r>
              <a:rPr lang="he-IL" dirty="0"/>
              <a:t>.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6681FF9D-71B3-4A46-9305-E81CF16FC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4" t="42062" r="22448" b="31134"/>
          <a:stretch/>
        </p:blipFill>
        <p:spPr>
          <a:xfrm>
            <a:off x="2839038" y="1136288"/>
            <a:ext cx="6513923" cy="18382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תרשים זרימה: מסיים 11">
            <a:extLst>
              <a:ext uri="{FF2B5EF4-FFF2-40B4-BE49-F238E27FC236}">
                <a16:creationId xmlns:a16="http://schemas.microsoft.com/office/drawing/2014/main" id="{5D3AE393-12F7-4E81-A002-C7FA4E2B00E2}"/>
              </a:ext>
            </a:extLst>
          </p:cNvPr>
          <p:cNvSpPr/>
          <p:nvPr/>
        </p:nvSpPr>
        <p:spPr>
          <a:xfrm>
            <a:off x="4030323" y="3922571"/>
            <a:ext cx="1731213" cy="916758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כנ"ס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תרשים זרימה: מסיים 12">
            <a:extLst>
              <a:ext uri="{FF2B5EF4-FFF2-40B4-BE49-F238E27FC236}">
                <a16:creationId xmlns:a16="http://schemas.microsoft.com/office/drawing/2014/main" id="{0B242A5A-F140-4918-A021-13B2E8258ECB}"/>
              </a:ext>
            </a:extLst>
          </p:cNvPr>
          <p:cNvSpPr/>
          <p:nvPr/>
        </p:nvSpPr>
        <p:spPr>
          <a:xfrm>
            <a:off x="8482169" y="3922571"/>
            <a:ext cx="1731213" cy="916758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28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ון</a:t>
            </a:r>
            <a:endParaRPr lang="he-IL" sz="2800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תרשים זרימה: מסיים 13">
            <a:extLst>
              <a:ext uri="{FF2B5EF4-FFF2-40B4-BE49-F238E27FC236}">
                <a16:creationId xmlns:a16="http://schemas.microsoft.com/office/drawing/2014/main" id="{8601A879-0DF4-472C-9637-21A0586E5BDA}"/>
              </a:ext>
            </a:extLst>
          </p:cNvPr>
          <p:cNvSpPr/>
          <p:nvPr/>
        </p:nvSpPr>
        <p:spPr>
          <a:xfrm>
            <a:off x="1804400" y="3922571"/>
            <a:ext cx="1731213" cy="916758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הִפְעִיל</a:t>
            </a:r>
          </a:p>
        </p:txBody>
      </p:sp>
      <p:sp>
        <p:nvSpPr>
          <p:cNvPr id="15" name="תרשים זרימה: מסיים 14">
            <a:extLst>
              <a:ext uri="{FF2B5EF4-FFF2-40B4-BE49-F238E27FC236}">
                <a16:creationId xmlns:a16="http://schemas.microsoft.com/office/drawing/2014/main" id="{762528C3-F18D-42E3-97FF-678F7B1F2974}"/>
              </a:ext>
            </a:extLst>
          </p:cNvPr>
          <p:cNvSpPr/>
          <p:nvPr/>
        </p:nvSpPr>
        <p:spPr>
          <a:xfrm>
            <a:off x="6256246" y="3922571"/>
            <a:ext cx="1731213" cy="916758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X</a:t>
            </a:r>
            <a:r>
              <a:rPr lang="he-IL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ים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CC94D865-E99D-42DC-9219-239C2D1DEB58}"/>
              </a:ext>
            </a:extLst>
          </p:cNvPr>
          <p:cNvSpPr/>
          <p:nvPr/>
        </p:nvSpPr>
        <p:spPr>
          <a:xfrm>
            <a:off x="4270443" y="2088214"/>
            <a:ext cx="2418252" cy="355216"/>
          </a:xfrm>
          <a:prstGeom prst="rect">
            <a:avLst/>
          </a:prstGeom>
          <a:solidFill>
            <a:srgbClr val="12B4BC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B64A0437-7A10-4A7C-BA3B-55AD04968EF6}"/>
              </a:ext>
            </a:extLst>
          </p:cNvPr>
          <p:cNvSpPr/>
          <p:nvPr/>
        </p:nvSpPr>
        <p:spPr>
          <a:xfrm>
            <a:off x="7429499" y="2437080"/>
            <a:ext cx="838201" cy="229920"/>
          </a:xfrm>
          <a:prstGeom prst="rect">
            <a:avLst/>
          </a:prstGeom>
          <a:solidFill>
            <a:srgbClr val="192A7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1BADD1EC-FBB8-42EA-8C59-135519EEC4DA}"/>
              </a:ext>
            </a:extLst>
          </p:cNvPr>
          <p:cNvSpPr/>
          <p:nvPr/>
        </p:nvSpPr>
        <p:spPr>
          <a:xfrm>
            <a:off x="5506037" y="2443430"/>
            <a:ext cx="838201" cy="229920"/>
          </a:xfrm>
          <a:prstGeom prst="rect">
            <a:avLst/>
          </a:prstGeom>
          <a:solidFill>
            <a:srgbClr val="192A7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FF8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7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C923DD-FC38-4124-83BD-6908A7A7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028" y="205334"/>
            <a:ext cx="9642231" cy="720000"/>
          </a:xfrm>
        </p:spPr>
        <p:txBody>
          <a:bodyPr/>
          <a:lstStyle/>
          <a:p>
            <a:r>
              <a:rPr lang="he-IL" dirty="0"/>
              <a:t>סוג הצורן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020DDB77-F57E-474D-BE49-06768BC1A32C}"/>
              </a:ext>
            </a:extLst>
          </p:cNvPr>
          <p:cNvGrpSpPr/>
          <p:nvPr/>
        </p:nvGrpSpPr>
        <p:grpSpPr>
          <a:xfrm>
            <a:off x="3668990" y="1353430"/>
            <a:ext cx="6367137" cy="706824"/>
            <a:chOff x="4922451" y="1409155"/>
            <a:chExt cx="4823637" cy="894304"/>
          </a:xfrm>
        </p:grpSpPr>
        <p:cxnSp>
          <p:nvCxnSpPr>
            <p:cNvPr id="13" name="מחבר חץ ישר 12">
              <a:extLst>
                <a:ext uri="{FF2B5EF4-FFF2-40B4-BE49-F238E27FC236}">
                  <a16:creationId xmlns:a16="http://schemas.microsoft.com/office/drawing/2014/main" id="{9E1246D2-F34E-45B5-BC5E-BE359D9C5D26}"/>
                </a:ext>
              </a:extLst>
            </p:cNvPr>
            <p:cNvCxnSpPr/>
            <p:nvPr/>
          </p:nvCxnSpPr>
          <p:spPr>
            <a:xfrm>
              <a:off x="9746088" y="1409155"/>
              <a:ext cx="0" cy="89430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חץ ישר 14">
              <a:extLst>
                <a:ext uri="{FF2B5EF4-FFF2-40B4-BE49-F238E27FC236}">
                  <a16:creationId xmlns:a16="http://schemas.microsoft.com/office/drawing/2014/main" id="{C49BBACD-535C-42A5-879E-7B56340934FA}"/>
                </a:ext>
              </a:extLst>
            </p:cNvPr>
            <p:cNvCxnSpPr/>
            <p:nvPr/>
          </p:nvCxnSpPr>
          <p:spPr>
            <a:xfrm>
              <a:off x="4922451" y="1409155"/>
              <a:ext cx="0" cy="89430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29B10D5C-B61E-4276-AABA-F8F9E050E83C}"/>
                </a:ext>
              </a:extLst>
            </p:cNvPr>
            <p:cNvCxnSpPr>
              <a:cxnSpLocks/>
            </p:cNvCxnSpPr>
            <p:nvPr/>
          </p:nvCxnSpPr>
          <p:spPr>
            <a:xfrm>
              <a:off x="4922451" y="1409155"/>
              <a:ext cx="48236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D7A6E9EE-2FCF-49B4-9563-E8416EFD45E6}"/>
              </a:ext>
            </a:extLst>
          </p:cNvPr>
          <p:cNvCxnSpPr>
            <a:cxnSpLocks/>
          </p:cNvCxnSpPr>
          <p:nvPr/>
        </p:nvCxnSpPr>
        <p:spPr>
          <a:xfrm flipV="1">
            <a:off x="6852557" y="935020"/>
            <a:ext cx="2" cy="4047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תרשים זרימה: מסיים 23">
            <a:extLst>
              <a:ext uri="{FF2B5EF4-FFF2-40B4-BE49-F238E27FC236}">
                <a16:creationId xmlns:a16="http://schemas.microsoft.com/office/drawing/2014/main" id="{E580E49F-8E9F-4461-9BB8-E9FCB1AD5ADA}"/>
              </a:ext>
            </a:extLst>
          </p:cNvPr>
          <p:cNvSpPr/>
          <p:nvPr/>
        </p:nvSpPr>
        <p:spPr>
          <a:xfrm>
            <a:off x="8749210" y="2196447"/>
            <a:ext cx="2499148" cy="916758"/>
          </a:xfrm>
          <a:prstGeom prst="flowChartTerminator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צורן גזירה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5" name="תרשים זרימה: מסיים 24">
            <a:extLst>
              <a:ext uri="{FF2B5EF4-FFF2-40B4-BE49-F238E27FC236}">
                <a16:creationId xmlns:a16="http://schemas.microsoft.com/office/drawing/2014/main" id="{12B01317-4F7D-4FC5-9DB7-F3C843126E6B}"/>
              </a:ext>
            </a:extLst>
          </p:cNvPr>
          <p:cNvSpPr/>
          <p:nvPr/>
        </p:nvSpPr>
        <p:spPr>
          <a:xfrm>
            <a:off x="2382073" y="2196447"/>
            <a:ext cx="2499148" cy="916758"/>
          </a:xfrm>
          <a:prstGeom prst="flowChartTerminator">
            <a:avLst/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צורן נטייה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7" name="מציין מיקום טקסט 26">
            <a:extLst>
              <a:ext uri="{FF2B5EF4-FFF2-40B4-BE49-F238E27FC236}">
                <a16:creationId xmlns:a16="http://schemas.microsoft.com/office/drawing/2014/main" id="{CF09F64B-2C3E-4A62-816A-2F9A24E1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11556" y="3296070"/>
            <a:ext cx="3174455" cy="540000"/>
          </a:xfrm>
        </p:spPr>
        <p:txBody>
          <a:bodyPr/>
          <a:lstStyle/>
          <a:p>
            <a:r>
              <a:rPr lang="he-IL" sz="2400" dirty="0"/>
              <a:t>יוצר ערך מילוני חדש.</a:t>
            </a:r>
          </a:p>
        </p:txBody>
      </p:sp>
      <p:sp>
        <p:nvSpPr>
          <p:cNvPr id="28" name="מציין מיקום טקסט 26">
            <a:extLst>
              <a:ext uri="{FF2B5EF4-FFF2-40B4-BE49-F238E27FC236}">
                <a16:creationId xmlns:a16="http://schemas.microsoft.com/office/drawing/2014/main" id="{181A0E4C-76B5-4FB7-AAC5-E6758AD14ADF}"/>
              </a:ext>
            </a:extLst>
          </p:cNvPr>
          <p:cNvSpPr txBox="1">
            <a:spLocks/>
          </p:cNvSpPr>
          <p:nvPr/>
        </p:nvSpPr>
        <p:spPr>
          <a:xfrm>
            <a:off x="1791861" y="3296070"/>
            <a:ext cx="3754258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u="sng" dirty="0"/>
              <a:t>אינו</a:t>
            </a:r>
            <a:r>
              <a:rPr lang="he-IL" sz="2400" dirty="0"/>
              <a:t> יוצר ערך מילוני חדש.</a:t>
            </a:r>
          </a:p>
        </p:txBody>
      </p:sp>
      <p:sp>
        <p:nvSpPr>
          <p:cNvPr id="29" name="מציין מיקום טקסט 26">
            <a:extLst>
              <a:ext uri="{FF2B5EF4-FFF2-40B4-BE49-F238E27FC236}">
                <a16:creationId xmlns:a16="http://schemas.microsoft.com/office/drawing/2014/main" id="{A584CEC1-2C21-4EA7-87AA-E305899024A0}"/>
              </a:ext>
            </a:extLst>
          </p:cNvPr>
          <p:cNvSpPr txBox="1">
            <a:spLocks/>
          </p:cNvSpPr>
          <p:nvPr/>
        </p:nvSpPr>
        <p:spPr>
          <a:xfrm>
            <a:off x="1469754" y="3836070"/>
            <a:ext cx="4404195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משמעות המילה </a:t>
            </a:r>
            <a:r>
              <a:rPr lang="he-IL" sz="2400" u="sng" dirty="0"/>
              <a:t>אינה</a:t>
            </a:r>
            <a:r>
              <a:rPr lang="he-IL" sz="2400" dirty="0"/>
              <a:t> משתנה.</a:t>
            </a:r>
          </a:p>
        </p:txBody>
      </p:sp>
      <p:sp>
        <p:nvSpPr>
          <p:cNvPr id="30" name="מציין מיקום טקסט 26">
            <a:extLst>
              <a:ext uri="{FF2B5EF4-FFF2-40B4-BE49-F238E27FC236}">
                <a16:creationId xmlns:a16="http://schemas.microsoft.com/office/drawing/2014/main" id="{40F62A05-0D77-4348-835E-C1CE8D6EA99E}"/>
              </a:ext>
            </a:extLst>
          </p:cNvPr>
          <p:cNvSpPr txBox="1">
            <a:spLocks/>
          </p:cNvSpPr>
          <p:nvPr/>
        </p:nvSpPr>
        <p:spPr>
          <a:xfrm>
            <a:off x="8215630" y="3836070"/>
            <a:ext cx="3640994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/>
              <a:t>משמעות המילה משתנה.</a:t>
            </a:r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3418C800-DBF0-4D2E-9C88-FD3AE70A2156}"/>
              </a:ext>
            </a:extLst>
          </p:cNvPr>
          <p:cNvSpPr/>
          <p:nvPr/>
        </p:nvSpPr>
        <p:spPr>
          <a:xfrm>
            <a:off x="8494797" y="4295275"/>
            <a:ext cx="3082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rgbClr val="92D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מַחְסָנִ</a:t>
            </a:r>
            <a:r>
              <a:rPr lang="he-IL" sz="4000" b="1" dirty="0">
                <a:solidFill>
                  <a:srgbClr val="92D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ית, </a:t>
            </a:r>
            <a:r>
              <a:rPr lang="he-IL" sz="2800" dirty="0">
                <a:solidFill>
                  <a:srgbClr val="92D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הַרְפַּתְקָ</a:t>
            </a:r>
            <a:r>
              <a:rPr lang="he-IL" sz="4000" b="1" dirty="0">
                <a:solidFill>
                  <a:srgbClr val="92D050"/>
                </a:solidFill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ן</a:t>
            </a:r>
            <a:endParaRPr lang="he-IL" sz="16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909C4C6C-1A81-4086-845B-FD31643C8E69}"/>
              </a:ext>
            </a:extLst>
          </p:cNvPr>
          <p:cNvSpPr/>
          <p:nvPr/>
        </p:nvSpPr>
        <p:spPr>
          <a:xfrm>
            <a:off x="2122831" y="4270653"/>
            <a:ext cx="3099669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שַחְקָנִ</a:t>
            </a:r>
            <a:r>
              <a:rPr lang="he-IL" sz="4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ית, </a:t>
            </a:r>
            <a:r>
              <a:rPr lang="he-IL" sz="2800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מַחְבַּרְתָּ</a:t>
            </a:r>
            <a:r>
              <a:rPr lang="he-IL" sz="40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ן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6" name="Picture 2" descr="3d realistic metallic scissors with copper screw for hairdresser. shining steel of blades Free Vector">
            <a:extLst>
              <a:ext uri="{FF2B5EF4-FFF2-40B4-BE49-F238E27FC236}">
                <a16:creationId xmlns:a16="http://schemas.microsoft.com/office/drawing/2014/main" id="{4C5FD26E-C7B3-4056-AF0C-6CD12F827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t="4032" r="55419" b="3796"/>
          <a:stretch/>
        </p:blipFill>
        <p:spPr bwMode="auto">
          <a:xfrm>
            <a:off x="7357117" y="1771598"/>
            <a:ext cx="745014" cy="20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etch of italy landmark - leaning tower of pisa Premium Vector">
            <a:extLst>
              <a:ext uri="{FF2B5EF4-FFF2-40B4-BE49-F238E27FC236}">
                <a16:creationId xmlns:a16="http://schemas.microsoft.com/office/drawing/2014/main" id="{8D0986D3-4A79-42C7-B82E-7FE1ACFB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2" y="1771599"/>
            <a:ext cx="1448953" cy="20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2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A30F8F06-1C04-4A37-812E-F91D5BDAC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007571"/>
              </p:ext>
            </p:extLst>
          </p:nvPr>
        </p:nvGraphicFramePr>
        <p:xfrm>
          <a:off x="3092825" y="3826957"/>
          <a:ext cx="8220634" cy="156631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5325">
                  <a:extLst>
                    <a:ext uri="{9D8B030D-6E8A-4147-A177-3AD203B41FA5}">
                      <a16:colId xmlns:a16="http://schemas.microsoft.com/office/drawing/2014/main" val="1501719670"/>
                    </a:ext>
                  </a:extLst>
                </a:gridCol>
                <a:gridCol w="2081527">
                  <a:extLst>
                    <a:ext uri="{9D8B030D-6E8A-4147-A177-3AD203B41FA5}">
                      <a16:colId xmlns:a16="http://schemas.microsoft.com/office/drawing/2014/main" val="2085804489"/>
                    </a:ext>
                  </a:extLst>
                </a:gridCol>
                <a:gridCol w="5743782">
                  <a:extLst>
                    <a:ext uri="{9D8B030D-6E8A-4147-A177-3AD203B41FA5}">
                      <a16:colId xmlns:a16="http://schemas.microsoft.com/office/drawing/2014/main" val="1707871785"/>
                    </a:ext>
                  </a:extLst>
                </a:gridCol>
              </a:tblGrid>
              <a:tr h="522106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טפ"ל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נכ"ר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יפ"ע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קר"א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בל"י/ה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טו"ס</a:t>
                      </a:r>
                      <a:endParaRPr lang="en-US" sz="1800" dirty="0">
                        <a:effectLst/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0018258"/>
                  </a:ext>
                </a:extLst>
              </a:tr>
              <a:tr h="522106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פִּעֵל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 הֻפְעַל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הִתְפַּעֵל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הִפְעִיל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נִפְעַל</a:t>
                      </a:r>
                      <a:endParaRPr lang="en-US" sz="1800" dirty="0">
                        <a:effectLst/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4934893"/>
                  </a:ext>
                </a:extLst>
              </a:tr>
              <a:tr h="522106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מִקְטָלָה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קִטְלוֹן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קַטֶּלֶת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תַּקְטֵלָה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קָטִיל</a:t>
                      </a:r>
                      <a:endParaRPr lang="en-US" sz="1800" dirty="0">
                        <a:effectLst/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6699320"/>
                  </a:ext>
                </a:extLst>
              </a:tr>
            </a:tbl>
          </a:graphicData>
        </a:graphic>
      </p:graphicFrame>
      <p:sp>
        <p:nvSpPr>
          <p:cNvPr id="2" name="כותרת 1">
            <a:extLst>
              <a:ext uri="{FF2B5EF4-FFF2-40B4-BE49-F238E27FC236}">
                <a16:creationId xmlns:a16="http://schemas.microsoft.com/office/drawing/2014/main" id="{5BEA0021-989A-4922-AF59-3DA9779A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צורן גזירה</a:t>
            </a:r>
          </a:p>
        </p:txBody>
      </p: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86BCF43A-E391-4907-80F8-62856F627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36565"/>
              </p:ext>
            </p:extLst>
          </p:nvPr>
        </p:nvGraphicFramePr>
        <p:xfrm>
          <a:off x="3092825" y="1862682"/>
          <a:ext cx="8220634" cy="104421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5325">
                  <a:extLst>
                    <a:ext uri="{9D8B030D-6E8A-4147-A177-3AD203B41FA5}">
                      <a16:colId xmlns:a16="http://schemas.microsoft.com/office/drawing/2014/main" val="3201561057"/>
                    </a:ext>
                  </a:extLst>
                </a:gridCol>
                <a:gridCol w="2081527">
                  <a:extLst>
                    <a:ext uri="{9D8B030D-6E8A-4147-A177-3AD203B41FA5}">
                      <a16:colId xmlns:a16="http://schemas.microsoft.com/office/drawing/2014/main" val="3446164091"/>
                    </a:ext>
                  </a:extLst>
                </a:gridCol>
                <a:gridCol w="5743782">
                  <a:extLst>
                    <a:ext uri="{9D8B030D-6E8A-4147-A177-3AD203B41FA5}">
                      <a16:colId xmlns:a16="http://schemas.microsoft.com/office/drawing/2014/main" val="3552335031"/>
                    </a:ext>
                  </a:extLst>
                </a:gridCol>
              </a:tblGrid>
              <a:tr h="522106">
                <a:tc>
                  <a:txBody>
                    <a:bodyPr/>
                    <a:lstStyle/>
                    <a:p>
                      <a:pPr algn="ctr" rtl="1"/>
                      <a:endParaRPr lang="he-IL" sz="240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צורן גזירה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דוגמאות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1608"/>
                  </a:ext>
                </a:extLst>
              </a:tr>
              <a:tr h="522106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r" rt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אֵיכ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וּת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000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אֲמִתִּ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י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רוּחָ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נִי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</a:t>
                      </a:r>
                      <a:r>
                        <a:rPr lang="he-IL" sz="2000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עִירִ</a:t>
                      </a:r>
                      <a:r>
                        <a:rPr lang="he-IL" sz="2400" b="1" dirty="0" err="1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יָּה</a:t>
                      </a:r>
                      <a:r>
                        <a:rPr lang="he-IL" sz="2000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, טִבְע</a:t>
                      </a:r>
                      <a:r>
                        <a:rPr lang="he-IL" sz="2400" b="1" dirty="0">
                          <a:effectLst/>
                          <a:latin typeface="Varela Round" panose="00000500000000000000" pitchFamily="2" charset="-79"/>
                          <a:ea typeface="+mn-ea"/>
                          <a:cs typeface="Varela Round" panose="00000500000000000000" pitchFamily="2" charset="-79"/>
                        </a:rPr>
                        <a:t>וֹנִי</a:t>
                      </a:r>
                      <a:endParaRPr lang="en-US" sz="1800" dirty="0">
                        <a:effectLst/>
                        <a:latin typeface="Varela Round" panose="00000500000000000000" pitchFamily="2" charset="-79"/>
                        <a:ea typeface="+mn-ea"/>
                        <a:cs typeface="Varela Round" panose="00000500000000000000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45741"/>
                  </a:ext>
                </a:extLst>
              </a:tr>
            </a:tbl>
          </a:graphicData>
        </a:graphic>
      </p:graphicFrame>
      <p:sp>
        <p:nvSpPr>
          <p:cNvPr id="4" name="מציין מיקום טקסט 26">
            <a:extLst>
              <a:ext uri="{FF2B5EF4-FFF2-40B4-BE49-F238E27FC236}">
                <a16:creationId xmlns:a16="http://schemas.microsoft.com/office/drawing/2014/main" id="{BCC7C635-9539-4581-BDB4-25AF6BD4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94908" y="1098665"/>
            <a:ext cx="7787492" cy="540000"/>
          </a:xfrm>
        </p:spPr>
        <p:txBody>
          <a:bodyPr/>
          <a:lstStyle/>
          <a:p>
            <a:r>
              <a:rPr lang="he-IL" dirty="0"/>
              <a:t>יוצר ערך מילוני חדש. משמעות המילה משתנה.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68A7471-850E-45D1-ADFC-395A4ED84B0C}"/>
              </a:ext>
            </a:extLst>
          </p:cNvPr>
          <p:cNvSpPr/>
          <p:nvPr/>
        </p:nvSpPr>
        <p:spPr>
          <a:xfrm>
            <a:off x="8955739" y="2379024"/>
            <a:ext cx="1729923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צורן סופי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672B0F2-6E87-48AC-9651-0922735BD8FE}"/>
              </a:ext>
            </a:extLst>
          </p:cNvPr>
          <p:cNvSpPr/>
          <p:nvPr/>
        </p:nvSpPr>
        <p:spPr>
          <a:xfrm>
            <a:off x="9547409" y="3806250"/>
            <a:ext cx="1138253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שורש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2D7FC86A-667D-45F7-B999-14EA7EB9F04C}"/>
              </a:ext>
            </a:extLst>
          </p:cNvPr>
          <p:cNvSpPr/>
          <p:nvPr/>
        </p:nvSpPr>
        <p:spPr>
          <a:xfrm>
            <a:off x="9547406" y="4329496"/>
            <a:ext cx="1138253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בניין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943CEFD6-57D2-4C94-8E35-95E9F9532200}"/>
              </a:ext>
            </a:extLst>
          </p:cNvPr>
          <p:cNvSpPr/>
          <p:nvPr/>
        </p:nvSpPr>
        <p:spPr>
          <a:xfrm>
            <a:off x="9547407" y="4846001"/>
            <a:ext cx="1138253" cy="54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rgbClr val="92D05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משקל</a:t>
            </a:r>
            <a:endParaRPr lang="en-US" sz="2800" b="1" dirty="0">
              <a:solidFill>
                <a:srgbClr val="92D05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ציין מיקום טקסט 26">
            <a:extLst>
              <a:ext uri="{FF2B5EF4-FFF2-40B4-BE49-F238E27FC236}">
                <a16:creationId xmlns:a16="http://schemas.microsoft.com/office/drawing/2014/main" id="{C1745848-393E-48E4-9790-1F14178A0311}"/>
              </a:ext>
            </a:extLst>
          </p:cNvPr>
          <p:cNvSpPr txBox="1">
            <a:spLocks/>
          </p:cNvSpPr>
          <p:nvPr/>
        </p:nvSpPr>
        <p:spPr>
          <a:xfrm>
            <a:off x="3794908" y="3165899"/>
            <a:ext cx="7787492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צורני גזירה נוספים: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6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B96678-B2F1-488C-B9E4-8C0B070A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משמעויות צורני הגזירה הסופיים</a:t>
            </a:r>
          </a:p>
        </p:txBody>
      </p:sp>
      <p:sp>
        <p:nvSpPr>
          <p:cNvPr id="6" name="תרשים זרימה: תהליך חלופי 5">
            <a:extLst>
              <a:ext uri="{FF2B5EF4-FFF2-40B4-BE49-F238E27FC236}">
                <a16:creationId xmlns:a16="http://schemas.microsoft.com/office/drawing/2014/main" id="{527A2F69-151B-43B2-A38F-9E8060D53702}"/>
              </a:ext>
            </a:extLst>
          </p:cNvPr>
          <p:cNvSpPr/>
          <p:nvPr/>
        </p:nvSpPr>
        <p:spPr>
          <a:xfrm>
            <a:off x="9890623" y="1561986"/>
            <a:ext cx="1464439" cy="673401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הקטנה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שַׂקִּית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תרשים זרימה: תהליך חלופי 6">
            <a:extLst>
              <a:ext uri="{FF2B5EF4-FFF2-40B4-BE49-F238E27FC236}">
                <a16:creationId xmlns:a16="http://schemas.microsoft.com/office/drawing/2014/main" id="{551591C9-DB7B-43FA-BD6A-438C93C3F216}"/>
              </a:ext>
            </a:extLst>
          </p:cNvPr>
          <p:cNvSpPr/>
          <p:nvPr/>
        </p:nvSpPr>
        <p:spPr>
          <a:xfrm>
            <a:off x="4457373" y="3397097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כלי תחבורה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מוֹנִית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תרשים זרימה: תהליך חלופי 7">
            <a:extLst>
              <a:ext uri="{FF2B5EF4-FFF2-40B4-BE49-F238E27FC236}">
                <a16:creationId xmlns:a16="http://schemas.microsoft.com/office/drawing/2014/main" id="{1A5B50D3-FA30-4615-9F07-78F6D6966CC9}"/>
              </a:ext>
            </a:extLst>
          </p:cNvPr>
          <p:cNvSpPr/>
          <p:nvPr/>
        </p:nvSpPr>
        <p:spPr>
          <a:xfrm>
            <a:off x="4456029" y="2467109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שפה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עִבְרִית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תרשים זרימה: תהליך חלופי 8">
            <a:extLst>
              <a:ext uri="{FF2B5EF4-FFF2-40B4-BE49-F238E27FC236}">
                <a16:creationId xmlns:a16="http://schemas.microsoft.com/office/drawing/2014/main" id="{8457B0BD-1FE3-4139-9F23-A5660E61D7E3}"/>
              </a:ext>
            </a:extLst>
          </p:cNvPr>
          <p:cNvSpPr/>
          <p:nvPr/>
        </p:nvSpPr>
        <p:spPr>
          <a:xfrm>
            <a:off x="836237" y="1561987"/>
            <a:ext cx="1464439" cy="65809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פריט לבוש</a:t>
            </a:r>
          </a:p>
          <a:p>
            <a:pPr algn="ctr"/>
            <a:r>
              <a:rPr lang="he-IL" sz="14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אִמּוּנִית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תרשים זרימה: תהליך חלופי 9">
            <a:extLst>
              <a:ext uri="{FF2B5EF4-FFF2-40B4-BE49-F238E27FC236}">
                <a16:creationId xmlns:a16="http://schemas.microsoft.com/office/drawing/2014/main" id="{F41E9954-BE3C-4AA6-8DC4-627C70F750C6}"/>
              </a:ext>
            </a:extLst>
          </p:cNvPr>
          <p:cNvSpPr/>
          <p:nvPr/>
        </p:nvSpPr>
        <p:spPr>
          <a:xfrm>
            <a:off x="4458001" y="1546677"/>
            <a:ext cx="1464439" cy="6734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יסוד כימי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מֵימָן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תרשים זרימה: תהליך חלופי 10">
            <a:extLst>
              <a:ext uri="{FF2B5EF4-FFF2-40B4-BE49-F238E27FC236}">
                <a16:creationId xmlns:a16="http://schemas.microsoft.com/office/drawing/2014/main" id="{0949C593-4E8C-49F2-9F14-BC9194747C19}"/>
              </a:ext>
            </a:extLst>
          </p:cNvPr>
          <p:cNvSpPr/>
          <p:nvPr/>
        </p:nvSpPr>
        <p:spPr>
          <a:xfrm>
            <a:off x="2647119" y="2468019"/>
            <a:ext cx="1464439" cy="67726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מוצא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יְוָנִי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תרשים זרימה: תהליך חלופי 11">
            <a:extLst>
              <a:ext uri="{FF2B5EF4-FFF2-40B4-BE49-F238E27FC236}">
                <a16:creationId xmlns:a16="http://schemas.microsoft.com/office/drawing/2014/main" id="{F475A04D-C7FA-417E-A991-3533D5B2A2A9}"/>
              </a:ext>
            </a:extLst>
          </p:cNvPr>
          <p:cNvSpPr/>
          <p:nvPr/>
        </p:nvSpPr>
        <p:spPr>
          <a:xfrm>
            <a:off x="2647131" y="3397097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כתב עת</a:t>
            </a: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שְבוּעוֹן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" name="תרשים זרימה: תהליך חלופי 12">
            <a:extLst>
              <a:ext uri="{FF2B5EF4-FFF2-40B4-BE49-F238E27FC236}">
                <a16:creationId xmlns:a16="http://schemas.microsoft.com/office/drawing/2014/main" id="{CB5BB25D-716E-4E04-BABC-58E25741C9E6}"/>
              </a:ext>
            </a:extLst>
          </p:cNvPr>
          <p:cNvSpPr/>
          <p:nvPr/>
        </p:nvSpPr>
        <p:spPr>
          <a:xfrm>
            <a:off x="2647119" y="1546677"/>
            <a:ext cx="1464439" cy="6734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תור/סדר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אַחֲרוֹן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4" name="תרשים זרימה: תהליך חלופי 13">
            <a:extLst>
              <a:ext uri="{FF2B5EF4-FFF2-40B4-BE49-F238E27FC236}">
                <a16:creationId xmlns:a16="http://schemas.microsoft.com/office/drawing/2014/main" id="{58031962-92BF-48D4-BD4F-2C71F13976C1}"/>
              </a:ext>
            </a:extLst>
          </p:cNvPr>
          <p:cNvSpPr/>
          <p:nvPr/>
        </p:nvSpPr>
        <p:spPr>
          <a:xfrm>
            <a:off x="6268876" y="1561987"/>
            <a:ext cx="1464439" cy="6734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אוסף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תְּשוּבוֹן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5" name="תרשים זרימה: תהליך חלופי 14">
            <a:extLst>
              <a:ext uri="{FF2B5EF4-FFF2-40B4-BE49-F238E27FC236}">
                <a16:creationId xmlns:a16="http://schemas.microsoft.com/office/drawing/2014/main" id="{9AEEB1A0-7096-4C6F-978F-EFFD5CFDD42C}"/>
              </a:ext>
            </a:extLst>
          </p:cNvPr>
          <p:cNvSpPr/>
          <p:nvPr/>
        </p:nvSpPr>
        <p:spPr>
          <a:xfrm>
            <a:off x="6268875" y="2471887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שם מופשט</a:t>
            </a: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כַּמּוּת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6" name="תרשים זרימה: תהליך חלופי 15">
            <a:extLst>
              <a:ext uri="{FF2B5EF4-FFF2-40B4-BE49-F238E27FC236}">
                <a16:creationId xmlns:a16="http://schemas.microsoft.com/office/drawing/2014/main" id="{5C25D88E-CE13-4D8E-BE87-3630788711D3}"/>
              </a:ext>
            </a:extLst>
          </p:cNvPr>
          <p:cNvSpPr/>
          <p:nvPr/>
        </p:nvSpPr>
        <p:spPr>
          <a:xfrm>
            <a:off x="8079109" y="2471890"/>
            <a:ext cx="1464439" cy="673399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בעל מקצוע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מְלוֹנַאי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תרשים זרימה: תהליך חלופי 16">
            <a:extLst>
              <a:ext uri="{FF2B5EF4-FFF2-40B4-BE49-F238E27FC236}">
                <a16:creationId xmlns:a16="http://schemas.microsoft.com/office/drawing/2014/main" id="{9208F190-B4C2-4F84-844F-ECBDC5599070}"/>
              </a:ext>
            </a:extLst>
          </p:cNvPr>
          <p:cNvSpPr/>
          <p:nvPr/>
        </p:nvSpPr>
        <p:spPr>
          <a:xfrm>
            <a:off x="8079108" y="3397565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שם תואר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שִגְרָתִי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8" name="תרשים זרימה: תהליך חלופי 17">
            <a:extLst>
              <a:ext uri="{FF2B5EF4-FFF2-40B4-BE49-F238E27FC236}">
                <a16:creationId xmlns:a16="http://schemas.microsoft.com/office/drawing/2014/main" id="{C2FD7658-1841-4B16-84FE-BD1E675F759B}"/>
              </a:ext>
            </a:extLst>
          </p:cNvPr>
          <p:cNvSpPr/>
          <p:nvPr/>
        </p:nvSpPr>
        <p:spPr>
          <a:xfrm>
            <a:off x="9889992" y="2469953"/>
            <a:ext cx="1464439" cy="67340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כלי/מכשיר</a:t>
            </a:r>
          </a:p>
          <a:p>
            <a:pPr algn="ctr"/>
            <a:r>
              <a:rPr lang="he-IL" sz="16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מִטְרִיָּה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9" name="תרשים זרימה: תהליך חלופי 18">
            <a:extLst>
              <a:ext uri="{FF2B5EF4-FFF2-40B4-BE49-F238E27FC236}">
                <a16:creationId xmlns:a16="http://schemas.microsoft.com/office/drawing/2014/main" id="{2EEFF90E-1F2F-4F7B-8180-07E97497C8CE}"/>
              </a:ext>
            </a:extLst>
          </p:cNvPr>
          <p:cNvSpPr/>
          <p:nvPr/>
        </p:nvSpPr>
        <p:spPr>
          <a:xfrm>
            <a:off x="832949" y="2482419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מאכל</a:t>
            </a:r>
          </a:p>
          <a:p>
            <a:pPr algn="ctr"/>
            <a:r>
              <a:rPr lang="he-IL" sz="1400" dirty="0" err="1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עוּגִיָּה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0" name="תרשים זרימה: תהליך חלופי 19">
            <a:extLst>
              <a:ext uri="{FF2B5EF4-FFF2-40B4-BE49-F238E27FC236}">
                <a16:creationId xmlns:a16="http://schemas.microsoft.com/office/drawing/2014/main" id="{4806268E-8898-4CC2-BA0A-E2A5733FEA07}"/>
              </a:ext>
            </a:extLst>
          </p:cNvPr>
          <p:cNvSpPr/>
          <p:nvPr/>
        </p:nvSpPr>
        <p:spPr>
          <a:xfrm>
            <a:off x="6268876" y="3397097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אופן הפעולה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עֶקְרוֹנִית</a:t>
            </a:r>
            <a:r>
              <a:rPr lang="he-IL" sz="16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21" name="תרשים זרימה: תהליך חלופי 20">
            <a:extLst>
              <a:ext uri="{FF2B5EF4-FFF2-40B4-BE49-F238E27FC236}">
                <a16:creationId xmlns:a16="http://schemas.microsoft.com/office/drawing/2014/main" id="{432F7358-7AD5-47EF-A39C-98FDE92B566F}"/>
              </a:ext>
            </a:extLst>
          </p:cNvPr>
          <p:cNvSpPr/>
          <p:nvPr/>
        </p:nvSpPr>
        <p:spPr>
          <a:xfrm>
            <a:off x="8079750" y="1576540"/>
            <a:ext cx="1464439" cy="67340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מקום</a:t>
            </a:r>
          </a:p>
          <a:p>
            <a:pPr algn="ctr"/>
            <a:r>
              <a:rPr lang="he-IL" sz="1400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מַאֲפִיָּה</a:t>
            </a:r>
            <a:endParaRPr lang="he-IL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5D903C22-E391-4914-8A76-C407DE9035FC}"/>
              </a:ext>
            </a:extLst>
          </p:cNvPr>
          <p:cNvSpPr/>
          <p:nvPr/>
        </p:nvSpPr>
        <p:spPr>
          <a:xfrm>
            <a:off x="491765" y="1299645"/>
            <a:ext cx="11208470" cy="3032312"/>
          </a:xfrm>
          <a:prstGeom prst="round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625993F-AD01-4DAC-9D46-022E5AFB6862}"/>
              </a:ext>
            </a:extLst>
          </p:cNvPr>
          <p:cNvSpPr txBox="1"/>
          <p:nvPr/>
        </p:nvSpPr>
        <p:spPr>
          <a:xfrm>
            <a:off x="3331368" y="4693113"/>
            <a:ext cx="4123532" cy="1107996"/>
          </a:xfrm>
          <a:prstGeom prst="rect">
            <a:avLst/>
          </a:prstGeom>
          <a:noFill/>
          <a:ln w="19050">
            <a:solidFill>
              <a:srgbClr val="192A72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u="sng" dirty="0">
                <a:solidFill>
                  <a:srgbClr val="12B4BC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"חללית" מאת גזוז</a:t>
            </a:r>
          </a:p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"...הוא היה סימפתי, דיבר איתי 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אַנְגְּלִית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,</a:t>
            </a:r>
            <a:b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הזמין אותי לסנדוויץ' במזנון ה</a:t>
            </a:r>
            <a:r>
              <a:rPr lang="he-IL" sz="24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חֲלָלִית</a:t>
            </a:r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...</a:t>
            </a:r>
            <a:r>
              <a:rPr lang="he-IL" sz="1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"</a:t>
            </a:r>
          </a:p>
        </p:txBody>
      </p:sp>
      <p:pic>
        <p:nvPicPr>
          <p:cNvPr id="4" name="גזוז - חללית (mp3cut.net)">
            <a:hlinkClick r:id="" action="ppaction://media"/>
            <a:extLst>
              <a:ext uri="{FF2B5EF4-FFF2-40B4-BE49-F238E27FC236}">
                <a16:creationId xmlns:a16="http://schemas.microsoft.com/office/drawing/2014/main" id="{40D3ABE7-4153-4313-8E90-D2060CC03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5287" y="5959252"/>
            <a:ext cx="609600" cy="609600"/>
          </a:xfrm>
          <a:prstGeom prst="rect">
            <a:avLst/>
          </a:prstGeom>
        </p:spPr>
      </p:pic>
      <p:pic>
        <p:nvPicPr>
          <p:cNvPr id="27" name="Picture 2" descr="Image may contain: text">
            <a:extLst>
              <a:ext uri="{FF2B5EF4-FFF2-40B4-BE49-F238E27FC236}">
                <a16:creationId xmlns:a16="http://schemas.microsoft.com/office/drawing/2014/main" id="{D340BE19-09FE-4B52-836E-2A9136D74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0" b="28953"/>
          <a:stretch/>
        </p:blipFill>
        <p:spPr bwMode="auto">
          <a:xfrm>
            <a:off x="241555" y="4693113"/>
            <a:ext cx="2364393" cy="196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2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56F877-775F-441F-B29E-E77B7705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A23AE4F-DE98-433E-8498-3D2F15E9B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7" t="27308" r="30625" b="63030"/>
          <a:stretch/>
        </p:blipFill>
        <p:spPr>
          <a:xfrm>
            <a:off x="4703203" y="1081390"/>
            <a:ext cx="7218484" cy="81201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02A4C14-A56A-4F0C-A394-E9655F23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7" t="43234" r="30625" b="47442"/>
          <a:stretch/>
        </p:blipFill>
        <p:spPr>
          <a:xfrm>
            <a:off x="4703203" y="1978800"/>
            <a:ext cx="7218484" cy="783607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264A69B-5A37-4490-8E62-509139729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1" t="62570" r="33572" b="17693"/>
          <a:stretch/>
        </p:blipFill>
        <p:spPr>
          <a:xfrm>
            <a:off x="6096000" y="2893962"/>
            <a:ext cx="5716932" cy="1658693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2E0A48AD-9950-4CDA-9C16-7FF3C629FB43}"/>
              </a:ext>
            </a:extLst>
          </p:cNvPr>
          <p:cNvSpPr/>
          <p:nvPr/>
        </p:nvSpPr>
        <p:spPr>
          <a:xfrm>
            <a:off x="9616486" y="2893962"/>
            <a:ext cx="556182" cy="26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367B7AC-E8C5-4C5B-AA26-EDE6E697F814}"/>
              </a:ext>
            </a:extLst>
          </p:cNvPr>
          <p:cNvSpPr txBox="1"/>
          <p:nvPr/>
        </p:nvSpPr>
        <p:spPr>
          <a:xfrm>
            <a:off x="9805022" y="3255639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מרכולית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5C5B0BC-86B1-4628-8577-2167A6C56F43}"/>
              </a:ext>
            </a:extLst>
          </p:cNvPr>
          <p:cNvSpPr txBox="1"/>
          <p:nvPr/>
        </p:nvSpPr>
        <p:spPr>
          <a:xfrm>
            <a:off x="9805022" y="3628194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מגדנייה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F50BFB7-D295-4D99-B906-1507982BFB29}"/>
              </a:ext>
            </a:extLst>
          </p:cNvPr>
          <p:cNvSpPr txBox="1"/>
          <p:nvPr/>
        </p:nvSpPr>
        <p:spPr>
          <a:xfrm>
            <a:off x="9805022" y="4002567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מחנאות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BD8C160-85E9-4C02-B60A-5E5B166F0CCE}"/>
              </a:ext>
            </a:extLst>
          </p:cNvPr>
          <p:cNvSpPr txBox="1"/>
          <p:nvPr/>
        </p:nvSpPr>
        <p:spPr>
          <a:xfrm>
            <a:off x="5917248" y="3236429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הקטנה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19BA987-B813-487A-9836-B0DCDF5E15C8}"/>
              </a:ext>
            </a:extLst>
          </p:cNvPr>
          <p:cNvSpPr txBox="1"/>
          <p:nvPr/>
        </p:nvSpPr>
        <p:spPr>
          <a:xfrm>
            <a:off x="5917248" y="3616993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מקום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BC4DC2A2-A744-4D9D-9CFD-9BFF6CFC7014}"/>
              </a:ext>
            </a:extLst>
          </p:cNvPr>
          <p:cNvSpPr txBox="1"/>
          <p:nvPr/>
        </p:nvSpPr>
        <p:spPr>
          <a:xfrm>
            <a:off x="5909677" y="4011066"/>
            <a:ext cx="131786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שם מופשט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8A208BD5-4787-487C-8203-11AB3FFB7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16" t="62570" r="48181" b="33741"/>
          <a:stretch/>
        </p:blipFill>
        <p:spPr>
          <a:xfrm>
            <a:off x="7051453" y="2895196"/>
            <a:ext cx="3137884" cy="310040"/>
          </a:xfrm>
          <a:prstGeom prst="rect">
            <a:avLst/>
          </a:prstGeom>
        </p:spPr>
      </p:pic>
      <p:sp>
        <p:nvSpPr>
          <p:cNvPr id="20" name="מלבן 19">
            <a:extLst>
              <a:ext uri="{FF2B5EF4-FFF2-40B4-BE49-F238E27FC236}">
                <a16:creationId xmlns:a16="http://schemas.microsoft.com/office/drawing/2014/main" id="{A49062FF-C7EA-4590-81DB-133E26041608}"/>
              </a:ext>
            </a:extLst>
          </p:cNvPr>
          <p:cNvSpPr/>
          <p:nvPr/>
        </p:nvSpPr>
        <p:spPr>
          <a:xfrm>
            <a:off x="6448491" y="2895196"/>
            <a:ext cx="660400" cy="298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13E1A45F-4392-41EA-929C-F97C1FAA1E25}"/>
              </a:ext>
            </a:extLst>
          </p:cNvPr>
          <p:cNvSpPr/>
          <p:nvPr/>
        </p:nvSpPr>
        <p:spPr>
          <a:xfrm>
            <a:off x="11001442" y="1189368"/>
            <a:ext cx="381976" cy="234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08DAD6A5-FE7A-4686-99FC-BEBC5FBC5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66" t="27308" r="36721" b="68267"/>
          <a:stretch/>
        </p:blipFill>
        <p:spPr>
          <a:xfrm>
            <a:off x="8610499" y="1082139"/>
            <a:ext cx="2795587" cy="371831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BB434FD7-4297-441A-865D-994595969590}"/>
              </a:ext>
            </a:extLst>
          </p:cNvPr>
          <p:cNvSpPr/>
          <p:nvPr/>
        </p:nvSpPr>
        <p:spPr>
          <a:xfrm>
            <a:off x="8004966" y="1171537"/>
            <a:ext cx="660400" cy="298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EE1846FC-4DB1-4D94-8C39-62EBAB806FE4}"/>
              </a:ext>
            </a:extLst>
          </p:cNvPr>
          <p:cNvSpPr/>
          <p:nvPr/>
        </p:nvSpPr>
        <p:spPr>
          <a:xfrm>
            <a:off x="5909677" y="1012947"/>
            <a:ext cx="6027721" cy="3539708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4C1CAB82-A219-45EE-86DD-529E4B5412AA}"/>
              </a:ext>
            </a:extLst>
          </p:cNvPr>
          <p:cNvGrpSpPr/>
          <p:nvPr/>
        </p:nvGrpSpPr>
        <p:grpSpPr>
          <a:xfrm>
            <a:off x="412854" y="3616993"/>
            <a:ext cx="4780169" cy="2913276"/>
            <a:chOff x="745404" y="1012947"/>
            <a:chExt cx="4780169" cy="2913276"/>
          </a:xfrm>
        </p:grpSpPr>
        <p:pic>
          <p:nvPicPr>
            <p:cNvPr id="27" name="תמונה 26">
              <a:extLst>
                <a:ext uri="{FF2B5EF4-FFF2-40B4-BE49-F238E27FC236}">
                  <a16:creationId xmlns:a16="http://schemas.microsoft.com/office/drawing/2014/main" id="{2798B98E-BCE9-4163-A539-DC9BCD4F5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15" t="19107" r="29024" b="55812"/>
            <a:stretch/>
          </p:blipFill>
          <p:spPr>
            <a:xfrm>
              <a:off x="924473" y="1012947"/>
              <a:ext cx="4469603" cy="1720033"/>
            </a:xfrm>
            <a:prstGeom prst="rect">
              <a:avLst/>
            </a:prstGeom>
          </p:spPr>
        </p:pic>
        <p:sp>
          <p:nvSpPr>
            <p:cNvPr id="28" name="מלבן 27">
              <a:extLst>
                <a:ext uri="{FF2B5EF4-FFF2-40B4-BE49-F238E27FC236}">
                  <a16:creationId xmlns:a16="http://schemas.microsoft.com/office/drawing/2014/main" id="{8139FFDE-27D9-4462-B57B-284B54C8529B}"/>
                </a:ext>
              </a:extLst>
            </p:cNvPr>
            <p:cNvSpPr/>
            <p:nvPr/>
          </p:nvSpPr>
          <p:spPr>
            <a:xfrm>
              <a:off x="745404" y="1012947"/>
              <a:ext cx="4780169" cy="2913276"/>
            </a:xfrm>
            <a:prstGeom prst="rect">
              <a:avLst/>
            </a:prstGeom>
            <a:noFill/>
            <a:ln>
              <a:solidFill>
                <a:srgbClr val="192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64A24F5C-31DA-49D3-8CAD-5175A1B5CCB7}"/>
              </a:ext>
            </a:extLst>
          </p:cNvPr>
          <p:cNvSpPr txBox="1"/>
          <p:nvPr/>
        </p:nvSpPr>
        <p:spPr>
          <a:xfrm>
            <a:off x="2526017" y="5284441"/>
            <a:ext cx="251947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ידנית – אופן הפעולה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CC557679-1E69-4CB9-BEA7-D8E82354D1B8}"/>
              </a:ext>
            </a:extLst>
          </p:cNvPr>
          <p:cNvSpPr txBox="1"/>
          <p:nvPr/>
        </p:nvSpPr>
        <p:spPr>
          <a:xfrm>
            <a:off x="2526017" y="5656485"/>
            <a:ext cx="251947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מכונית – כלי תחבורה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65E74040-47CA-42CA-9EE2-39046422BF92}"/>
              </a:ext>
            </a:extLst>
          </p:cNvPr>
          <p:cNvSpPr txBox="1"/>
          <p:nvPr/>
        </p:nvSpPr>
        <p:spPr>
          <a:xfrm>
            <a:off x="2526017" y="6015077"/>
            <a:ext cx="2519479" cy="29802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r>
              <a:rPr lang="he-IL" sz="1400" dirty="0">
                <a:latin typeface="Varela Round" panose="00000500000000000000" pitchFamily="2" charset="-79"/>
                <a:cs typeface="Varela Round" panose="00000500000000000000" pitchFamily="2" charset="-79"/>
              </a:rPr>
              <a:t>דיבורית – כלי/מכשיר</a:t>
            </a:r>
          </a:p>
        </p:txBody>
      </p:sp>
      <p:pic>
        <p:nvPicPr>
          <p:cNvPr id="2050" name="Picture 2" descr="צילום קרטון חלב ועליו איור מילה מחודשת קונדיטוריה-מגדניה">
            <a:extLst>
              <a:ext uri="{FF2B5EF4-FFF2-40B4-BE49-F238E27FC236}">
                <a16:creationId xmlns:a16="http://schemas.microsoft.com/office/drawing/2014/main" id="{9DFEA669-6E50-4541-9D20-794EE2537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7148" r="23955" b="3107"/>
          <a:stretch/>
        </p:blipFill>
        <p:spPr bwMode="auto">
          <a:xfrm>
            <a:off x="4310733" y="1000366"/>
            <a:ext cx="1358157" cy="23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E067F9D4-D6E9-459F-A395-BDA1ABE4C2CA}"/>
              </a:ext>
            </a:extLst>
          </p:cNvPr>
          <p:cNvSpPr txBox="1"/>
          <p:nvPr/>
        </p:nvSpPr>
        <p:spPr>
          <a:xfrm>
            <a:off x="1948020" y="1997053"/>
            <a:ext cx="2402220" cy="384023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pPr algn="ctr"/>
            <a:r>
              <a:rPr lang="he-IL" sz="1200" dirty="0">
                <a:solidFill>
                  <a:srgbClr val="12B4BC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איור: אלירן הרוש</a:t>
            </a:r>
          </a:p>
          <a:p>
            <a:pPr algn="ctr"/>
            <a:r>
              <a:rPr lang="he-IL" sz="1200" dirty="0">
                <a:solidFill>
                  <a:srgbClr val="12B4BC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האקדמיה ללשון העברית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98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3EDBEC-FECE-41A8-AF6B-A5F59DAB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 מבחינות בגרות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FD859E1-55BB-4E1C-B55A-297BA9594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5" t="33402" r="17577" b="17251"/>
          <a:stretch/>
        </p:blipFill>
        <p:spPr>
          <a:xfrm>
            <a:off x="4097829" y="1038577"/>
            <a:ext cx="7711127" cy="338422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6A36671D-CFE7-47AB-A919-C9091DD92AAE}"/>
              </a:ext>
            </a:extLst>
          </p:cNvPr>
          <p:cNvSpPr/>
          <p:nvPr/>
        </p:nvSpPr>
        <p:spPr>
          <a:xfrm>
            <a:off x="3912632" y="1038577"/>
            <a:ext cx="7996975" cy="3384224"/>
          </a:xfrm>
          <a:prstGeom prst="rect">
            <a:avLst/>
          </a:prstGeom>
          <a:noFill/>
          <a:ln>
            <a:solidFill>
              <a:srgbClr val="192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192A72"/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38C205D-9008-4962-8DDA-F93FA2BD4250}"/>
              </a:ext>
            </a:extLst>
          </p:cNvPr>
          <p:cNvSpPr txBox="1"/>
          <p:nvPr/>
        </p:nvSpPr>
        <p:spPr>
          <a:xfrm>
            <a:off x="9903220" y="2738670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שאלון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AE47B36-5B99-43F0-AC8F-C7DEA82AF064}"/>
              </a:ext>
            </a:extLst>
          </p:cNvPr>
          <p:cNvSpPr txBox="1"/>
          <p:nvPr/>
        </p:nvSpPr>
        <p:spPr>
          <a:xfrm>
            <a:off x="9552047" y="2369338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אוסף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EFED460-82AB-48F8-BBC5-04BC512C70FA}"/>
              </a:ext>
            </a:extLst>
          </p:cNvPr>
          <p:cNvSpPr txBox="1"/>
          <p:nvPr/>
        </p:nvSpPr>
        <p:spPr>
          <a:xfrm>
            <a:off x="8248006" y="2730689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עיתון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E8BF2277-C958-47E4-B81B-7CBED3263E05}"/>
              </a:ext>
            </a:extLst>
          </p:cNvPr>
          <p:cNvSpPr txBox="1"/>
          <p:nvPr/>
        </p:nvSpPr>
        <p:spPr>
          <a:xfrm>
            <a:off x="7907316" y="2361357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כתב עת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09AA67B-3D5A-4229-A01C-162B448C9D84}"/>
              </a:ext>
            </a:extLst>
          </p:cNvPr>
          <p:cNvSpPr txBox="1"/>
          <p:nvPr/>
        </p:nvSpPr>
        <p:spPr>
          <a:xfrm>
            <a:off x="6592792" y="2730689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ילדון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FEAC122F-4E6F-443D-AC41-615F1B5C0D60}"/>
              </a:ext>
            </a:extLst>
          </p:cNvPr>
          <p:cNvSpPr txBox="1"/>
          <p:nvPr/>
        </p:nvSpPr>
        <p:spPr>
          <a:xfrm>
            <a:off x="6111117" y="2369338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הקטנה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7E924177-B42F-4285-B135-3CFC75F6E168}"/>
              </a:ext>
            </a:extLst>
          </p:cNvPr>
          <p:cNvSpPr txBox="1"/>
          <p:nvPr/>
        </p:nvSpPr>
        <p:spPr>
          <a:xfrm>
            <a:off x="4830302" y="2738670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הליכון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A438EB3E-693F-4CA1-8521-0495EB873C0A}"/>
              </a:ext>
            </a:extLst>
          </p:cNvPr>
          <p:cNvSpPr txBox="1"/>
          <p:nvPr/>
        </p:nvSpPr>
        <p:spPr>
          <a:xfrm>
            <a:off x="4631489" y="2369338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כלי/מכשיר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AAB78157-A8CD-42C8-B9DB-31D8C61F44EA}"/>
              </a:ext>
            </a:extLst>
          </p:cNvPr>
          <p:cNvSpPr txBox="1"/>
          <p:nvPr/>
        </p:nvSpPr>
        <p:spPr>
          <a:xfrm>
            <a:off x="4830302" y="3081850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שעון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A29320BA-17B0-4317-9BD0-AB14AB973D02}"/>
              </a:ext>
            </a:extLst>
          </p:cNvPr>
          <p:cNvSpPr txBox="1"/>
          <p:nvPr/>
        </p:nvSpPr>
        <p:spPr>
          <a:xfrm>
            <a:off x="9903220" y="3075736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שירון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C46C43A1-C7E8-467D-93CF-799DD913D21F}"/>
              </a:ext>
            </a:extLst>
          </p:cNvPr>
          <p:cNvSpPr txBox="1"/>
          <p:nvPr/>
        </p:nvSpPr>
        <p:spPr>
          <a:xfrm>
            <a:off x="8248005" y="3108002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מקומון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DE39EC78-0EA3-44D2-BBED-94E881C13F08}"/>
              </a:ext>
            </a:extLst>
          </p:cNvPr>
          <p:cNvSpPr txBox="1"/>
          <p:nvPr/>
        </p:nvSpPr>
        <p:spPr>
          <a:xfrm>
            <a:off x="6610777" y="3108002"/>
            <a:ext cx="13040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סרטון</a:t>
            </a:r>
          </a:p>
        </p:txBody>
      </p:sp>
      <p:sp>
        <p:nvSpPr>
          <p:cNvPr id="28" name="מציין מיקום טקסט 2">
            <a:extLst>
              <a:ext uri="{FF2B5EF4-FFF2-40B4-BE49-F238E27FC236}">
                <a16:creationId xmlns:a16="http://schemas.microsoft.com/office/drawing/2014/main" id="{CF3ABD77-0703-4688-BA46-B6538B5B6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1532" y="4528284"/>
            <a:ext cx="5453760" cy="540000"/>
          </a:xfrm>
        </p:spPr>
        <p:txBody>
          <a:bodyPr/>
          <a:lstStyle/>
          <a:p>
            <a:r>
              <a:rPr lang="he-IL" sz="2400" dirty="0"/>
              <a:t>אילו צורנים סופיים היו בתרגיל זה?</a:t>
            </a:r>
          </a:p>
        </p:txBody>
      </p:sp>
      <p:sp>
        <p:nvSpPr>
          <p:cNvPr id="29" name="מציין מיקום טקסט 2">
            <a:extLst>
              <a:ext uri="{FF2B5EF4-FFF2-40B4-BE49-F238E27FC236}">
                <a16:creationId xmlns:a16="http://schemas.microsoft.com/office/drawing/2014/main" id="{AAA0E39B-2DDC-457E-969A-926B521C2C9A}"/>
              </a:ext>
            </a:extLst>
          </p:cNvPr>
          <p:cNvSpPr txBox="1">
            <a:spLocks/>
          </p:cNvSpPr>
          <p:nvPr/>
        </p:nvSpPr>
        <p:spPr>
          <a:xfrm>
            <a:off x="5135858" y="4530114"/>
            <a:ext cx="2279300" cy="540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marL="18575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rgbClr val="12B4BC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4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91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37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83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229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r" defTabSz="914491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solidFill>
                  <a:srgbClr val="92D050"/>
                </a:solidFill>
              </a:rPr>
              <a:t>צורני גזירה!</a:t>
            </a:r>
          </a:p>
        </p:txBody>
      </p:sp>
      <p:pic>
        <p:nvPicPr>
          <p:cNvPr id="3074" name="Picture 2" descr="Image may contain: 6 people, text">
            <a:extLst>
              <a:ext uri="{FF2B5EF4-FFF2-40B4-BE49-F238E27FC236}">
                <a16:creationId xmlns:a16="http://schemas.microsoft.com/office/drawing/2014/main" id="{C6DE7B37-0D65-45F3-AC01-032F69D2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76" y="3938305"/>
            <a:ext cx="1692112" cy="16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מתעמלת מעל מסילת ריצה והכיתוב: להיכנס לכושר בעברית">
            <a:extLst>
              <a:ext uri="{FF2B5EF4-FFF2-40B4-BE49-F238E27FC236}">
                <a16:creationId xmlns:a16="http://schemas.microsoft.com/office/drawing/2014/main" id="{E5A904AC-F945-43BD-A353-6141797D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76" y="1038577"/>
            <a:ext cx="1692112" cy="16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588F372-D827-491B-9B92-F5DB15D02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964" t="27944" r="10959" b="60066"/>
          <a:stretch/>
        </p:blipFill>
        <p:spPr>
          <a:xfrm>
            <a:off x="419023" y="2923336"/>
            <a:ext cx="3057418" cy="822322"/>
          </a:xfrm>
          <a:prstGeom prst="rect">
            <a:avLst/>
          </a:prstGeom>
          <a:ln w="19050">
            <a:solidFill>
              <a:srgbClr val="192A72"/>
            </a:solidFill>
          </a:ln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BEAB3223-2E5A-4011-97C2-1A1BB996E716}"/>
              </a:ext>
            </a:extLst>
          </p:cNvPr>
          <p:cNvSpPr/>
          <p:nvPr/>
        </p:nvSpPr>
        <p:spPr>
          <a:xfrm>
            <a:off x="2928938" y="3576638"/>
            <a:ext cx="528637" cy="164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3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8" grpId="0" build="p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6.4|3.6|11.1|12.8|13.8|15.7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1|2.2|2.3|16.9|12.3|22.6|24.6|22.1|0.6|1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0.7|0.7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.7|2.4|4.6|8.7|5.8|4.3|3.4|8.6|2.8|2.9|2.9|13.6|9.2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9.5|3|1.1|0.8|2.6|2.8|9|2.9|3.7|0.7|0.9|4.7|5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|3|16.2|8.9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15|12.9|3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4.7|13.1|27.8|41.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8.8|5.7|12.1|10.1|6.3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|12|1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.8|9.7|33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0.3|3.9|26.6|4|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2.7|2.9|4.4|20.2|15.3|7|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8|3.5|2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4.5|1|14.4|45.7|4.5|5.2|10.1|6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.7|1.5|2|8.8|16.3|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8.8|11.7|6.8|15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6.6|8.9|1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3.3|0.8|9.5|0.9|17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14.9|9.4|2.2|28.5|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6.9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44.7|5.4|0.8|0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1|6.5|8|15|23.8|2.2|17.3|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1.1|2.1|1.9|5.6|23.7|8.9|13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1.8|5.6|3.9|8.6|26.7|0.6|0.4|2.1|1.8|11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4.2|12.9|11.4|11.4|11.5|10.2|11.7|15.1|5.2|11.8|14.1|4|4.1|5.5|4.4|6.3|6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0.5|4.5|0.5|4.2|0.3|7.1|13.1|3.6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0.9|2.1|0.2|3.5|0.3|7.9|30|2.9|2.2|3.8|3.2|16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4.2|2.4|5.6|2.2|1.8|5.6|16.7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8|3|3.3|9.2|14.2|3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9.3|10.2|8.1|9.8|8.6"/>
</p:tagLst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4750</TotalTime>
  <Words>1553</Words>
  <Application>Microsoft Office PowerPoint</Application>
  <PresentationFormat>מסך רחב</PresentationFormat>
  <Paragraphs>353</Paragraphs>
  <Slides>38</Slides>
  <Notes>5</Notes>
  <HiddenSlides>4</HiddenSlides>
  <MMClips>7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3" baseType="lpstr">
      <vt:lpstr>Arial</vt:lpstr>
      <vt:lpstr>Calibri</vt:lpstr>
      <vt:lpstr>Symbol</vt:lpstr>
      <vt:lpstr>Varela Round</vt:lpstr>
      <vt:lpstr>ערכת נושא Office</vt:lpstr>
      <vt:lpstr>מערכת שידורים לאומית</vt:lpstr>
      <vt:lpstr>סוגי הצורנים ומשמעויותיהם</vt:lpstr>
      <vt:lpstr>מה נלמד היום? </vt:lpstr>
      <vt:lpstr>מהו צורן?</vt:lpstr>
      <vt:lpstr>סוג הצורן</vt:lpstr>
      <vt:lpstr>צורן גזירה</vt:lpstr>
      <vt:lpstr>משמעויות צורני הגזירה הסופיים</vt:lpstr>
      <vt:lpstr>תרגול מבחינות בגרות</vt:lpstr>
      <vt:lpstr>תרגול מבחינות בגרות</vt:lpstr>
      <vt:lpstr>תרגול מבחינות בגרות</vt:lpstr>
      <vt:lpstr>תרגול מבחינות בגרות</vt:lpstr>
      <vt:lpstr>צורן נטייה</vt:lpstr>
      <vt:lpstr>צורני נטייה המציינים נקבה</vt:lpstr>
      <vt:lpstr>תרגול קצר בזמן ההפסקה</vt:lpstr>
      <vt:lpstr>נספור צורנים...</vt:lpstr>
      <vt:lpstr>מה בא קודם?</vt:lpstr>
      <vt:lpstr>מה בא קודם?</vt:lpstr>
      <vt:lpstr>צורן גזירה או נטייה?</vt:lpstr>
      <vt:lpstr>צורן ריבוי – גזירה או נטייה?</vt:lpstr>
      <vt:lpstr>תרגול מבחינות בגרות</vt:lpstr>
      <vt:lpstr>תרגול מבחינות בגרות</vt:lpstr>
      <vt:lpstr>תרגול מבחינות בגרות</vt:lpstr>
      <vt:lpstr>תרגול מבחינות בגרות</vt:lpstr>
      <vt:lpstr>תרגול מבחינות בגרות</vt:lpstr>
      <vt:lpstr>מילים דו־משמעיות</vt:lpstr>
      <vt:lpstr>מה ראינו בסרטון?</vt:lpstr>
      <vt:lpstr>אֲוִירוֹן או מָטוֹס?</vt:lpstr>
      <vt:lpstr>מילים דו־משמעיות</vt:lpstr>
      <vt:lpstr>מילים דו־משמעיות</vt:lpstr>
      <vt:lpstr>מילים דו־משמעיות</vt:lpstr>
      <vt:lpstr>מילים דו־משמעיות</vt:lpstr>
      <vt:lpstr>תרגול מבחינות בגרות</vt:lpstr>
      <vt:lpstr>תרגול מבחינות בגרות</vt:lpstr>
      <vt:lpstr>מילים דו־משמעיות</vt:lpstr>
      <vt:lpstr>מילים דו־משמעיות</vt:lpstr>
      <vt:lpstr>מילים דו־משמעיות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מרב שראל</cp:lastModifiedBy>
  <cp:revision>228</cp:revision>
  <dcterms:created xsi:type="dcterms:W3CDTF">2020-03-15T19:13:03Z</dcterms:created>
  <dcterms:modified xsi:type="dcterms:W3CDTF">2021-01-19T18:48:34Z</dcterms:modified>
</cp:coreProperties>
</file>