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58" r:id="rId1"/>
  </p:sldMasterIdLst>
  <p:notesMasterIdLst>
    <p:notesMasterId r:id="rId31"/>
  </p:notesMasterIdLst>
  <p:sldIdLst>
    <p:sldId id="256" r:id="rId2"/>
    <p:sldId id="257" r:id="rId3"/>
    <p:sldId id="258" r:id="rId4"/>
    <p:sldId id="267" r:id="rId5"/>
    <p:sldId id="284" r:id="rId6"/>
    <p:sldId id="285" r:id="rId7"/>
    <p:sldId id="268" r:id="rId8"/>
    <p:sldId id="261" r:id="rId9"/>
    <p:sldId id="269" r:id="rId10"/>
    <p:sldId id="270" r:id="rId11"/>
    <p:sldId id="271" r:id="rId12"/>
    <p:sldId id="263" r:id="rId13"/>
    <p:sldId id="264" r:id="rId14"/>
    <p:sldId id="272" r:id="rId15"/>
    <p:sldId id="274" r:id="rId16"/>
    <p:sldId id="275" r:id="rId17"/>
    <p:sldId id="259" r:id="rId18"/>
    <p:sldId id="265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62" r:id="rId27"/>
    <p:sldId id="287" r:id="rId28"/>
    <p:sldId id="286" r:id="rId29"/>
    <p:sldId id="276" r:id="rId30"/>
  </p:sldIdLst>
  <p:sldSz cx="12192000" cy="6858000"/>
  <p:notesSz cx="6858000" cy="9144000"/>
  <p:embeddedFontLst>
    <p:embeddedFont>
      <p:font typeface="Barlow Condensed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mfortaa" panose="020B0604020202020204" charset="0"/>
      <p:regular r:id="rId40"/>
      <p:bold r:id="rId41"/>
    </p:embeddedFont>
    <p:embeddedFont>
      <p:font typeface="Corbel" panose="020B0503020204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479"/>
    <a:srgbClr val="FFFFFF"/>
    <a:srgbClr val="F2E9D6"/>
    <a:srgbClr val="E4B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סגנון בהיר 2 - הדגשה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502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857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871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031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2796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8355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1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507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706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04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59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585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619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202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673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1">
  <p:cSld name="0096_Litton_Template_SlidesMania_1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;p2"/>
          <p:cNvGrpSpPr/>
          <p:nvPr/>
        </p:nvGrpSpPr>
        <p:grpSpPr>
          <a:xfrm rot="1055452">
            <a:off x="329562" y="1515676"/>
            <a:ext cx="3807866" cy="5072237"/>
            <a:chOff x="6211004" y="738628"/>
            <a:chExt cx="3807866" cy="5072237"/>
          </a:xfrm>
        </p:grpSpPr>
        <p:grpSp>
          <p:nvGrpSpPr>
            <p:cNvPr id="9" name="Google Shape;9;p2"/>
            <p:cNvGrpSpPr/>
            <p:nvPr/>
          </p:nvGrpSpPr>
          <p:grpSpPr>
            <a:xfrm>
              <a:off x="7870661" y="5121818"/>
              <a:ext cx="510840" cy="689047"/>
              <a:chOff x="7836747" y="5131650"/>
              <a:chExt cx="601849" cy="919777"/>
            </a:xfrm>
          </p:grpSpPr>
          <p:sp>
            <p:nvSpPr>
              <p:cNvPr id="10" name="Google Shape;10;p2"/>
              <p:cNvSpPr/>
              <p:nvPr/>
            </p:nvSpPr>
            <p:spPr>
              <a:xfrm>
                <a:off x="7836747" y="5469147"/>
                <a:ext cx="598332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;p2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4798" y="1075514"/>
            <a:ext cx="7638950" cy="502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2692" y="946128"/>
            <a:ext cx="2920844" cy="1723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2"/>
          <p:cNvGrpSpPr/>
          <p:nvPr/>
        </p:nvGrpSpPr>
        <p:grpSpPr>
          <a:xfrm>
            <a:off x="2908980" y="43319"/>
            <a:ext cx="870519" cy="1032775"/>
            <a:chOff x="8628598" y="-256174"/>
            <a:chExt cx="3288699" cy="3901680"/>
          </a:xfrm>
        </p:grpSpPr>
        <p:sp>
          <p:nvSpPr>
            <p:cNvPr id="23" name="Google Shape;23;p2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10800000">
              <a:off x="10042348" y="1702611"/>
              <a:ext cx="542400" cy="404700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" name="Google Shape;3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418" y="4221131"/>
            <a:ext cx="1761065" cy="1039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2">
  <p:cSld name="0096_Litton_Template_SlidesMania_2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127819" y="235974"/>
            <a:ext cx="11897033" cy="6361471"/>
          </a:xfrm>
          <a:prstGeom prst="rect">
            <a:avLst/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oogle Shape;42;p3"/>
          <p:cNvGrpSpPr/>
          <p:nvPr/>
        </p:nvGrpSpPr>
        <p:grpSpPr>
          <a:xfrm rot="-689345">
            <a:off x="380761" y="3606878"/>
            <a:ext cx="2062466" cy="2747291"/>
            <a:chOff x="6211004" y="738628"/>
            <a:chExt cx="3807866" cy="5072237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7870661" y="5121818"/>
              <a:ext cx="510840" cy="689047"/>
              <a:chOff x="7836747" y="5131650"/>
              <a:chExt cx="601849" cy="919777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836747" y="5469147"/>
                <a:ext cx="598332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" name="Google Shape;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118" y="2571954"/>
            <a:ext cx="1323462" cy="78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6502" y="3725926"/>
            <a:ext cx="2173033" cy="128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618" y="5288077"/>
            <a:ext cx="1622447" cy="9574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"/>
          <p:cNvSpPr txBox="1"/>
          <p:nvPr/>
        </p:nvSpPr>
        <p:spPr>
          <a:xfrm rot="5400000">
            <a:off x="-512550" y="60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3">
  <p:cSld name="0096_Litton_Template_SlidesMania_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6827" y="5335585"/>
            <a:ext cx="1935161" cy="114197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/>
          <p:nvPr/>
        </p:nvSpPr>
        <p:spPr>
          <a:xfrm>
            <a:off x="127819" y="235974"/>
            <a:ext cx="11897033" cy="6361471"/>
          </a:xfrm>
          <a:prstGeom prst="rect">
            <a:avLst/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26876" y="4899153"/>
            <a:ext cx="1935161" cy="11419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4"/>
          <p:cNvGrpSpPr/>
          <p:nvPr/>
        </p:nvGrpSpPr>
        <p:grpSpPr>
          <a:xfrm>
            <a:off x="10003355" y="4081183"/>
            <a:ext cx="870534" cy="1032794"/>
            <a:chOff x="8628598" y="-256174"/>
            <a:chExt cx="3288699" cy="3901680"/>
          </a:xfrm>
        </p:grpSpPr>
        <p:sp>
          <p:nvSpPr>
            <p:cNvPr id="63" name="Google Shape;63;p4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Google Shape;7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6288" y="4530639"/>
            <a:ext cx="1309065" cy="772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5">
  <p:cSld name="0096_Litton_Template_SlidesMania_5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5"/>
          <p:cNvGrpSpPr/>
          <p:nvPr/>
        </p:nvGrpSpPr>
        <p:grpSpPr>
          <a:xfrm rot="598434">
            <a:off x="9417164" y="628195"/>
            <a:ext cx="2311120" cy="3078508"/>
            <a:chOff x="6211004" y="738628"/>
            <a:chExt cx="3807866" cy="5072237"/>
          </a:xfrm>
        </p:grpSpPr>
        <p:grpSp>
          <p:nvGrpSpPr>
            <p:cNvPr id="83" name="Google Shape;83;p5"/>
            <p:cNvGrpSpPr/>
            <p:nvPr/>
          </p:nvGrpSpPr>
          <p:grpSpPr>
            <a:xfrm>
              <a:off x="7870661" y="5121818"/>
              <a:ext cx="510840" cy="689047"/>
              <a:chOff x="7836747" y="5131650"/>
              <a:chExt cx="601849" cy="919777"/>
            </a:xfrm>
          </p:grpSpPr>
          <p:sp>
            <p:nvSpPr>
              <p:cNvPr id="84" name="Google Shape;84;p5"/>
              <p:cNvSpPr/>
              <p:nvPr/>
            </p:nvSpPr>
            <p:spPr>
              <a:xfrm>
                <a:off x="7836747" y="5469147"/>
                <a:ext cx="598332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5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" name="Google Shape;88;p5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5"/>
          <p:cNvSpPr/>
          <p:nvPr/>
        </p:nvSpPr>
        <p:spPr>
          <a:xfrm>
            <a:off x="127819" y="235974"/>
            <a:ext cx="11897033" cy="6361471"/>
          </a:xfrm>
          <a:prstGeom prst="rect">
            <a:avLst/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982" y="583330"/>
            <a:ext cx="8787113" cy="578560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6">
  <p:cSld name="0096_Litton_Template_SlidesMania_6"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5448" y="961684"/>
            <a:ext cx="2244121" cy="13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6044" y="27855"/>
            <a:ext cx="1942019" cy="1146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"/>
          <p:cNvSpPr/>
          <p:nvPr/>
        </p:nvSpPr>
        <p:spPr>
          <a:xfrm>
            <a:off x="6866055" y="636502"/>
            <a:ext cx="4597814" cy="5786543"/>
          </a:xfrm>
          <a:prstGeom prst="roundRect">
            <a:avLst>
              <a:gd name="adj" fmla="val 879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6719373" y="287600"/>
            <a:ext cx="5040007" cy="6282800"/>
          </a:xfrm>
          <a:prstGeom prst="roundRect">
            <a:avLst>
              <a:gd name="adj" fmla="val 8798"/>
            </a:avLst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6"/>
          <p:cNvGrpSpPr/>
          <p:nvPr/>
        </p:nvGrpSpPr>
        <p:grpSpPr>
          <a:xfrm>
            <a:off x="7167713" y="5202882"/>
            <a:ext cx="1132005" cy="1343000"/>
            <a:chOff x="8628598" y="-256174"/>
            <a:chExt cx="3288699" cy="3901680"/>
          </a:xfrm>
        </p:grpSpPr>
        <p:sp>
          <p:nvSpPr>
            <p:cNvPr id="103" name="Google Shape;103;p6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6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7">
  <p:cSld name="0096_Litton_Template_SlidesMania_7">
    <p:bg>
      <p:bgPr>
        <a:solidFill>
          <a:schemeClr val="dk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593075" y="665998"/>
            <a:ext cx="4597814" cy="5786543"/>
          </a:xfrm>
          <a:prstGeom prst="roundRect">
            <a:avLst>
              <a:gd name="adj" fmla="val 879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446393" y="317096"/>
            <a:ext cx="5040007" cy="6282800"/>
          </a:xfrm>
          <a:prstGeom prst="roundRect">
            <a:avLst>
              <a:gd name="adj" fmla="val 8798"/>
            </a:avLst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7"/>
          <p:cNvGrpSpPr/>
          <p:nvPr/>
        </p:nvGrpSpPr>
        <p:grpSpPr>
          <a:xfrm>
            <a:off x="3767214" y="5256896"/>
            <a:ext cx="1132005" cy="1343000"/>
            <a:chOff x="8628598" y="-256174"/>
            <a:chExt cx="3288699" cy="3901680"/>
          </a:xfrm>
        </p:grpSpPr>
        <p:sp>
          <p:nvSpPr>
            <p:cNvPr id="124" name="Google Shape;124;p7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0" name="Google Shape;14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961" y="5365077"/>
            <a:ext cx="2244121" cy="13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3530" y="4693153"/>
            <a:ext cx="1327471" cy="7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8">
  <p:cSld name="0096_Litton_Template_SlidesMania_8"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5448" y="961684"/>
            <a:ext cx="2244121" cy="13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6044" y="27855"/>
            <a:ext cx="1942019" cy="114601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6866055" y="636502"/>
            <a:ext cx="4597814" cy="5786543"/>
          </a:xfrm>
          <a:prstGeom prst="roundRect">
            <a:avLst>
              <a:gd name="adj" fmla="val 879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6719373" y="287600"/>
            <a:ext cx="5040007" cy="6282800"/>
          </a:xfrm>
          <a:prstGeom prst="roundRect">
            <a:avLst>
              <a:gd name="adj" fmla="val 8798"/>
            </a:avLst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8"/>
          <p:cNvGrpSpPr/>
          <p:nvPr/>
        </p:nvGrpSpPr>
        <p:grpSpPr>
          <a:xfrm>
            <a:off x="7167713" y="5202882"/>
            <a:ext cx="1132005" cy="1343000"/>
            <a:chOff x="8628598" y="-256174"/>
            <a:chExt cx="3288699" cy="3901680"/>
          </a:xfrm>
        </p:grpSpPr>
        <p:sp>
          <p:nvSpPr>
            <p:cNvPr id="149" name="Google Shape;149;p8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8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4">
  <p:cSld name="0096_Litton_Template_SlidesMania_4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4613" y="5611421"/>
            <a:ext cx="1459678" cy="8613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/>
          <p:nvPr/>
        </p:nvSpPr>
        <p:spPr>
          <a:xfrm>
            <a:off x="127819" y="235974"/>
            <a:ext cx="11897033" cy="6361471"/>
          </a:xfrm>
          <a:prstGeom prst="rect">
            <a:avLst/>
          </a:prstGeom>
          <a:noFill/>
          <a:ln w="130175" cap="flat" cmpd="thickThin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9"/>
          <p:cNvGrpSpPr/>
          <p:nvPr/>
        </p:nvGrpSpPr>
        <p:grpSpPr>
          <a:xfrm rot="1333441">
            <a:off x="3526738" y="3991408"/>
            <a:ext cx="870534" cy="1032794"/>
            <a:chOff x="8628598" y="-256174"/>
            <a:chExt cx="3288699" cy="3901680"/>
          </a:xfrm>
        </p:grpSpPr>
        <p:sp>
          <p:nvSpPr>
            <p:cNvPr id="170" name="Google Shape;170;p9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9"/>
          <p:cNvGrpSpPr/>
          <p:nvPr/>
        </p:nvGrpSpPr>
        <p:grpSpPr>
          <a:xfrm>
            <a:off x="48404" y="-1800554"/>
            <a:ext cx="6140064" cy="8178822"/>
            <a:chOff x="6211004" y="738628"/>
            <a:chExt cx="3807866" cy="5072237"/>
          </a:xfrm>
        </p:grpSpPr>
        <p:grpSp>
          <p:nvGrpSpPr>
            <p:cNvPr id="187" name="Google Shape;187;p9"/>
            <p:cNvGrpSpPr/>
            <p:nvPr/>
          </p:nvGrpSpPr>
          <p:grpSpPr>
            <a:xfrm>
              <a:off x="7870661" y="5121818"/>
              <a:ext cx="510840" cy="689047"/>
              <a:chOff x="7836747" y="5131650"/>
              <a:chExt cx="601849" cy="919777"/>
            </a:xfrm>
          </p:grpSpPr>
          <p:sp>
            <p:nvSpPr>
              <p:cNvPr id="188" name="Google Shape;188;p9"/>
              <p:cNvSpPr/>
              <p:nvPr/>
            </p:nvSpPr>
            <p:spPr>
              <a:xfrm>
                <a:off x="7836747" y="5469147"/>
                <a:ext cx="598332" cy="58228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Google Shape;192;p9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3014" y="4625922"/>
            <a:ext cx="1935161" cy="114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9150" y="4568622"/>
            <a:ext cx="1234246" cy="72834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6_Litton_Template_SlidesMania_9">
  <p:cSld name="0096_Litton_Template_SlidesMania_9">
    <p:bg>
      <p:bgPr>
        <a:solidFill>
          <a:schemeClr val="dk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664950" y="5993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lashon.co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hyperlink" Target="https://www.lashon.co/" TargetMode="Externa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hyperlink" Target="https://www.lashon.co/" TargetMode="Externa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hyperlink" Target="https://www.lashon.co/" TargetMode="Externa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hyperlink" Target="https://www.lashon.co/" TargetMode="External"/><Relationship Id="rId4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shon.co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hon.c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 txBox="1"/>
          <p:nvPr/>
        </p:nvSpPr>
        <p:spPr>
          <a:xfrm>
            <a:off x="5944567" y="1868169"/>
            <a:ext cx="4324627" cy="284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8000" b="1" i="0" u="none" strike="noStrike" cap="none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גזרת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8000" b="1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נע"ו/י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8000" b="1" i="0" u="none" strike="noStrike" cap="none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חלק א'</a:t>
            </a:r>
            <a:endParaRPr sz="8000" b="1" i="0" u="none" strike="noStrike" cap="none" dirty="0">
              <a:solidFill>
                <a:schemeClr val="accent1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sp>
        <p:nvSpPr>
          <p:cNvPr id="4" name="Google Shape;218;p12">
            <a:extLst>
              <a:ext uri="{FF2B5EF4-FFF2-40B4-BE49-F238E27FC236}">
                <a16:creationId xmlns:a16="http://schemas.microsoft.com/office/drawing/2014/main" id="{6D3C3276-6283-421E-85D3-1F9AAC5D11E4}"/>
              </a:ext>
            </a:extLst>
          </p:cNvPr>
          <p:cNvSpPr txBox="1"/>
          <p:nvPr/>
        </p:nvSpPr>
        <p:spPr>
          <a:xfrm>
            <a:off x="2861397" y="1515823"/>
            <a:ext cx="1401113" cy="72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b="1" i="0" u="none" strike="noStrike" cap="none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בגרות חורף תש</a:t>
            </a:r>
            <a:r>
              <a:rPr lang="he-IL" sz="2000" b="1" dirty="0">
                <a:solidFill>
                  <a:schemeClr val="accent1"/>
                </a:solidFill>
                <a:latin typeface="Baloo Bhai"/>
                <a:ea typeface="Baloo Bhai"/>
                <a:cs typeface="Baloo Bhai"/>
                <a:sym typeface="Baloo Bhai"/>
              </a:rPr>
              <a:t>פ"א</a:t>
            </a:r>
            <a:endParaRPr sz="2000" b="1" i="0" u="none" strike="noStrike" cap="none" dirty="0">
              <a:solidFill>
                <a:schemeClr val="accent1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pic>
        <p:nvPicPr>
          <p:cNvPr id="6" name="תמונה 5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83C729D9-0322-4F08-8941-251D31AA2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10"/>
            <a:ext cx="1015091" cy="55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/>
          <p:nvPr/>
        </p:nvSpPr>
        <p:spPr>
          <a:xfrm>
            <a:off x="956804" y="1157570"/>
            <a:ext cx="3864076" cy="404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i="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הָרִימוּ</a:t>
            </a:r>
            <a:r>
              <a:rPr lang="he-IL" sz="5400" b="0" i="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את הידיים גבוה לשמים!</a:t>
            </a:r>
            <a:endParaRPr sz="5400" b="0" i="0" u="none" strike="noStrike" cap="none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AB23E58-AA4A-4C2A-9960-8E52DF8A7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259" y="6063432"/>
            <a:ext cx="1015091" cy="552490"/>
          </a:xfrm>
          <a:prstGeom prst="rect">
            <a:avLst/>
          </a:prstGeom>
        </p:spPr>
      </p:pic>
      <p:sp>
        <p:nvSpPr>
          <p:cNvPr id="7" name="Google Shape;241;p16">
            <a:extLst>
              <a:ext uri="{FF2B5EF4-FFF2-40B4-BE49-F238E27FC236}">
                <a16:creationId xmlns:a16="http://schemas.microsoft.com/office/drawing/2014/main" id="{BE04637B-42CB-46F5-B422-68C071B488EF}"/>
              </a:ext>
            </a:extLst>
          </p:cNvPr>
          <p:cNvSpPr/>
          <p:nvPr/>
        </p:nvSpPr>
        <p:spPr>
          <a:xfrm>
            <a:off x="6899416" y="1793296"/>
            <a:ext cx="3864076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מצאו שורש ובניין של הפועל </a:t>
            </a:r>
            <a:endParaRPr sz="44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8" name="Google Shape;242;p16">
            <a:extLst>
              <a:ext uri="{FF2B5EF4-FFF2-40B4-BE49-F238E27FC236}">
                <a16:creationId xmlns:a16="http://schemas.microsoft.com/office/drawing/2014/main" id="{C524B58B-5901-447E-9B92-20C92A1F80C4}"/>
              </a:ext>
            </a:extLst>
          </p:cNvPr>
          <p:cNvSpPr/>
          <p:nvPr/>
        </p:nvSpPr>
        <p:spPr>
          <a:xfrm rot="425863">
            <a:off x="6468865" y="3408083"/>
            <a:ext cx="4852282" cy="173925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107000"/>
              </a:lnSpc>
            </a:pPr>
            <a:r>
              <a:rPr lang="he-IL" sz="4000" b="1" dirty="0">
                <a:solidFill>
                  <a:srgbClr val="F2E9D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הֵרִים</a:t>
            </a:r>
            <a:r>
              <a:rPr lang="he-IL" sz="4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שורש 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רי"מ</a:t>
            </a: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/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רו"מ</a:t>
            </a:r>
            <a:endParaRPr lang="he-IL" sz="4000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בניין הפעיל</a:t>
            </a:r>
            <a:endParaRPr sz="40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9" name="Google Shape;243;p16">
            <a:extLst>
              <a:ext uri="{FF2B5EF4-FFF2-40B4-BE49-F238E27FC236}">
                <a16:creationId xmlns:a16="http://schemas.microsoft.com/office/drawing/2014/main" id="{6A003318-9B2C-4BE7-9EAC-3A4397A4BC4C}"/>
              </a:ext>
            </a:extLst>
          </p:cNvPr>
          <p:cNvSpPr txBox="1"/>
          <p:nvPr/>
        </p:nvSpPr>
        <p:spPr>
          <a:xfrm>
            <a:off x="6117533" y="471624"/>
            <a:ext cx="5018968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תרגול</a:t>
            </a:r>
            <a:endParaRPr sz="7200" b="1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BEB120A-6369-4D1B-8196-45777A136A4B}"/>
              </a:ext>
            </a:extLst>
          </p:cNvPr>
          <p:cNvSpPr txBox="1"/>
          <p:nvPr/>
        </p:nvSpPr>
        <p:spPr>
          <a:xfrm rot="20598507">
            <a:off x="7266802" y="5152784"/>
            <a:ext cx="475956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צ"ח- צירה חיריק בהפעיל</a:t>
            </a:r>
          </a:p>
        </p:txBody>
      </p:sp>
    </p:spTree>
    <p:extLst>
      <p:ext uri="{BB962C8B-B14F-4D97-AF65-F5344CB8AC3E}">
        <p14:creationId xmlns:p14="http://schemas.microsoft.com/office/powerpoint/2010/main" val="6344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/>
          <p:nvPr/>
        </p:nvSpPr>
        <p:spPr>
          <a:xfrm>
            <a:off x="1370809" y="1580310"/>
            <a:ext cx="3864076" cy="132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מצאו שורש ובניין לפועל המודגש </a:t>
            </a:r>
            <a:endParaRPr sz="44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42" name="Google Shape;242;p16"/>
          <p:cNvSpPr/>
          <p:nvPr/>
        </p:nvSpPr>
        <p:spPr>
          <a:xfrm rot="21194894">
            <a:off x="831642" y="3432787"/>
            <a:ext cx="4852282" cy="21445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107000"/>
              </a:lnSpc>
            </a:pPr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נדון</a:t>
            </a:r>
          </a:p>
          <a:p>
            <a:pPr lvl="0" algn="ctr" rtl="1">
              <a:lnSpc>
                <a:spcPct val="107000"/>
              </a:lnSpc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שורש 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די"נ</a:t>
            </a: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/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דו"נ</a:t>
            </a:r>
            <a:endParaRPr lang="he-IL" sz="4000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בניין נפעל</a:t>
            </a:r>
            <a:endParaRPr sz="40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588926" y="471624"/>
            <a:ext cx="5018968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תרגול</a:t>
            </a:r>
            <a:endParaRPr sz="7200" b="1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pic>
        <p:nvPicPr>
          <p:cNvPr id="3" name="תמונה 2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310D697-2093-4E5C-AB81-C3260300E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8"/>
            <a:ext cx="1015091" cy="58094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11F2AF9-27BD-4D97-AA69-75A5DCFC1228}"/>
              </a:ext>
            </a:extLst>
          </p:cNvPr>
          <p:cNvSpPr txBox="1"/>
          <p:nvPr/>
        </p:nvSpPr>
        <p:spPr>
          <a:xfrm>
            <a:off x="6957117" y="1765160"/>
            <a:ext cx="40336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6000" dirty="0">
                <a:solidFill>
                  <a:schemeClr val="bg1"/>
                </a:solidFill>
                <a:effectLst/>
                <a:latin typeface="Baloo Bhai"/>
                <a:ea typeface="Times New Roman" panose="02020603050405020304" pitchFamily="18" charset="0"/>
                <a:cs typeface="Calibri" panose="020F0502020204030204" pitchFamily="34" charset="0"/>
              </a:rPr>
              <a:t> הפעולה </a:t>
            </a:r>
            <a:r>
              <a:rPr lang="he-IL" sz="6000" b="1" dirty="0">
                <a:solidFill>
                  <a:schemeClr val="bg1"/>
                </a:solidFill>
                <a:effectLst/>
                <a:latin typeface="Baloo Bhai"/>
                <a:ea typeface="Times New Roman" panose="02020603050405020304" pitchFamily="18" charset="0"/>
                <a:cs typeface="Calibri" panose="020F0502020204030204" pitchFamily="34" charset="0"/>
              </a:rPr>
              <a:t>נִדּוֹנָה</a:t>
            </a:r>
            <a:r>
              <a:rPr lang="he-IL" sz="6000" dirty="0">
                <a:solidFill>
                  <a:schemeClr val="bg1"/>
                </a:solidFill>
                <a:effectLst/>
                <a:latin typeface="Baloo Bhai"/>
                <a:ea typeface="Times New Roman" panose="02020603050405020304" pitchFamily="18" charset="0"/>
                <a:cs typeface="Calibri" panose="020F0502020204030204" pitchFamily="34" charset="0"/>
              </a:rPr>
              <a:t> לכישלון</a:t>
            </a:r>
            <a:endParaRPr lang="he-IL" sz="6000" dirty="0">
              <a:solidFill>
                <a:schemeClr val="bg1"/>
              </a:solidFill>
              <a:latin typeface="Baloo Bhai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80FCD1A-B8DD-4362-910A-9339FD0310B0}"/>
              </a:ext>
            </a:extLst>
          </p:cNvPr>
          <p:cNvSpPr txBox="1"/>
          <p:nvPr/>
        </p:nvSpPr>
        <p:spPr>
          <a:xfrm rot="20598507">
            <a:off x="2992148" y="5146561"/>
            <a:ext cx="475956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תחילית נ בבניין נפעל</a:t>
            </a:r>
          </a:p>
        </p:txBody>
      </p:sp>
    </p:spTree>
    <p:extLst>
      <p:ext uri="{BB962C8B-B14F-4D97-AF65-F5344CB8AC3E}">
        <p14:creationId xmlns:p14="http://schemas.microsoft.com/office/powerpoint/2010/main" val="42246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/>
        </p:nvSpPr>
        <p:spPr>
          <a:xfrm>
            <a:off x="7410973" y="490705"/>
            <a:ext cx="3907922" cy="112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0" i="0" u="none" strike="noStrike" cap="none" dirty="0">
                <a:solidFill>
                  <a:schemeClr val="dk2"/>
                </a:solidFill>
                <a:latin typeface="Baloo Bhai"/>
                <a:ea typeface="Baloo Bhai"/>
                <a:cs typeface="Baloo Bhai"/>
                <a:sym typeface="Baloo Bhai"/>
              </a:rPr>
              <a:t>בניין הופעל</a:t>
            </a:r>
            <a:endParaRPr sz="5400" b="0" i="0" u="none" strike="noStrike" cap="none" dirty="0">
              <a:solidFill>
                <a:schemeClr val="dk2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3290D6FC-D42A-4F01-9785-5CB06CFCB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538039"/>
              </p:ext>
            </p:extLst>
          </p:nvPr>
        </p:nvGraphicFramePr>
        <p:xfrm>
          <a:off x="5387924" y="1856935"/>
          <a:ext cx="6625885" cy="192215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53551">
                  <a:extLst>
                    <a:ext uri="{9D8B030D-6E8A-4147-A177-3AD203B41FA5}">
                      <a16:colId xmlns:a16="http://schemas.microsoft.com/office/drawing/2014/main" val="2374185365"/>
                    </a:ext>
                  </a:extLst>
                </a:gridCol>
                <a:gridCol w="689316">
                  <a:extLst>
                    <a:ext uri="{9D8B030D-6E8A-4147-A177-3AD203B41FA5}">
                      <a16:colId xmlns:a16="http://schemas.microsoft.com/office/drawing/2014/main" val="2458214439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3281916329"/>
                    </a:ext>
                  </a:extLst>
                </a:gridCol>
                <a:gridCol w="872197">
                  <a:extLst>
                    <a:ext uri="{9D8B030D-6E8A-4147-A177-3AD203B41FA5}">
                      <a16:colId xmlns:a16="http://schemas.microsoft.com/office/drawing/2014/main" val="672326450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234241800"/>
                    </a:ext>
                  </a:extLst>
                </a:gridCol>
                <a:gridCol w="946817">
                  <a:extLst>
                    <a:ext uri="{9D8B030D-6E8A-4147-A177-3AD203B41FA5}">
                      <a16:colId xmlns:a16="http://schemas.microsoft.com/office/drawing/2014/main" val="3497637719"/>
                    </a:ext>
                  </a:extLst>
                </a:gridCol>
                <a:gridCol w="1135204">
                  <a:extLst>
                    <a:ext uri="{9D8B030D-6E8A-4147-A177-3AD203B41FA5}">
                      <a16:colId xmlns:a16="http://schemas.microsoft.com/office/drawing/2014/main" val="3887001865"/>
                    </a:ext>
                  </a:extLst>
                </a:gridCol>
              </a:tblGrid>
              <a:tr h="96328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הבניין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עבר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הווה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עתיד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ציווי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שם פועל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שם פעולה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399903"/>
                  </a:ext>
                </a:extLst>
              </a:tr>
              <a:tr h="70816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הופעל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הוּרַץ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מוּרַץ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יוּרַץ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------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--------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---------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765801"/>
                  </a:ext>
                </a:extLst>
              </a:tr>
            </a:tbl>
          </a:graphicData>
        </a:graphic>
      </p:graphicFrame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D193409-2934-4943-907E-13AC7F5073BE}"/>
              </a:ext>
            </a:extLst>
          </p:cNvPr>
          <p:cNvSpPr txBox="1"/>
          <p:nvPr/>
        </p:nvSpPr>
        <p:spPr>
          <a:xfrm>
            <a:off x="5387925" y="4149969"/>
            <a:ext cx="62882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הוּקַם    </a:t>
            </a:r>
            <a:r>
              <a:rPr lang="he-IL" sz="3200" b="1" i="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</a:t>
            </a:r>
            <a:r>
              <a:rPr lang="he-I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וּכ</a:t>
            </a:r>
            <a:r>
              <a:rPr lang="he-IL" sz="32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ַ</a:t>
            </a:r>
            <a:r>
              <a:rPr lang="he-I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ן      </a:t>
            </a:r>
            <a:r>
              <a:rPr lang="he-I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הוּב</a:t>
            </a:r>
            <a:r>
              <a:rPr lang="he-IL" sz="32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ַ</a:t>
            </a:r>
            <a:r>
              <a:rPr lang="he-I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ס    </a:t>
            </a: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ה</a:t>
            </a:r>
            <a:r>
              <a:rPr lang="he-I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וּנ</a:t>
            </a:r>
            <a:r>
              <a:rPr lang="he-IL" sz="32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ַ</a:t>
            </a:r>
            <a:r>
              <a:rPr lang="he-I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ף</a:t>
            </a: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תמונה 4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EFEEA51-64CB-49C2-84A3-91F73C680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202" y="4363492"/>
            <a:ext cx="4194412" cy="247519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/>
        </p:nvSpPr>
        <p:spPr>
          <a:xfrm>
            <a:off x="1411329" y="137262"/>
            <a:ext cx="10475871" cy="158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600" b="0" i="0" u="none" strike="noStrike" cap="none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מוקש!!!!!!!!!!!!!!!!!!</a:t>
            </a:r>
            <a:endParaRPr sz="3200" dirty="0">
              <a:solidFill>
                <a:schemeClr val="accent5"/>
              </a:solidFill>
            </a:endParaRPr>
          </a:p>
        </p:txBody>
      </p:sp>
      <p:grpSp>
        <p:nvGrpSpPr>
          <p:cNvPr id="271" name="Google Shape;271;p20"/>
          <p:cNvGrpSpPr/>
          <p:nvPr/>
        </p:nvGrpSpPr>
        <p:grpSpPr>
          <a:xfrm>
            <a:off x="648262" y="1627070"/>
            <a:ext cx="3807866" cy="5072237"/>
            <a:chOff x="6211004" y="738628"/>
            <a:chExt cx="3807866" cy="5072237"/>
          </a:xfrm>
        </p:grpSpPr>
        <p:grpSp>
          <p:nvGrpSpPr>
            <p:cNvPr id="272" name="Google Shape;272;p20"/>
            <p:cNvGrpSpPr/>
            <p:nvPr/>
          </p:nvGrpSpPr>
          <p:grpSpPr>
            <a:xfrm>
              <a:off x="7821501" y="5121818"/>
              <a:ext cx="602429" cy="689047"/>
              <a:chOff x="7778826" y="5131650"/>
              <a:chExt cx="709755" cy="919777"/>
            </a:xfrm>
          </p:grpSpPr>
          <p:sp>
            <p:nvSpPr>
              <p:cNvPr id="273" name="Google Shape;273;p20"/>
              <p:cNvSpPr/>
              <p:nvPr/>
            </p:nvSpPr>
            <p:spPr>
              <a:xfrm>
                <a:off x="7778826" y="5469146"/>
                <a:ext cx="709755" cy="582281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0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0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" name="Google Shape;277;p20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3" name="Google Shape;2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6698" y="4224116"/>
            <a:ext cx="4194412" cy="247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8899" y="2195711"/>
            <a:ext cx="5816112" cy="38294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0"/>
          <p:cNvGrpSpPr/>
          <p:nvPr/>
        </p:nvGrpSpPr>
        <p:grpSpPr>
          <a:xfrm>
            <a:off x="6646853" y="3871218"/>
            <a:ext cx="1802983" cy="2139042"/>
            <a:chOff x="8628598" y="-256174"/>
            <a:chExt cx="3288699" cy="3901680"/>
          </a:xfrm>
        </p:grpSpPr>
        <p:sp>
          <p:nvSpPr>
            <p:cNvPr id="286" name="Google Shape;286;p20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" name="תמונה 34" descr="תמונה שמכילה שולחן, פרח, עוגה, מקושט&#10;&#10;התיאור נוצר באופן אוטומטי">
            <a:hlinkClick r:id="rId6"/>
            <a:extLst>
              <a:ext uri="{FF2B5EF4-FFF2-40B4-BE49-F238E27FC236}">
                <a16:creationId xmlns:a16="http://schemas.microsoft.com/office/drawing/2014/main" id="{C021FEBF-A649-4C1E-B351-F06C3D20D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202" y="4363492"/>
            <a:ext cx="4194412" cy="247519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/>
        </p:nvSpPr>
        <p:spPr>
          <a:xfrm>
            <a:off x="1411329" y="137262"/>
            <a:ext cx="10475871" cy="158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0" i="0" u="none" strike="noStrike" cap="none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איזו בעיה עלולה להיות לנו עם הפעלים בבניין הופעל בגזרת נע"ו/י?</a:t>
            </a:r>
            <a:endParaRPr sz="1200" dirty="0">
              <a:solidFill>
                <a:schemeClr val="accent5"/>
              </a:solidFill>
            </a:endParaRPr>
          </a:p>
        </p:txBody>
      </p:sp>
      <p:grpSp>
        <p:nvGrpSpPr>
          <p:cNvPr id="271" name="Google Shape;271;p20"/>
          <p:cNvGrpSpPr/>
          <p:nvPr/>
        </p:nvGrpSpPr>
        <p:grpSpPr>
          <a:xfrm>
            <a:off x="648262" y="1627070"/>
            <a:ext cx="3807866" cy="5072237"/>
            <a:chOff x="6211004" y="738628"/>
            <a:chExt cx="3807866" cy="5072237"/>
          </a:xfrm>
        </p:grpSpPr>
        <p:grpSp>
          <p:nvGrpSpPr>
            <p:cNvPr id="272" name="Google Shape;272;p20"/>
            <p:cNvGrpSpPr/>
            <p:nvPr/>
          </p:nvGrpSpPr>
          <p:grpSpPr>
            <a:xfrm>
              <a:off x="7821501" y="5121818"/>
              <a:ext cx="602429" cy="689047"/>
              <a:chOff x="7778826" y="5131650"/>
              <a:chExt cx="709755" cy="919777"/>
            </a:xfrm>
          </p:grpSpPr>
          <p:sp>
            <p:nvSpPr>
              <p:cNvPr id="273" name="Google Shape;273;p20"/>
              <p:cNvSpPr/>
              <p:nvPr/>
            </p:nvSpPr>
            <p:spPr>
              <a:xfrm>
                <a:off x="7778826" y="5469146"/>
                <a:ext cx="709755" cy="582281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0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0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" name="Google Shape;277;p20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3" name="Google Shape;2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6698" y="4224116"/>
            <a:ext cx="4194412" cy="2475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0"/>
          <p:cNvGrpSpPr/>
          <p:nvPr/>
        </p:nvGrpSpPr>
        <p:grpSpPr>
          <a:xfrm>
            <a:off x="6646853" y="3871218"/>
            <a:ext cx="1802983" cy="2139042"/>
            <a:chOff x="8628598" y="-256174"/>
            <a:chExt cx="3288699" cy="3901680"/>
          </a:xfrm>
        </p:grpSpPr>
        <p:sp>
          <p:nvSpPr>
            <p:cNvPr id="286" name="Google Shape;286;p20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37CD6A51-D18C-4691-82EC-B468F8C19E50}"/>
              </a:ext>
            </a:extLst>
          </p:cNvPr>
          <p:cNvSpPr txBox="1"/>
          <p:nvPr/>
        </p:nvSpPr>
        <p:spPr>
          <a:xfrm>
            <a:off x="4682250" y="1695015"/>
            <a:ext cx="50278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80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הוּקַם, </a:t>
            </a:r>
            <a:r>
              <a:rPr lang="he-IL" sz="8000" b="1" i="0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</a:t>
            </a:r>
            <a:r>
              <a:rPr lang="he-IL" sz="8000" b="1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וּכ</a:t>
            </a:r>
            <a:r>
              <a:rPr lang="he-IL" sz="80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ַ</a:t>
            </a:r>
            <a:r>
              <a:rPr lang="he-IL" sz="8000" b="1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ן, </a:t>
            </a:r>
            <a:r>
              <a:rPr lang="he-IL" sz="80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הוּבַס, </a:t>
            </a:r>
            <a:r>
              <a:rPr lang="he-IL" sz="8000" b="1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</a:t>
            </a:r>
            <a:r>
              <a:rPr lang="he-IL" sz="80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וּנַף</a:t>
            </a:r>
            <a:endParaRPr lang="he-IL" sz="8000" b="1" dirty="0">
              <a:solidFill>
                <a:schemeClr val="accent6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תמונה 34" descr="תמונה שמכילה שולחן, פרח, עוגה, מקושט&#10;&#10;התיאור נוצר באופן אוטומטי">
            <a:hlinkClick r:id="rId5"/>
            <a:extLst>
              <a:ext uri="{FF2B5EF4-FFF2-40B4-BE49-F238E27FC236}">
                <a16:creationId xmlns:a16="http://schemas.microsoft.com/office/drawing/2014/main" id="{90619717-4A43-4B7B-803F-3F9B712B0C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202" y="4363492"/>
            <a:ext cx="4194412" cy="247519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/>
        </p:nvSpPr>
        <p:spPr>
          <a:xfrm>
            <a:off x="1411329" y="137262"/>
            <a:ext cx="10475871" cy="158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0" i="0" u="none" strike="noStrike" cap="none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המוקש: התבניות בבניין הופעל בגזרת נע"ו/י ובגזרת נפ"י/ו זהות</a:t>
            </a:r>
            <a:endParaRPr sz="1200" dirty="0">
              <a:solidFill>
                <a:schemeClr val="accent5"/>
              </a:solidFill>
            </a:endParaRPr>
          </a:p>
        </p:txBody>
      </p:sp>
      <p:grpSp>
        <p:nvGrpSpPr>
          <p:cNvPr id="271" name="Google Shape;271;p20"/>
          <p:cNvGrpSpPr/>
          <p:nvPr/>
        </p:nvGrpSpPr>
        <p:grpSpPr>
          <a:xfrm>
            <a:off x="648262" y="1627070"/>
            <a:ext cx="3807866" cy="5072237"/>
            <a:chOff x="6211004" y="738628"/>
            <a:chExt cx="3807866" cy="5072237"/>
          </a:xfrm>
        </p:grpSpPr>
        <p:grpSp>
          <p:nvGrpSpPr>
            <p:cNvPr id="272" name="Google Shape;272;p20"/>
            <p:cNvGrpSpPr/>
            <p:nvPr/>
          </p:nvGrpSpPr>
          <p:grpSpPr>
            <a:xfrm>
              <a:off x="7821501" y="5121818"/>
              <a:ext cx="602429" cy="689047"/>
              <a:chOff x="7778826" y="5131650"/>
              <a:chExt cx="709755" cy="919777"/>
            </a:xfrm>
          </p:grpSpPr>
          <p:sp>
            <p:nvSpPr>
              <p:cNvPr id="273" name="Google Shape;273;p20"/>
              <p:cNvSpPr/>
              <p:nvPr/>
            </p:nvSpPr>
            <p:spPr>
              <a:xfrm>
                <a:off x="7778826" y="5469146"/>
                <a:ext cx="709755" cy="582281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0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0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" name="Google Shape;277;p20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3" name="Google Shape;2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6698" y="4224116"/>
            <a:ext cx="4194412" cy="2475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0"/>
          <p:cNvGrpSpPr/>
          <p:nvPr/>
        </p:nvGrpSpPr>
        <p:grpSpPr>
          <a:xfrm>
            <a:off x="6646853" y="3871218"/>
            <a:ext cx="1802983" cy="2139042"/>
            <a:chOff x="8628598" y="-256174"/>
            <a:chExt cx="3288699" cy="3901680"/>
          </a:xfrm>
        </p:grpSpPr>
        <p:sp>
          <p:nvSpPr>
            <p:cNvPr id="286" name="Google Shape;286;p20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EE1DD6E6-DE95-4159-89F2-1B82DABF3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0896"/>
              </p:ext>
            </p:extLst>
          </p:nvPr>
        </p:nvGraphicFramePr>
        <p:xfrm>
          <a:off x="5499047" y="1964262"/>
          <a:ext cx="5487821" cy="19470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97670">
                  <a:extLst>
                    <a:ext uri="{9D8B030D-6E8A-4147-A177-3AD203B41FA5}">
                      <a16:colId xmlns:a16="http://schemas.microsoft.com/office/drawing/2014/main" val="3556899472"/>
                    </a:ext>
                  </a:extLst>
                </a:gridCol>
                <a:gridCol w="2890151">
                  <a:extLst>
                    <a:ext uri="{9D8B030D-6E8A-4147-A177-3AD203B41FA5}">
                      <a16:colId xmlns:a16="http://schemas.microsoft.com/office/drawing/2014/main" val="2642656012"/>
                    </a:ext>
                  </a:extLst>
                </a:gridCol>
              </a:tblGrid>
              <a:tr h="54083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cap="none" dirty="0">
                          <a:solidFill>
                            <a:schemeClr val="accent5"/>
                          </a:solidFill>
                          <a:latin typeface="Baloo Bhai"/>
                          <a:ea typeface="Baloo Bhai"/>
                          <a:cs typeface="Baloo Bhai"/>
                          <a:sym typeface="Baloo Bhai"/>
                        </a:rPr>
                        <a:t>בגזרת נפ"י/ו </a:t>
                      </a:r>
                      <a:endParaRPr lang="he-IL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cap="none" dirty="0">
                          <a:solidFill>
                            <a:schemeClr val="accent5"/>
                          </a:solidFill>
                          <a:latin typeface="Baloo Bhai"/>
                          <a:ea typeface="Baloo Bhai"/>
                          <a:cs typeface="Baloo Bhai"/>
                          <a:sym typeface="Baloo Bhai"/>
                        </a:rPr>
                        <a:t>בגזרת נע"ו/י </a:t>
                      </a:r>
                      <a:endParaRPr lang="he-IL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022885"/>
                  </a:ext>
                </a:extLst>
              </a:tr>
              <a:tr h="140617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הוּרַד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i="0" u="none" strike="noStrike" cap="none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הוּב</a:t>
                      </a: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ַ</a:t>
                      </a:r>
                      <a:r>
                        <a:rPr lang="he-IL" sz="2400" b="1" i="0" u="none" strike="noStrike" cap="none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ל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i="0" u="none" strike="noStrike" cap="none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הוּס</a:t>
                      </a: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ַ</a:t>
                      </a:r>
                      <a:r>
                        <a:rPr lang="he-IL" sz="2400" b="1" i="0" u="none" strike="noStrike" cap="none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ף</a:t>
                      </a:r>
                      <a:endParaRPr lang="he-IL" sz="4000" b="1" dirty="0">
                        <a:solidFill>
                          <a:schemeClr val="accent6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הוּקַם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</a:t>
                      </a:r>
                      <a:r>
                        <a:rPr lang="he-IL" sz="2400" b="1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וּכ</a:t>
                      </a: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ַ</a:t>
                      </a:r>
                      <a:r>
                        <a:rPr lang="he-IL" sz="2400" b="1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ן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הוּבַס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649391"/>
                  </a:ext>
                </a:extLst>
              </a:tr>
            </a:tbl>
          </a:graphicData>
        </a:graphic>
      </p:graphicFrame>
      <p:pic>
        <p:nvPicPr>
          <p:cNvPr id="35" name="תמונה 34" descr="תמונה שמכילה שולחן, פרח, עוגה, מקושט&#10;&#10;התיאור נוצר באופן אוטומטי">
            <a:hlinkClick r:id="rId5"/>
            <a:extLst>
              <a:ext uri="{FF2B5EF4-FFF2-40B4-BE49-F238E27FC236}">
                <a16:creationId xmlns:a16="http://schemas.microsoft.com/office/drawing/2014/main" id="{1A1CB314-0831-4604-AEBD-7F9112A69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5202" y="4363492"/>
            <a:ext cx="4194412" cy="247519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/>
          <p:nvPr/>
        </p:nvSpPr>
        <p:spPr>
          <a:xfrm>
            <a:off x="1411329" y="137262"/>
            <a:ext cx="10475871" cy="158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0" i="0" u="none" strike="noStrike" cap="none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המוקש: הצורות בבניין הופעל בגזרת נע"ו/י ובגזרת נפ"י/ו זהות</a:t>
            </a:r>
            <a:endParaRPr sz="1200" dirty="0">
              <a:solidFill>
                <a:schemeClr val="accent5"/>
              </a:solidFill>
            </a:endParaRPr>
          </a:p>
        </p:txBody>
      </p:sp>
      <p:grpSp>
        <p:nvGrpSpPr>
          <p:cNvPr id="271" name="Google Shape;271;p20"/>
          <p:cNvGrpSpPr/>
          <p:nvPr/>
        </p:nvGrpSpPr>
        <p:grpSpPr>
          <a:xfrm>
            <a:off x="648262" y="1627070"/>
            <a:ext cx="3807866" cy="5072237"/>
            <a:chOff x="6211004" y="738628"/>
            <a:chExt cx="3807866" cy="5072237"/>
          </a:xfrm>
        </p:grpSpPr>
        <p:grpSp>
          <p:nvGrpSpPr>
            <p:cNvPr id="272" name="Google Shape;272;p20"/>
            <p:cNvGrpSpPr/>
            <p:nvPr/>
          </p:nvGrpSpPr>
          <p:grpSpPr>
            <a:xfrm>
              <a:off x="7821501" y="5121818"/>
              <a:ext cx="602429" cy="689047"/>
              <a:chOff x="7778826" y="5131650"/>
              <a:chExt cx="709755" cy="919777"/>
            </a:xfrm>
          </p:grpSpPr>
          <p:sp>
            <p:nvSpPr>
              <p:cNvPr id="273" name="Google Shape;273;p20"/>
              <p:cNvSpPr/>
              <p:nvPr/>
            </p:nvSpPr>
            <p:spPr>
              <a:xfrm>
                <a:off x="7778826" y="5469146"/>
                <a:ext cx="709755" cy="582281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0"/>
              <p:cNvSpPr/>
              <p:nvPr/>
            </p:nvSpPr>
            <p:spPr>
              <a:xfrm>
                <a:off x="7836747" y="5146554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0"/>
              <p:cNvSpPr/>
              <p:nvPr/>
            </p:nvSpPr>
            <p:spPr>
              <a:xfrm>
                <a:off x="8089563" y="5131650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>
                <a:off x="8354023" y="5136722"/>
                <a:ext cx="84573" cy="5822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tile tx="0" ty="0" sx="100000" sy="100000" flip="none" algn="tl"/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" name="Google Shape;277;p20"/>
            <p:cNvSpPr/>
            <p:nvPr/>
          </p:nvSpPr>
          <p:spPr>
            <a:xfrm>
              <a:off x="7987217" y="4283323"/>
              <a:ext cx="263859" cy="7979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6624820" y="806573"/>
              <a:ext cx="2974732" cy="3510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 flipH="1">
              <a:off x="6328630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8192443" y="803893"/>
              <a:ext cx="1745090" cy="4277396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 flipH="1">
              <a:off x="6211004" y="738628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8135913" y="755940"/>
              <a:ext cx="1882957" cy="4373302"/>
            </a:xfrm>
            <a:custGeom>
              <a:avLst/>
              <a:gdLst/>
              <a:ahLst/>
              <a:cxnLst/>
              <a:rect l="l" t="t" r="r" b="b"/>
              <a:pathLst>
                <a:path w="2445698" h="6781184" extrusionOk="0">
                  <a:moveTo>
                    <a:pt x="0" y="9"/>
                  </a:moveTo>
                  <a:cubicBezTo>
                    <a:pt x="1690482" y="2583350"/>
                    <a:pt x="196355" y="3730577"/>
                    <a:pt x="22275" y="5641305"/>
                  </a:cubicBezTo>
                  <a:lnTo>
                    <a:pt x="36856" y="6769412"/>
                  </a:lnTo>
                  <a:lnTo>
                    <a:pt x="185252" y="6781184"/>
                  </a:lnTo>
                  <a:lnTo>
                    <a:pt x="148617" y="6623279"/>
                  </a:lnTo>
                  <a:cubicBezTo>
                    <a:pt x="138682" y="6558314"/>
                    <a:pt x="133464" y="6491051"/>
                    <a:pt x="133464" y="6422156"/>
                  </a:cubicBezTo>
                  <a:cubicBezTo>
                    <a:pt x="133464" y="6077684"/>
                    <a:pt x="263906" y="5773977"/>
                    <a:pt x="462305" y="5594637"/>
                  </a:cubicBezTo>
                  <a:lnTo>
                    <a:pt x="564259" y="5520594"/>
                  </a:lnTo>
                  <a:lnTo>
                    <a:pt x="788698" y="5412259"/>
                  </a:lnTo>
                  <a:cubicBezTo>
                    <a:pt x="1852759" y="4934919"/>
                    <a:pt x="2488547" y="3778645"/>
                    <a:pt x="2443449" y="2866405"/>
                  </a:cubicBezTo>
                  <a:cubicBezTo>
                    <a:pt x="2365229" y="1284130"/>
                    <a:pt x="1280711" y="-3990"/>
                    <a:pt x="0" y="9"/>
                  </a:cubicBezTo>
                  <a:close/>
                </a:path>
              </a:pathLst>
            </a:custGeom>
            <a:noFill/>
            <a:ln w="130175" cap="flat" cmpd="thickThin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3" name="Google Shape;2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6698" y="4224116"/>
            <a:ext cx="4194412" cy="2475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0"/>
          <p:cNvGrpSpPr/>
          <p:nvPr/>
        </p:nvGrpSpPr>
        <p:grpSpPr>
          <a:xfrm>
            <a:off x="6646853" y="3871218"/>
            <a:ext cx="1802983" cy="2139042"/>
            <a:chOff x="8628598" y="-256174"/>
            <a:chExt cx="3288699" cy="3901680"/>
          </a:xfrm>
        </p:grpSpPr>
        <p:sp>
          <p:nvSpPr>
            <p:cNvPr id="286" name="Google Shape;286;p20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EE1DD6E6-DE95-4159-89F2-1B82DABF34C4}"/>
              </a:ext>
            </a:extLst>
          </p:cNvPr>
          <p:cNvGraphicFramePr>
            <a:graphicFrameLocks noGrp="1"/>
          </p:cNvGraphicFramePr>
          <p:nvPr/>
        </p:nvGraphicFramePr>
        <p:xfrm>
          <a:off x="5499047" y="1964262"/>
          <a:ext cx="5487821" cy="19470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97670">
                  <a:extLst>
                    <a:ext uri="{9D8B030D-6E8A-4147-A177-3AD203B41FA5}">
                      <a16:colId xmlns:a16="http://schemas.microsoft.com/office/drawing/2014/main" val="3556899472"/>
                    </a:ext>
                  </a:extLst>
                </a:gridCol>
                <a:gridCol w="2890151">
                  <a:extLst>
                    <a:ext uri="{9D8B030D-6E8A-4147-A177-3AD203B41FA5}">
                      <a16:colId xmlns:a16="http://schemas.microsoft.com/office/drawing/2014/main" val="2642656012"/>
                    </a:ext>
                  </a:extLst>
                </a:gridCol>
              </a:tblGrid>
              <a:tr h="54083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cap="none" dirty="0">
                          <a:solidFill>
                            <a:schemeClr val="accent5"/>
                          </a:solidFill>
                          <a:latin typeface="Baloo Bhai"/>
                          <a:ea typeface="Baloo Bhai"/>
                          <a:cs typeface="Baloo Bhai"/>
                          <a:sym typeface="Baloo Bhai"/>
                        </a:rPr>
                        <a:t>בגזרת נפ"י/ו </a:t>
                      </a:r>
                      <a:endParaRPr lang="he-IL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i="0" u="none" strike="noStrike" cap="none" dirty="0">
                          <a:solidFill>
                            <a:schemeClr val="accent5"/>
                          </a:solidFill>
                          <a:latin typeface="Baloo Bhai"/>
                          <a:ea typeface="Baloo Bhai"/>
                          <a:cs typeface="Baloo Bhai"/>
                          <a:sym typeface="Baloo Bhai"/>
                        </a:rPr>
                        <a:t>בגזרת נע"ו/י </a:t>
                      </a:r>
                      <a:endParaRPr lang="he-IL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022885"/>
                  </a:ext>
                </a:extLst>
              </a:tr>
              <a:tr h="140617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הוּרַד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i="0" u="none" strike="noStrike" cap="none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הוּב</a:t>
                      </a: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ַ</a:t>
                      </a:r>
                      <a:r>
                        <a:rPr lang="he-IL" sz="2400" b="1" i="0" u="none" strike="noStrike" cap="none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ל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i="0" u="none" strike="noStrike" cap="none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הוּס</a:t>
                      </a: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ַ</a:t>
                      </a:r>
                      <a:r>
                        <a:rPr lang="he-IL" sz="2400" b="1" i="0" u="none" strike="noStrike" cap="none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ף</a:t>
                      </a:r>
                      <a:endParaRPr lang="he-IL" sz="4000" b="1" dirty="0">
                        <a:solidFill>
                          <a:schemeClr val="accent6">
                            <a:lumMod val="9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הוּקַם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</a:t>
                      </a:r>
                      <a:r>
                        <a:rPr lang="he-IL" sz="2400" b="1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וּכ</a:t>
                      </a: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ַ</a:t>
                      </a:r>
                      <a:r>
                        <a:rPr lang="he-IL" sz="2400" b="1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ן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b="1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2400" b="1" i="0" dirty="0">
                          <a:solidFill>
                            <a:schemeClr val="accent6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הוּבַס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649391"/>
                  </a:ext>
                </a:extLst>
              </a:tr>
            </a:tbl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6F3E756-C946-4C15-A13D-4EB1C6A40799}"/>
              </a:ext>
            </a:extLst>
          </p:cNvPr>
          <p:cNvSpPr txBox="1"/>
          <p:nvPr/>
        </p:nvSpPr>
        <p:spPr>
          <a:xfrm rot="20800972">
            <a:off x="2154678" y="1921241"/>
            <a:ext cx="35193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latin typeface="Corbel" panose="020B0503020204020204" pitchFamily="34" charset="0"/>
              </a:rPr>
              <a:t>כיצד נבדיל בין הגזרות?</a:t>
            </a:r>
          </a:p>
        </p:txBody>
      </p:sp>
      <p:pic>
        <p:nvPicPr>
          <p:cNvPr id="36" name="תמונה 35" descr="תמונה שמכילה שולחן, פרח, עוגה, מקושט&#10;&#10;התיאור נוצר באופן אוטומטי">
            <a:hlinkClick r:id="rId5"/>
            <a:extLst>
              <a:ext uri="{FF2B5EF4-FFF2-40B4-BE49-F238E27FC236}">
                <a16:creationId xmlns:a16="http://schemas.microsoft.com/office/drawing/2014/main" id="{2F5F2914-2C28-42F2-9AD5-37F1F25C57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3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/>
          <p:nvPr/>
        </p:nvSpPr>
        <p:spPr>
          <a:xfrm>
            <a:off x="1590867" y="2058656"/>
            <a:ext cx="7083140" cy="27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התבניות </a:t>
            </a:r>
            <a:r>
              <a:rPr lang="he-IL" sz="3600" dirty="0">
                <a:latin typeface="Arial" panose="020B0604020202020204" pitchFamily="34" charset="0"/>
              </a:rPr>
              <a:t>דומות בבניין </a:t>
            </a:r>
            <a:r>
              <a:rPr lang="he-IL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הופעל, אך שונות בבניין הִפְעיל.</a:t>
            </a:r>
          </a:p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latin typeface="Arial" panose="020B0604020202020204" pitchFamily="34" charset="0"/>
              </a:rPr>
              <a:t>נעביר את הפועל מבניין הופעל להפעיל וכך נגלה את הגזרה...</a:t>
            </a:r>
            <a:endParaRPr lang="he-IL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5" name="תמונה 4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FD3E0564-9623-4987-8B92-9F2BB85F4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967886"/>
            <a:ext cx="1015091" cy="552490"/>
          </a:xfrm>
          <a:prstGeom prst="rect">
            <a:avLst/>
          </a:prstGeom>
        </p:spPr>
      </p:pic>
      <p:sp>
        <p:nvSpPr>
          <p:cNvPr id="7" name="חץ: ימינה מחורץ 6">
            <a:extLst>
              <a:ext uri="{FF2B5EF4-FFF2-40B4-BE49-F238E27FC236}">
                <a16:creationId xmlns:a16="http://schemas.microsoft.com/office/drawing/2014/main" id="{BBBB2C13-92B3-4A1F-BE7F-A64C5D0EF0E8}"/>
              </a:ext>
            </a:extLst>
          </p:cNvPr>
          <p:cNvSpPr/>
          <p:nvPr/>
        </p:nvSpPr>
        <p:spPr>
          <a:xfrm flipH="1">
            <a:off x="1983543" y="4451114"/>
            <a:ext cx="3362179" cy="1033976"/>
          </a:xfrm>
          <a:prstGeom prst="notch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הרחבה בעמוד הבא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/>
          <p:nvPr/>
        </p:nvSpPr>
        <p:spPr>
          <a:xfrm>
            <a:off x="7367425" y="667161"/>
            <a:ext cx="4635900" cy="1200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i="0" u="none" strike="noStrik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loo Bhai"/>
                <a:ea typeface="Baloo Bhai"/>
                <a:cs typeface="Baloo Bhai"/>
                <a:sym typeface="Baloo Bhai"/>
              </a:rPr>
              <a:t>שימו לב</a:t>
            </a:r>
            <a:endParaRPr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761C7E3D-CEF8-4DA9-871E-867A6C898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756198"/>
              </p:ext>
            </p:extLst>
          </p:nvPr>
        </p:nvGraphicFramePr>
        <p:xfrm>
          <a:off x="1125415" y="2286279"/>
          <a:ext cx="6674070" cy="3656611"/>
        </p:xfrm>
        <a:graphic>
          <a:graphicData uri="http://schemas.openxmlformats.org/drawingml/2006/table">
            <a:tbl>
              <a:tblPr rtl="1" firstRow="1" firstCol="1" bandRow="1">
                <a:tableStyleId>{08FB837D-C827-4EFA-A057-4D05807E0F7C}</a:tableStyleId>
              </a:tblPr>
              <a:tblGrid>
                <a:gridCol w="1495646">
                  <a:extLst>
                    <a:ext uri="{9D8B030D-6E8A-4147-A177-3AD203B41FA5}">
                      <a16:colId xmlns:a16="http://schemas.microsoft.com/office/drawing/2014/main" val="1117098689"/>
                    </a:ext>
                  </a:extLst>
                </a:gridCol>
                <a:gridCol w="2387117">
                  <a:extLst>
                    <a:ext uri="{9D8B030D-6E8A-4147-A177-3AD203B41FA5}">
                      <a16:colId xmlns:a16="http://schemas.microsoft.com/office/drawing/2014/main" val="3467291777"/>
                    </a:ext>
                  </a:extLst>
                </a:gridCol>
                <a:gridCol w="2791307">
                  <a:extLst>
                    <a:ext uri="{9D8B030D-6E8A-4147-A177-3AD203B41FA5}">
                      <a16:colId xmlns:a16="http://schemas.microsoft.com/office/drawing/2014/main" val="1723912942"/>
                    </a:ext>
                  </a:extLst>
                </a:gridCol>
              </a:tblGrid>
              <a:tr h="71013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3200">
                          <a:solidFill>
                            <a:srgbClr val="E47479"/>
                          </a:solidFill>
                          <a:effectLst/>
                        </a:rPr>
                        <a:t> </a:t>
                      </a:r>
                      <a:endParaRPr lang="en-US" sz="320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3200" dirty="0">
                          <a:solidFill>
                            <a:srgbClr val="E47479"/>
                          </a:solidFill>
                          <a:effectLst/>
                        </a:rPr>
                        <a:t>נפ"י/ו </a:t>
                      </a:r>
                      <a:endParaRPr lang="en-US" sz="32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3200" dirty="0">
                          <a:solidFill>
                            <a:srgbClr val="E47479"/>
                          </a:solidFill>
                          <a:effectLst/>
                        </a:rPr>
                        <a:t>נע"ו/י </a:t>
                      </a:r>
                      <a:endParaRPr lang="en-US" sz="32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2940476"/>
                  </a:ext>
                </a:extLst>
              </a:tr>
              <a:tr h="147303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3200" dirty="0">
                          <a:solidFill>
                            <a:srgbClr val="E47479"/>
                          </a:solidFill>
                          <a:effectLst/>
                        </a:rPr>
                        <a:t>הִפְעִיל</a:t>
                      </a:r>
                      <a:endParaRPr lang="en-US" sz="32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6600" b="1" dirty="0">
                          <a:solidFill>
                            <a:srgbClr val="E47479"/>
                          </a:solidFill>
                          <a:effectLst/>
                        </a:rPr>
                        <a:t>הוֹ</a:t>
                      </a:r>
                      <a:r>
                        <a:rPr lang="he-IL" sz="5400" dirty="0">
                          <a:solidFill>
                            <a:srgbClr val="E47479"/>
                          </a:solidFill>
                          <a:effectLst/>
                        </a:rPr>
                        <a:t>ריד</a:t>
                      </a:r>
                      <a:endParaRPr lang="en-US" sz="54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6600" b="1" dirty="0">
                          <a:solidFill>
                            <a:srgbClr val="E47479"/>
                          </a:solidFill>
                          <a:effectLst/>
                        </a:rPr>
                        <a:t>הֵ</a:t>
                      </a:r>
                      <a:r>
                        <a:rPr lang="he-IL" sz="5400" dirty="0">
                          <a:solidFill>
                            <a:srgbClr val="E47479"/>
                          </a:solidFill>
                          <a:effectLst/>
                        </a:rPr>
                        <a:t>קִים</a:t>
                      </a:r>
                      <a:endParaRPr lang="en-US" sz="54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8939933"/>
                  </a:ext>
                </a:extLst>
              </a:tr>
              <a:tr h="14734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3200">
                          <a:solidFill>
                            <a:srgbClr val="E47479"/>
                          </a:solidFill>
                          <a:effectLst/>
                        </a:rPr>
                        <a:t>הֻפְעַל</a:t>
                      </a:r>
                      <a:endParaRPr lang="en-US" sz="320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5400" b="1" dirty="0">
                          <a:solidFill>
                            <a:srgbClr val="E47479"/>
                          </a:solidFill>
                          <a:effectLst/>
                        </a:rPr>
                        <a:t>הוּרַד</a:t>
                      </a:r>
                      <a:endParaRPr lang="en-US" sz="5400" b="1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5400" b="1" dirty="0">
                          <a:solidFill>
                            <a:srgbClr val="E47479"/>
                          </a:solidFill>
                          <a:effectLst/>
                        </a:rPr>
                        <a:t>הוּקַם</a:t>
                      </a:r>
                      <a:endParaRPr lang="en-US" sz="5400" b="1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9107775"/>
                  </a:ext>
                </a:extLst>
              </a:tr>
            </a:tbl>
          </a:graphicData>
        </a:graphic>
      </p:graphicFrame>
      <p:pic>
        <p:nvPicPr>
          <p:cNvPr id="5" name="תמונה 4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3DBE6A5A-D0AD-4677-AC2A-1C9148F88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20249"/>
            <a:ext cx="1015091" cy="55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/>
          <p:nvPr/>
        </p:nvSpPr>
        <p:spPr>
          <a:xfrm>
            <a:off x="7367425" y="667161"/>
            <a:ext cx="4635900" cy="1200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i="0" u="none" strike="noStrike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loo Bhai"/>
                <a:ea typeface="Baloo Bhai"/>
                <a:cs typeface="Baloo Bhai"/>
                <a:sym typeface="Baloo Bhai"/>
              </a:rPr>
              <a:t>שימו לב</a:t>
            </a:r>
            <a:endParaRPr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761C7E3D-CEF8-4DA9-871E-867A6C898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64552"/>
              </p:ext>
            </p:extLst>
          </p:nvPr>
        </p:nvGraphicFramePr>
        <p:xfrm>
          <a:off x="1125415" y="2286279"/>
          <a:ext cx="6674070" cy="3656611"/>
        </p:xfrm>
        <a:graphic>
          <a:graphicData uri="http://schemas.openxmlformats.org/drawingml/2006/table">
            <a:tbl>
              <a:tblPr rtl="1" firstRow="1" firstCol="1" bandRow="1">
                <a:tableStyleId>{08FB837D-C827-4EFA-A057-4D05807E0F7C}</a:tableStyleId>
              </a:tblPr>
              <a:tblGrid>
                <a:gridCol w="1495646">
                  <a:extLst>
                    <a:ext uri="{9D8B030D-6E8A-4147-A177-3AD203B41FA5}">
                      <a16:colId xmlns:a16="http://schemas.microsoft.com/office/drawing/2014/main" val="1117098689"/>
                    </a:ext>
                  </a:extLst>
                </a:gridCol>
                <a:gridCol w="2387117">
                  <a:extLst>
                    <a:ext uri="{9D8B030D-6E8A-4147-A177-3AD203B41FA5}">
                      <a16:colId xmlns:a16="http://schemas.microsoft.com/office/drawing/2014/main" val="3467291777"/>
                    </a:ext>
                  </a:extLst>
                </a:gridCol>
                <a:gridCol w="2791307">
                  <a:extLst>
                    <a:ext uri="{9D8B030D-6E8A-4147-A177-3AD203B41FA5}">
                      <a16:colId xmlns:a16="http://schemas.microsoft.com/office/drawing/2014/main" val="1723912942"/>
                    </a:ext>
                  </a:extLst>
                </a:gridCol>
              </a:tblGrid>
              <a:tr h="71013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3200" dirty="0">
                          <a:solidFill>
                            <a:srgbClr val="E47479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3200" dirty="0">
                          <a:solidFill>
                            <a:srgbClr val="E47479"/>
                          </a:solidFill>
                          <a:effectLst/>
                        </a:rPr>
                        <a:t>נפ"י/ו </a:t>
                      </a:r>
                      <a:endParaRPr lang="en-US" sz="32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3200" dirty="0">
                          <a:solidFill>
                            <a:srgbClr val="E47479"/>
                          </a:solidFill>
                          <a:effectLst/>
                        </a:rPr>
                        <a:t>נע"ו/י </a:t>
                      </a:r>
                      <a:endParaRPr lang="en-US" sz="32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2940476"/>
                  </a:ext>
                </a:extLst>
              </a:tr>
              <a:tr h="147303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3200" dirty="0">
                          <a:solidFill>
                            <a:srgbClr val="E47479"/>
                          </a:solidFill>
                          <a:effectLst/>
                        </a:rPr>
                        <a:t>הִפְעִיל</a:t>
                      </a:r>
                      <a:endParaRPr lang="en-US" sz="32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6600" b="1" dirty="0">
                          <a:solidFill>
                            <a:srgbClr val="E47479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הו</a:t>
                      </a:r>
                      <a:r>
                        <a:rPr lang="he-IL" sz="6600" b="1" dirty="0">
                          <a:solidFill>
                            <a:srgbClr val="E47479"/>
                          </a:solidFill>
                          <a:effectLst/>
                        </a:rPr>
                        <a:t>ֹ</a:t>
                      </a:r>
                      <a:r>
                        <a:rPr lang="he-IL" sz="5400" dirty="0">
                          <a:solidFill>
                            <a:srgbClr val="E47479"/>
                          </a:solidFill>
                          <a:effectLst/>
                        </a:rPr>
                        <a:t>ריד</a:t>
                      </a:r>
                      <a:endParaRPr lang="en-US" sz="54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6600" b="1" dirty="0">
                          <a:solidFill>
                            <a:srgbClr val="E47479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הֵ</a:t>
                      </a:r>
                      <a:r>
                        <a:rPr lang="he-IL" sz="5400" dirty="0">
                          <a:solidFill>
                            <a:srgbClr val="E47479"/>
                          </a:solidFill>
                          <a:effectLst/>
                        </a:rPr>
                        <a:t>קִים</a:t>
                      </a:r>
                      <a:endParaRPr lang="en-US" sz="54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8939933"/>
                  </a:ext>
                </a:extLst>
              </a:tr>
              <a:tr h="14734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3200">
                          <a:solidFill>
                            <a:srgbClr val="E47479"/>
                          </a:solidFill>
                          <a:effectLst/>
                        </a:rPr>
                        <a:t>הֻפְעַל</a:t>
                      </a:r>
                      <a:endParaRPr lang="en-US" sz="320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5400" b="1" dirty="0">
                          <a:solidFill>
                            <a:srgbClr val="E47479"/>
                          </a:solidFill>
                          <a:effectLst/>
                        </a:rPr>
                        <a:t>הוּרַד</a:t>
                      </a:r>
                      <a:endParaRPr lang="en-US" sz="5400" b="1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5400" b="1" dirty="0">
                          <a:solidFill>
                            <a:srgbClr val="E47479"/>
                          </a:solidFill>
                          <a:effectLst/>
                        </a:rPr>
                        <a:t>הוּקַם</a:t>
                      </a:r>
                      <a:endParaRPr lang="en-US" sz="5400" b="1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9107775"/>
                  </a:ext>
                </a:extLst>
              </a:tr>
            </a:tbl>
          </a:graphicData>
        </a:graphic>
      </p:graphicFrame>
      <p:pic>
        <p:nvPicPr>
          <p:cNvPr id="5" name="תמונה 4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A562E9EB-AABF-4CF2-9CA1-35B1F4E74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/>
        </p:nvSpPr>
        <p:spPr>
          <a:xfrm>
            <a:off x="4899776" y="496678"/>
            <a:ext cx="62795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4994787" y="1771989"/>
            <a:ext cx="6184491" cy="4127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מצגת זו הוכנה במיוחד עבורכן  באהבה רבה</a:t>
            </a: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F5FE095-7BDE-428E-B460-43C73423E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59" y="5899657"/>
            <a:ext cx="1015091" cy="55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E9F0F06-FC4B-4758-8C96-67790F4EED0C}"/>
              </a:ext>
            </a:extLst>
          </p:cNvPr>
          <p:cNvSpPr txBox="1"/>
          <p:nvPr/>
        </p:nvSpPr>
        <p:spPr>
          <a:xfrm>
            <a:off x="633046" y="3831033"/>
            <a:ext cx="2067951" cy="2429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69" name="Google Shape;269;p20"/>
          <p:cNvSpPr txBox="1"/>
          <p:nvPr/>
        </p:nvSpPr>
        <p:spPr>
          <a:xfrm>
            <a:off x="1411329" y="137262"/>
            <a:ext cx="10475871" cy="158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Baloo Bhai"/>
              </a:rPr>
              <a:t>בואו נגלה את הגזרה</a:t>
            </a:r>
          </a:p>
        </p:txBody>
      </p:sp>
      <p:grpSp>
        <p:nvGrpSpPr>
          <p:cNvPr id="285" name="Google Shape;285;p20"/>
          <p:cNvGrpSpPr/>
          <p:nvPr/>
        </p:nvGrpSpPr>
        <p:grpSpPr>
          <a:xfrm>
            <a:off x="762886" y="3995380"/>
            <a:ext cx="1802983" cy="2139042"/>
            <a:chOff x="8628598" y="-256174"/>
            <a:chExt cx="3288699" cy="3901680"/>
          </a:xfrm>
        </p:grpSpPr>
        <p:sp>
          <p:nvSpPr>
            <p:cNvPr id="286" name="Google Shape;286;p20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973AF3EA-6E91-4A8F-893B-B465401145FE}"/>
              </a:ext>
            </a:extLst>
          </p:cNvPr>
          <p:cNvSpPr txBox="1"/>
          <p:nvPr/>
        </p:nvSpPr>
        <p:spPr>
          <a:xfrm>
            <a:off x="5525085" y="1948058"/>
            <a:ext cx="6126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שחקני תל-אביב </a:t>
            </a:r>
            <a:r>
              <a:rPr lang="he-IL" sz="48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הוּבְסוּ</a:t>
            </a:r>
            <a:r>
              <a:rPr lang="he-IL" sz="32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על ידי הפועל</a:t>
            </a:r>
            <a:endParaRPr lang="he-IL" sz="2400" b="1" dirty="0">
              <a:solidFill>
                <a:schemeClr val="accent6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A44F5A81-C8EF-46EC-9AD9-ABB5ACCA897D}"/>
              </a:ext>
            </a:extLst>
          </p:cNvPr>
          <p:cNvCxnSpPr>
            <a:cxnSpLocks/>
          </p:cNvCxnSpPr>
          <p:nvPr/>
        </p:nvCxnSpPr>
        <p:spPr>
          <a:xfrm>
            <a:off x="9003323" y="2922527"/>
            <a:ext cx="829992" cy="908506"/>
          </a:xfrm>
          <a:prstGeom prst="straightConnector1">
            <a:avLst/>
          </a:prstGeom>
          <a:ln w="57150">
            <a:solidFill>
              <a:schemeClr val="accent6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2E552489-054A-4767-964E-9710E4ADAE23}"/>
              </a:ext>
            </a:extLst>
          </p:cNvPr>
          <p:cNvCxnSpPr>
            <a:cxnSpLocks/>
          </p:cNvCxnSpPr>
          <p:nvPr/>
        </p:nvCxnSpPr>
        <p:spPr>
          <a:xfrm flipH="1">
            <a:off x="6830060" y="2858228"/>
            <a:ext cx="758299" cy="1141544"/>
          </a:xfrm>
          <a:prstGeom prst="straightConnector1">
            <a:avLst/>
          </a:prstGeom>
          <a:ln w="57150">
            <a:solidFill>
              <a:schemeClr val="accent6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96D59C4-53C5-4B80-8B77-61E98D94D82E}"/>
              </a:ext>
            </a:extLst>
          </p:cNvPr>
          <p:cNvSpPr txBox="1"/>
          <p:nvPr/>
        </p:nvSpPr>
        <p:spPr>
          <a:xfrm>
            <a:off x="5844722" y="4078945"/>
            <a:ext cx="1882957" cy="1210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chemeClr val="accent5"/>
                </a:solidFill>
                <a:effectLst/>
              </a:rPr>
              <a:t>בי/</a:t>
            </a:r>
            <a:r>
              <a:rPr lang="he-IL" sz="3200" b="1" dirty="0" err="1">
                <a:solidFill>
                  <a:schemeClr val="accent5"/>
                </a:solidFill>
                <a:effectLst/>
              </a:rPr>
              <a:t>ו"ס</a:t>
            </a:r>
            <a:endParaRPr lang="he-IL" sz="3200" b="1" dirty="0">
              <a:solidFill>
                <a:schemeClr val="accent5"/>
              </a:solidFill>
              <a:effectLst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chemeClr val="accent5"/>
                </a:solidFill>
                <a:effectLst/>
              </a:rPr>
              <a:t>נע"ו/י</a:t>
            </a:r>
            <a:endParaRPr lang="en-US" sz="3200" b="1" dirty="0">
              <a:solidFill>
                <a:schemeClr val="accent5"/>
              </a:solidFill>
              <a:effectLst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C410547-0A9E-4335-B7E3-AC713E4F5FB2}"/>
              </a:ext>
            </a:extLst>
          </p:cNvPr>
          <p:cNvSpPr txBox="1"/>
          <p:nvPr/>
        </p:nvSpPr>
        <p:spPr>
          <a:xfrm>
            <a:off x="8891837" y="3962116"/>
            <a:ext cx="1882957" cy="1210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chemeClr val="accent5"/>
                </a:solidFill>
                <a:effectLst/>
              </a:rPr>
              <a:t>י/וב"ס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chemeClr val="accent5"/>
                </a:solidFill>
                <a:effectLst/>
              </a:rPr>
              <a:t>נפ"י/ו</a:t>
            </a:r>
            <a:endParaRPr lang="en-US" sz="3200" b="1" dirty="0">
              <a:solidFill>
                <a:schemeClr val="accent5"/>
              </a:solidFill>
              <a:effectLst/>
            </a:endParaRPr>
          </a:p>
        </p:txBody>
      </p:sp>
      <p:pic>
        <p:nvPicPr>
          <p:cNvPr id="26" name="תמונה 25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3A1A2D92-7B3C-42D1-923E-5A5F38F0F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08" y="6168248"/>
            <a:ext cx="1015091" cy="552490"/>
          </a:xfrm>
          <a:prstGeom prst="rect">
            <a:avLst/>
          </a:prstGeom>
        </p:spPr>
      </p:pic>
      <p:pic>
        <p:nvPicPr>
          <p:cNvPr id="3" name="גרפיקה 2" descr="עזרה">
            <a:extLst>
              <a:ext uri="{FF2B5EF4-FFF2-40B4-BE49-F238E27FC236}">
                <a16:creationId xmlns:a16="http://schemas.microsoft.com/office/drawing/2014/main" id="{62F97E7E-B418-4926-8DE6-E938DA6E5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2898" y="48491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E9F0F06-FC4B-4758-8C96-67790F4EED0C}"/>
              </a:ext>
            </a:extLst>
          </p:cNvPr>
          <p:cNvSpPr txBox="1"/>
          <p:nvPr/>
        </p:nvSpPr>
        <p:spPr>
          <a:xfrm>
            <a:off x="633046" y="3831033"/>
            <a:ext cx="2067951" cy="2429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69" name="Google Shape;269;p20"/>
          <p:cNvSpPr txBox="1"/>
          <p:nvPr/>
        </p:nvSpPr>
        <p:spPr>
          <a:xfrm>
            <a:off x="1411329" y="137262"/>
            <a:ext cx="10475871" cy="158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Baloo Bhai"/>
              </a:rPr>
              <a:t>נעביר את הפועל לבניין הפעיל</a:t>
            </a:r>
          </a:p>
        </p:txBody>
      </p:sp>
      <p:grpSp>
        <p:nvGrpSpPr>
          <p:cNvPr id="285" name="Google Shape;285;p20"/>
          <p:cNvGrpSpPr/>
          <p:nvPr/>
        </p:nvGrpSpPr>
        <p:grpSpPr>
          <a:xfrm>
            <a:off x="762886" y="3995380"/>
            <a:ext cx="1802983" cy="2139042"/>
            <a:chOff x="8628598" y="-256174"/>
            <a:chExt cx="3288699" cy="3901680"/>
          </a:xfrm>
        </p:grpSpPr>
        <p:sp>
          <p:nvSpPr>
            <p:cNvPr id="286" name="Google Shape;286;p20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973AF3EA-6E91-4A8F-893B-B465401145FE}"/>
              </a:ext>
            </a:extLst>
          </p:cNvPr>
          <p:cNvSpPr txBox="1"/>
          <p:nvPr/>
        </p:nvSpPr>
        <p:spPr>
          <a:xfrm>
            <a:off x="5525085" y="1948058"/>
            <a:ext cx="6126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שחקני תל-אביב </a:t>
            </a:r>
            <a:r>
              <a:rPr lang="he-IL" sz="48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הוּבְסוּ</a:t>
            </a:r>
            <a:r>
              <a:rPr lang="he-IL" sz="32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על ידי הפועל</a:t>
            </a:r>
            <a:endParaRPr lang="he-IL" sz="2400" b="1" dirty="0">
              <a:solidFill>
                <a:schemeClr val="accent6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D2ED7AA-D8E6-4630-8FB6-32FC33BA5523}"/>
              </a:ext>
            </a:extLst>
          </p:cNvPr>
          <p:cNvSpPr txBox="1"/>
          <p:nvPr/>
        </p:nvSpPr>
        <p:spPr>
          <a:xfrm>
            <a:off x="5525085" y="3137095"/>
            <a:ext cx="603386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800" dirty="0">
                <a:solidFill>
                  <a:schemeClr val="tx2"/>
                </a:solidFill>
                <a:latin typeface="Corbel" panose="020B0503020204020204" pitchFamily="34" charset="0"/>
              </a:rPr>
              <a:t>מה עשו לשחקנים?</a:t>
            </a:r>
          </a:p>
          <a:p>
            <a:pPr algn="r" rtl="1"/>
            <a:r>
              <a:rPr lang="he-IL" sz="4800" dirty="0">
                <a:solidFill>
                  <a:schemeClr val="tx2"/>
                </a:solidFill>
                <a:latin typeface="Corbel" panose="020B0503020204020204" pitchFamily="34" charset="0"/>
              </a:rPr>
              <a:t>הביסו אותם&gt;&gt; הֵביס</a:t>
            </a:r>
          </a:p>
        </p:txBody>
      </p:sp>
      <p:pic>
        <p:nvPicPr>
          <p:cNvPr id="23" name="תמונה 22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908EE8A9-C787-4492-BCB1-19838AC05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08" y="6168248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E9F0F06-FC4B-4758-8C96-67790F4EED0C}"/>
              </a:ext>
            </a:extLst>
          </p:cNvPr>
          <p:cNvSpPr txBox="1"/>
          <p:nvPr/>
        </p:nvSpPr>
        <p:spPr>
          <a:xfrm>
            <a:off x="633046" y="3831033"/>
            <a:ext cx="2067951" cy="2429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69" name="Google Shape;269;p20"/>
          <p:cNvSpPr txBox="1"/>
          <p:nvPr/>
        </p:nvSpPr>
        <p:spPr>
          <a:xfrm>
            <a:off x="1411329" y="137262"/>
            <a:ext cx="10475871" cy="158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Baloo Bhai"/>
              </a:rPr>
              <a:t>נשווה לבניין הפעיל בגזרות</a:t>
            </a:r>
          </a:p>
        </p:txBody>
      </p:sp>
      <p:grpSp>
        <p:nvGrpSpPr>
          <p:cNvPr id="285" name="Google Shape;285;p20"/>
          <p:cNvGrpSpPr/>
          <p:nvPr/>
        </p:nvGrpSpPr>
        <p:grpSpPr>
          <a:xfrm>
            <a:off x="762886" y="3995380"/>
            <a:ext cx="1802983" cy="2139042"/>
            <a:chOff x="8628598" y="-256174"/>
            <a:chExt cx="3288699" cy="3901680"/>
          </a:xfrm>
        </p:grpSpPr>
        <p:sp>
          <p:nvSpPr>
            <p:cNvPr id="286" name="Google Shape;286;p20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973AF3EA-6E91-4A8F-893B-B465401145FE}"/>
              </a:ext>
            </a:extLst>
          </p:cNvPr>
          <p:cNvSpPr txBox="1"/>
          <p:nvPr/>
        </p:nvSpPr>
        <p:spPr>
          <a:xfrm>
            <a:off x="5525085" y="1948058"/>
            <a:ext cx="6126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שחקני תל-אביב </a:t>
            </a:r>
            <a:r>
              <a:rPr lang="he-IL" sz="48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הוּבְסוּ</a:t>
            </a:r>
            <a:r>
              <a:rPr lang="he-IL" sz="32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על ידי הפועל</a:t>
            </a:r>
            <a:endParaRPr lang="he-IL" sz="2400" b="1" dirty="0">
              <a:solidFill>
                <a:schemeClr val="accent6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D2ED7AA-D8E6-4630-8FB6-32FC33BA5523}"/>
              </a:ext>
            </a:extLst>
          </p:cNvPr>
          <p:cNvSpPr txBox="1"/>
          <p:nvPr/>
        </p:nvSpPr>
        <p:spPr>
          <a:xfrm>
            <a:off x="5525085" y="3137095"/>
            <a:ext cx="60338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800" dirty="0">
                <a:solidFill>
                  <a:schemeClr val="tx2"/>
                </a:solidFill>
                <a:latin typeface="Corbel" panose="020B0503020204020204" pitchFamily="34" charset="0"/>
              </a:rPr>
              <a:t>הֵביס</a:t>
            </a:r>
          </a:p>
        </p:txBody>
      </p:sp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438424DF-B266-4C8F-A67D-95C1D9154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352506"/>
              </p:ext>
            </p:extLst>
          </p:nvPr>
        </p:nvGraphicFramePr>
        <p:xfrm>
          <a:off x="5525085" y="2882535"/>
          <a:ext cx="3851803" cy="2107935"/>
        </p:xfrm>
        <a:graphic>
          <a:graphicData uri="http://schemas.openxmlformats.org/drawingml/2006/table">
            <a:tbl>
              <a:tblPr rtl="1" firstRow="1" firstCol="1" bandRow="1">
                <a:tableStyleId>{08FB837D-C827-4EFA-A057-4D05807E0F7C}</a:tableStyleId>
              </a:tblPr>
              <a:tblGrid>
                <a:gridCol w="863182">
                  <a:extLst>
                    <a:ext uri="{9D8B030D-6E8A-4147-A177-3AD203B41FA5}">
                      <a16:colId xmlns:a16="http://schemas.microsoft.com/office/drawing/2014/main" val="1117098689"/>
                    </a:ext>
                  </a:extLst>
                </a:gridCol>
                <a:gridCol w="1377676">
                  <a:extLst>
                    <a:ext uri="{9D8B030D-6E8A-4147-A177-3AD203B41FA5}">
                      <a16:colId xmlns:a16="http://schemas.microsoft.com/office/drawing/2014/main" val="3467291777"/>
                    </a:ext>
                  </a:extLst>
                </a:gridCol>
                <a:gridCol w="1610945">
                  <a:extLst>
                    <a:ext uri="{9D8B030D-6E8A-4147-A177-3AD203B41FA5}">
                      <a16:colId xmlns:a16="http://schemas.microsoft.com/office/drawing/2014/main" val="1723912942"/>
                    </a:ext>
                  </a:extLst>
                </a:gridCol>
              </a:tblGrid>
              <a:tr h="40937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E47479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E47479"/>
                          </a:solidFill>
                          <a:effectLst/>
                        </a:rPr>
                        <a:t>נפ"י/ו </a:t>
                      </a:r>
                      <a:endParaRPr lang="en-US" sz="2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E47479"/>
                          </a:solidFill>
                          <a:effectLst/>
                        </a:rPr>
                        <a:t>נע"ו/י </a:t>
                      </a:r>
                      <a:endParaRPr lang="en-US" sz="2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2940476"/>
                  </a:ext>
                </a:extLst>
              </a:tr>
              <a:tr h="8491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E47479"/>
                          </a:solidFill>
                          <a:effectLst/>
                        </a:rPr>
                        <a:t>הִפְעִיל</a:t>
                      </a:r>
                      <a:endParaRPr lang="en-US" sz="2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b="1" dirty="0">
                          <a:solidFill>
                            <a:srgbClr val="E47479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הו</a:t>
                      </a:r>
                      <a:r>
                        <a:rPr lang="he-IL" sz="4800" b="1" dirty="0">
                          <a:solidFill>
                            <a:srgbClr val="E47479"/>
                          </a:solidFill>
                          <a:effectLst/>
                        </a:rPr>
                        <a:t>ֹ</a:t>
                      </a:r>
                      <a:r>
                        <a:rPr lang="he-IL" sz="4000" dirty="0">
                          <a:solidFill>
                            <a:srgbClr val="E47479"/>
                          </a:solidFill>
                          <a:effectLst/>
                        </a:rPr>
                        <a:t>ריד</a:t>
                      </a:r>
                      <a:endParaRPr lang="en-US" sz="4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b="1" dirty="0">
                          <a:solidFill>
                            <a:srgbClr val="E47479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הֵ</a:t>
                      </a:r>
                      <a:r>
                        <a:rPr lang="he-IL" sz="4000" dirty="0">
                          <a:solidFill>
                            <a:srgbClr val="E47479"/>
                          </a:solidFill>
                          <a:effectLst/>
                        </a:rPr>
                        <a:t>קִים</a:t>
                      </a:r>
                      <a:endParaRPr lang="en-US" sz="4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8939933"/>
                  </a:ext>
                </a:extLst>
              </a:tr>
              <a:tr h="8493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E47479"/>
                          </a:solidFill>
                          <a:effectLst/>
                        </a:rPr>
                        <a:t>הֻפְעַל</a:t>
                      </a:r>
                      <a:endParaRPr lang="en-US" sz="2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000" b="1" dirty="0">
                          <a:solidFill>
                            <a:srgbClr val="E47479"/>
                          </a:solidFill>
                          <a:effectLst/>
                        </a:rPr>
                        <a:t>הוּרַד</a:t>
                      </a:r>
                      <a:endParaRPr lang="en-US" sz="4000" b="1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000" b="1" dirty="0">
                          <a:solidFill>
                            <a:srgbClr val="E47479"/>
                          </a:solidFill>
                          <a:effectLst/>
                        </a:rPr>
                        <a:t>הוּקַם</a:t>
                      </a:r>
                      <a:endParaRPr lang="en-US" sz="4000" b="1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9107775"/>
                  </a:ext>
                </a:extLst>
              </a:tr>
            </a:tbl>
          </a:graphicData>
        </a:graphic>
      </p:graphicFrame>
      <p:cxnSp>
        <p:nvCxnSpPr>
          <p:cNvPr id="11" name="מחבר: מעוקל 10">
            <a:extLst>
              <a:ext uri="{FF2B5EF4-FFF2-40B4-BE49-F238E27FC236}">
                <a16:creationId xmlns:a16="http://schemas.microsoft.com/office/drawing/2014/main" id="{00C62512-EB58-416F-872D-C0A8A2F17EC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93169" y="3552593"/>
            <a:ext cx="3221502" cy="53315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DA91CC6C-207F-4DCE-BAA4-FBF64EC6CA00}"/>
              </a:ext>
            </a:extLst>
          </p:cNvPr>
          <p:cNvSpPr txBox="1"/>
          <p:nvPr/>
        </p:nvSpPr>
        <p:spPr>
          <a:xfrm>
            <a:off x="3924886" y="5222308"/>
            <a:ext cx="6798249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6000" dirty="0">
                <a:solidFill>
                  <a:srgbClr val="E47479"/>
                </a:solidFill>
              </a:rPr>
              <a:t>ולכן הגזרה היא נע"ו/י</a:t>
            </a:r>
          </a:p>
        </p:txBody>
      </p:sp>
      <p:pic>
        <p:nvPicPr>
          <p:cNvPr id="26" name="תמונה 25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030FDB98-4C66-472B-8E46-52D2B9F4D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08" y="6168248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E9F0F06-FC4B-4758-8C96-67790F4EED0C}"/>
              </a:ext>
            </a:extLst>
          </p:cNvPr>
          <p:cNvSpPr txBox="1"/>
          <p:nvPr/>
        </p:nvSpPr>
        <p:spPr>
          <a:xfrm>
            <a:off x="633046" y="3831033"/>
            <a:ext cx="2067951" cy="2429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69" name="Google Shape;269;p20"/>
          <p:cNvSpPr txBox="1"/>
          <p:nvPr/>
        </p:nvSpPr>
        <p:spPr>
          <a:xfrm>
            <a:off x="1411329" y="137262"/>
            <a:ext cx="10475871" cy="158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Baloo Bhai"/>
              </a:rPr>
              <a:t>בואו נגלה את הגזרה</a:t>
            </a:r>
          </a:p>
        </p:txBody>
      </p:sp>
      <p:grpSp>
        <p:nvGrpSpPr>
          <p:cNvPr id="285" name="Google Shape;285;p20"/>
          <p:cNvGrpSpPr/>
          <p:nvPr/>
        </p:nvGrpSpPr>
        <p:grpSpPr>
          <a:xfrm>
            <a:off x="762886" y="3995380"/>
            <a:ext cx="1802983" cy="2139042"/>
            <a:chOff x="8628598" y="-256174"/>
            <a:chExt cx="3288699" cy="3901680"/>
          </a:xfrm>
        </p:grpSpPr>
        <p:sp>
          <p:nvSpPr>
            <p:cNvPr id="286" name="Google Shape;286;p20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973AF3EA-6E91-4A8F-893B-B465401145FE}"/>
              </a:ext>
            </a:extLst>
          </p:cNvPr>
          <p:cNvSpPr txBox="1"/>
          <p:nvPr/>
        </p:nvSpPr>
        <p:spPr>
          <a:xfrm>
            <a:off x="5525085" y="1948058"/>
            <a:ext cx="6126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הדגל </a:t>
            </a:r>
            <a:r>
              <a:rPr lang="he-IL" sz="54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הוּרַד</a:t>
            </a:r>
            <a:r>
              <a:rPr lang="he-IL" sz="32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לחצי התורן.</a:t>
            </a:r>
            <a:endParaRPr lang="he-IL" sz="2400" b="1" dirty="0">
              <a:solidFill>
                <a:schemeClr val="accent6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A44F5A81-C8EF-46EC-9AD9-ABB5ACCA897D}"/>
              </a:ext>
            </a:extLst>
          </p:cNvPr>
          <p:cNvCxnSpPr>
            <a:cxnSpLocks/>
          </p:cNvCxnSpPr>
          <p:nvPr/>
        </p:nvCxnSpPr>
        <p:spPr>
          <a:xfrm>
            <a:off x="9003323" y="2922527"/>
            <a:ext cx="829992" cy="908506"/>
          </a:xfrm>
          <a:prstGeom prst="straightConnector1">
            <a:avLst/>
          </a:prstGeom>
          <a:ln w="57150">
            <a:solidFill>
              <a:schemeClr val="accent6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2E552489-054A-4767-964E-9710E4ADAE23}"/>
              </a:ext>
            </a:extLst>
          </p:cNvPr>
          <p:cNvCxnSpPr>
            <a:cxnSpLocks/>
          </p:cNvCxnSpPr>
          <p:nvPr/>
        </p:nvCxnSpPr>
        <p:spPr>
          <a:xfrm flipH="1">
            <a:off x="6830060" y="2858228"/>
            <a:ext cx="758299" cy="1141544"/>
          </a:xfrm>
          <a:prstGeom prst="straightConnector1">
            <a:avLst/>
          </a:prstGeom>
          <a:ln w="57150">
            <a:solidFill>
              <a:schemeClr val="accent6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96D59C4-53C5-4B80-8B77-61E98D94D82E}"/>
              </a:ext>
            </a:extLst>
          </p:cNvPr>
          <p:cNvSpPr txBox="1"/>
          <p:nvPr/>
        </p:nvSpPr>
        <p:spPr>
          <a:xfrm>
            <a:off x="5844722" y="4078945"/>
            <a:ext cx="1882957" cy="1210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 err="1">
                <a:solidFill>
                  <a:schemeClr val="accent5"/>
                </a:solidFill>
                <a:effectLst/>
              </a:rPr>
              <a:t>רי</a:t>
            </a:r>
            <a:r>
              <a:rPr lang="he-IL" sz="3200" b="1" dirty="0">
                <a:solidFill>
                  <a:schemeClr val="accent5"/>
                </a:solidFill>
                <a:effectLst/>
              </a:rPr>
              <a:t>/</a:t>
            </a:r>
            <a:r>
              <a:rPr lang="he-IL" sz="3200" b="1" dirty="0" err="1">
                <a:solidFill>
                  <a:schemeClr val="accent5"/>
                </a:solidFill>
                <a:effectLst/>
              </a:rPr>
              <a:t>ו"ד</a:t>
            </a:r>
            <a:endParaRPr lang="he-IL" sz="3200" b="1" dirty="0">
              <a:solidFill>
                <a:schemeClr val="accent5"/>
              </a:solidFill>
              <a:effectLst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chemeClr val="accent5"/>
                </a:solidFill>
                <a:effectLst/>
              </a:rPr>
              <a:t>נע"ו/י</a:t>
            </a:r>
            <a:endParaRPr lang="en-US" sz="3200" b="1" dirty="0">
              <a:solidFill>
                <a:schemeClr val="accent5"/>
              </a:solidFill>
              <a:effectLst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C410547-0A9E-4335-B7E3-AC713E4F5FB2}"/>
              </a:ext>
            </a:extLst>
          </p:cNvPr>
          <p:cNvSpPr txBox="1"/>
          <p:nvPr/>
        </p:nvSpPr>
        <p:spPr>
          <a:xfrm>
            <a:off x="8891837" y="3962116"/>
            <a:ext cx="1882957" cy="1210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chemeClr val="accent5"/>
                </a:solidFill>
                <a:effectLst/>
              </a:rPr>
              <a:t>י/</a:t>
            </a:r>
            <a:r>
              <a:rPr lang="he-IL" sz="3200" b="1" dirty="0" err="1">
                <a:solidFill>
                  <a:schemeClr val="accent5"/>
                </a:solidFill>
                <a:effectLst/>
              </a:rPr>
              <a:t>ור"ד</a:t>
            </a:r>
            <a:endParaRPr lang="he-IL" sz="3200" b="1" dirty="0">
              <a:solidFill>
                <a:schemeClr val="accent5"/>
              </a:solidFill>
              <a:effectLst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chemeClr val="accent5"/>
                </a:solidFill>
                <a:effectLst/>
              </a:rPr>
              <a:t>נפ"י/ו</a:t>
            </a:r>
            <a:endParaRPr lang="en-US" sz="3200" b="1" dirty="0">
              <a:solidFill>
                <a:schemeClr val="accent5"/>
              </a:solidFill>
              <a:effectLst/>
            </a:endParaRPr>
          </a:p>
        </p:txBody>
      </p:sp>
      <p:pic>
        <p:nvPicPr>
          <p:cNvPr id="26" name="גרפיקה 25" descr="עזרה">
            <a:extLst>
              <a:ext uri="{FF2B5EF4-FFF2-40B4-BE49-F238E27FC236}">
                <a16:creationId xmlns:a16="http://schemas.microsoft.com/office/drawing/2014/main" id="{46478ED4-5F21-407D-BA90-F3E256C9E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2898" y="4849191"/>
            <a:ext cx="914400" cy="914400"/>
          </a:xfrm>
          <a:prstGeom prst="rect">
            <a:avLst/>
          </a:prstGeom>
        </p:spPr>
      </p:pic>
      <p:pic>
        <p:nvPicPr>
          <p:cNvPr id="27" name="תמונה 26" descr="תמונה שמכילה שולחן, פרח, עוגה, מקושט&#10;&#10;התיאור נוצר באופן אוטומטי">
            <a:hlinkClick r:id="rId5"/>
            <a:extLst>
              <a:ext uri="{FF2B5EF4-FFF2-40B4-BE49-F238E27FC236}">
                <a16:creationId xmlns:a16="http://schemas.microsoft.com/office/drawing/2014/main" id="{FB138186-E787-47EA-9249-9CE2547F79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08" y="6168248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5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E9F0F06-FC4B-4758-8C96-67790F4EED0C}"/>
              </a:ext>
            </a:extLst>
          </p:cNvPr>
          <p:cNvSpPr txBox="1"/>
          <p:nvPr/>
        </p:nvSpPr>
        <p:spPr>
          <a:xfrm>
            <a:off x="633046" y="3831033"/>
            <a:ext cx="2067951" cy="2429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69" name="Google Shape;269;p20"/>
          <p:cNvSpPr txBox="1"/>
          <p:nvPr/>
        </p:nvSpPr>
        <p:spPr>
          <a:xfrm>
            <a:off x="1411329" y="137262"/>
            <a:ext cx="10475871" cy="158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Baloo Bhai"/>
              </a:rPr>
              <a:t>נעביר את הפועל לבניין הפעיל</a:t>
            </a:r>
          </a:p>
        </p:txBody>
      </p:sp>
      <p:grpSp>
        <p:nvGrpSpPr>
          <p:cNvPr id="285" name="Google Shape;285;p20"/>
          <p:cNvGrpSpPr/>
          <p:nvPr/>
        </p:nvGrpSpPr>
        <p:grpSpPr>
          <a:xfrm>
            <a:off x="762886" y="3995380"/>
            <a:ext cx="1802983" cy="2139042"/>
            <a:chOff x="8628598" y="-256174"/>
            <a:chExt cx="3288699" cy="3901680"/>
          </a:xfrm>
        </p:grpSpPr>
        <p:sp>
          <p:nvSpPr>
            <p:cNvPr id="286" name="Google Shape;286;p20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973AF3EA-6E91-4A8F-893B-B465401145FE}"/>
              </a:ext>
            </a:extLst>
          </p:cNvPr>
          <p:cNvSpPr txBox="1"/>
          <p:nvPr/>
        </p:nvSpPr>
        <p:spPr>
          <a:xfrm>
            <a:off x="5525085" y="1948058"/>
            <a:ext cx="6126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הדגל </a:t>
            </a:r>
            <a:r>
              <a:rPr lang="he-IL" sz="54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הוּרַד</a:t>
            </a:r>
            <a:r>
              <a:rPr lang="he-IL" sz="32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לחצי התורן.</a:t>
            </a:r>
            <a:endParaRPr lang="he-IL" sz="2400" b="1" dirty="0">
              <a:solidFill>
                <a:schemeClr val="accent6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D2ED7AA-D8E6-4630-8FB6-32FC33BA5523}"/>
              </a:ext>
            </a:extLst>
          </p:cNvPr>
          <p:cNvSpPr txBox="1"/>
          <p:nvPr/>
        </p:nvSpPr>
        <p:spPr>
          <a:xfrm>
            <a:off x="5525085" y="3137095"/>
            <a:ext cx="603386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800" dirty="0">
                <a:solidFill>
                  <a:schemeClr val="tx2"/>
                </a:solidFill>
                <a:latin typeface="Corbel" panose="020B0503020204020204" pitchFamily="34" charset="0"/>
              </a:rPr>
              <a:t>מה עשו לדגל?</a:t>
            </a:r>
          </a:p>
          <a:p>
            <a:pPr algn="r" rtl="1"/>
            <a:r>
              <a:rPr lang="he-IL" sz="4800" dirty="0">
                <a:solidFill>
                  <a:schemeClr val="tx2"/>
                </a:solidFill>
                <a:latin typeface="Corbel" panose="020B0503020204020204" pitchFamily="34" charset="0"/>
              </a:rPr>
              <a:t>הוֹרִידוּ&gt;&gt; הוֹרִיד</a:t>
            </a:r>
          </a:p>
        </p:txBody>
      </p:sp>
      <p:pic>
        <p:nvPicPr>
          <p:cNvPr id="23" name="תמונה 22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790EBCD0-3B16-4431-A3A5-2BB135EC8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08" y="6168248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E9F0F06-FC4B-4758-8C96-67790F4EED0C}"/>
              </a:ext>
            </a:extLst>
          </p:cNvPr>
          <p:cNvSpPr txBox="1"/>
          <p:nvPr/>
        </p:nvSpPr>
        <p:spPr>
          <a:xfrm>
            <a:off x="633046" y="3831033"/>
            <a:ext cx="2067951" cy="2429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69" name="Google Shape;269;p20"/>
          <p:cNvSpPr txBox="1"/>
          <p:nvPr/>
        </p:nvSpPr>
        <p:spPr>
          <a:xfrm>
            <a:off x="1411329" y="137262"/>
            <a:ext cx="10475871" cy="158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Baloo Bhai"/>
              </a:rPr>
              <a:t>נשווה לבניין הפעיל בגזרות</a:t>
            </a:r>
          </a:p>
        </p:txBody>
      </p:sp>
      <p:grpSp>
        <p:nvGrpSpPr>
          <p:cNvPr id="285" name="Google Shape;285;p20"/>
          <p:cNvGrpSpPr/>
          <p:nvPr/>
        </p:nvGrpSpPr>
        <p:grpSpPr>
          <a:xfrm>
            <a:off x="762886" y="3995380"/>
            <a:ext cx="1802983" cy="2139042"/>
            <a:chOff x="8628598" y="-256174"/>
            <a:chExt cx="3288699" cy="3901680"/>
          </a:xfrm>
        </p:grpSpPr>
        <p:sp>
          <p:nvSpPr>
            <p:cNvPr id="286" name="Google Shape;286;p20"/>
            <p:cNvSpPr/>
            <p:nvPr/>
          </p:nvSpPr>
          <p:spPr>
            <a:xfrm rot="10800000">
              <a:off x="10337116" y="3241690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 rot="10800000">
              <a:off x="9916326" y="3243944"/>
              <a:ext cx="383581" cy="401562"/>
            </a:xfrm>
            <a:prstGeom prst="heart">
              <a:avLst/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 rot="7050153" flipH="1">
              <a:off x="10883376" y="1703298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 rot="-7209514">
              <a:off x="8780549" y="1721152"/>
              <a:ext cx="828000" cy="828000"/>
            </a:xfrm>
            <a:prstGeom prst="heart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9231084" y="1373848"/>
              <a:ext cx="2094811" cy="2055151"/>
            </a:xfrm>
            <a:prstGeom prst="ellipse">
              <a:avLst/>
            </a:pr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435211" y="1409003"/>
              <a:ext cx="1663822" cy="2055151"/>
            </a:xfrm>
            <a:prstGeom prst="ellipse">
              <a:avLst/>
            </a:prstGeom>
            <a:solidFill>
              <a:srgbClr val="E8DB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 rot="1555676" flipH="1">
              <a:off x="9066000" y="179661"/>
              <a:ext cx="2497985" cy="2191145"/>
            </a:xfrm>
            <a:custGeom>
              <a:avLst/>
              <a:gdLst/>
              <a:ahLst/>
              <a:cxnLst/>
              <a:rect l="l" t="t" r="r" b="b"/>
              <a:pathLst>
                <a:path w="2497985" h="2191145" extrusionOk="0">
                  <a:moveTo>
                    <a:pt x="774578" y="0"/>
                  </a:moveTo>
                  <a:lnTo>
                    <a:pt x="392185" y="366758"/>
                  </a:lnTo>
                  <a:lnTo>
                    <a:pt x="360789" y="378107"/>
                  </a:lnTo>
                  <a:lnTo>
                    <a:pt x="343617" y="389204"/>
                  </a:lnTo>
                  <a:lnTo>
                    <a:pt x="329165" y="395365"/>
                  </a:lnTo>
                  <a:cubicBezTo>
                    <a:pt x="216572" y="456872"/>
                    <a:pt x="122414" y="551231"/>
                    <a:pt x="63097" y="673240"/>
                  </a:cubicBezTo>
                  <a:cubicBezTo>
                    <a:pt x="-95084" y="998596"/>
                    <a:pt x="54391" y="1397362"/>
                    <a:pt x="396958" y="1563910"/>
                  </a:cubicBezTo>
                  <a:cubicBezTo>
                    <a:pt x="482599" y="1605547"/>
                    <a:pt x="572202" y="1628728"/>
                    <a:pt x="660903" y="1634996"/>
                  </a:cubicBezTo>
                  <a:lnTo>
                    <a:pt x="851769" y="1619176"/>
                  </a:lnTo>
                  <a:lnTo>
                    <a:pt x="919444" y="1604600"/>
                  </a:lnTo>
                  <a:cubicBezTo>
                    <a:pt x="960463" y="1591591"/>
                    <a:pt x="1000042" y="1574739"/>
                    <a:pt x="1037572" y="1554237"/>
                  </a:cubicBezTo>
                  <a:lnTo>
                    <a:pt x="1085203" y="1521716"/>
                  </a:lnTo>
                  <a:lnTo>
                    <a:pt x="1088845" y="1522570"/>
                  </a:lnTo>
                  <a:cubicBezTo>
                    <a:pt x="1097370" y="1526839"/>
                    <a:pt x="1105243" y="1533900"/>
                    <a:pt x="1112567" y="1543123"/>
                  </a:cubicBezTo>
                  <a:lnTo>
                    <a:pt x="1124853" y="1563279"/>
                  </a:lnTo>
                  <a:lnTo>
                    <a:pt x="1127874" y="1608516"/>
                  </a:lnTo>
                  <a:cubicBezTo>
                    <a:pt x="1163154" y="1819412"/>
                    <a:pt x="1301832" y="2014215"/>
                    <a:pt x="1515937" y="2118308"/>
                  </a:cubicBezTo>
                  <a:cubicBezTo>
                    <a:pt x="1858503" y="2284855"/>
                    <a:pt x="2264439" y="2156117"/>
                    <a:pt x="2422619" y="1830761"/>
                  </a:cubicBezTo>
                  <a:cubicBezTo>
                    <a:pt x="2481937" y="1708752"/>
                    <a:pt x="2497991" y="1576420"/>
                    <a:pt x="2476822" y="1449882"/>
                  </a:cubicBezTo>
                  <a:lnTo>
                    <a:pt x="2449966" y="1350031"/>
                  </a:lnTo>
                  <a:lnTo>
                    <a:pt x="2497985" y="865549"/>
                  </a:lnTo>
                  <a:lnTo>
                    <a:pt x="2048870" y="802019"/>
                  </a:lnTo>
                  <a:lnTo>
                    <a:pt x="2045220" y="798530"/>
                  </a:lnTo>
                  <a:cubicBezTo>
                    <a:pt x="1916681" y="686863"/>
                    <a:pt x="1761707" y="583962"/>
                    <a:pt x="1586571" y="498815"/>
                  </a:cubicBezTo>
                  <a:cubicBezTo>
                    <a:pt x="1508733" y="460972"/>
                    <a:pt x="1430596" y="428427"/>
                    <a:pt x="1353122" y="401126"/>
                  </a:cubicBezTo>
                  <a:lnTo>
                    <a:pt x="1123800" y="334945"/>
                  </a:lnTo>
                  <a:lnTo>
                    <a:pt x="774578" y="0"/>
                  </a:lnTo>
                  <a:close/>
                </a:path>
              </a:pathLst>
            </a:custGeom>
            <a:solidFill>
              <a:srgbClr val="422B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0250802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9187694" y="901781"/>
              <a:ext cx="1080000" cy="1080000"/>
            </a:xfrm>
            <a:prstGeom prst="ellipse">
              <a:avLst/>
            </a:pr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9642536" y="1275233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350110" y="1286118"/>
              <a:ext cx="540000" cy="540000"/>
            </a:xfrm>
            <a:prstGeom prst="ellipse">
              <a:avLst/>
            </a:prstGeom>
            <a:solidFill>
              <a:srgbClr val="61BA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9782215" y="1409123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10485232" y="1416747"/>
              <a:ext cx="288000" cy="288000"/>
            </a:xfrm>
            <a:prstGeom prst="ellipse">
              <a:avLst/>
            </a:prstGeom>
            <a:solidFill>
              <a:srgbClr val="201C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9887331" y="146611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0598699" y="1473899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 rot="10800000">
              <a:off x="10187471" y="1702564"/>
              <a:ext cx="144000" cy="119742"/>
            </a:xfrm>
            <a:prstGeom prst="triangle">
              <a:avLst>
                <a:gd name="adj" fmla="val 50000"/>
              </a:avLst>
            </a:prstGeom>
            <a:solidFill>
              <a:srgbClr val="BC93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973AF3EA-6E91-4A8F-893B-B465401145FE}"/>
              </a:ext>
            </a:extLst>
          </p:cNvPr>
          <p:cNvSpPr txBox="1"/>
          <p:nvPr/>
        </p:nvSpPr>
        <p:spPr>
          <a:xfrm>
            <a:off x="5525085" y="1948058"/>
            <a:ext cx="6126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שחקני תל-אביב </a:t>
            </a:r>
            <a:r>
              <a:rPr lang="he-IL" sz="48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הוּבְסוּ</a:t>
            </a:r>
            <a:r>
              <a:rPr lang="he-IL" sz="3200" b="1" i="0" dirty="0">
                <a:solidFill>
                  <a:schemeClr val="accent6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על ידי הפועל</a:t>
            </a:r>
            <a:endParaRPr lang="he-IL" sz="2400" b="1" dirty="0">
              <a:solidFill>
                <a:schemeClr val="accent6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D2ED7AA-D8E6-4630-8FB6-32FC33BA5523}"/>
              </a:ext>
            </a:extLst>
          </p:cNvPr>
          <p:cNvSpPr txBox="1"/>
          <p:nvPr/>
        </p:nvSpPr>
        <p:spPr>
          <a:xfrm>
            <a:off x="5525085" y="3137095"/>
            <a:ext cx="60338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800" dirty="0">
                <a:solidFill>
                  <a:schemeClr val="tx2"/>
                </a:solidFill>
                <a:latin typeface="Corbel" panose="020B0503020204020204" pitchFamily="34" charset="0"/>
              </a:rPr>
              <a:t>הוֹרִיד</a:t>
            </a:r>
          </a:p>
        </p:txBody>
      </p:sp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438424DF-B266-4C8F-A67D-95C1D9154954}"/>
              </a:ext>
            </a:extLst>
          </p:cNvPr>
          <p:cNvGraphicFramePr>
            <a:graphicFrameLocks noGrp="1"/>
          </p:cNvGraphicFramePr>
          <p:nvPr/>
        </p:nvGraphicFramePr>
        <p:xfrm>
          <a:off x="5525085" y="2882535"/>
          <a:ext cx="3851803" cy="2107935"/>
        </p:xfrm>
        <a:graphic>
          <a:graphicData uri="http://schemas.openxmlformats.org/drawingml/2006/table">
            <a:tbl>
              <a:tblPr rtl="1" firstRow="1" firstCol="1" bandRow="1">
                <a:tableStyleId>{08FB837D-C827-4EFA-A057-4D05807E0F7C}</a:tableStyleId>
              </a:tblPr>
              <a:tblGrid>
                <a:gridCol w="863182">
                  <a:extLst>
                    <a:ext uri="{9D8B030D-6E8A-4147-A177-3AD203B41FA5}">
                      <a16:colId xmlns:a16="http://schemas.microsoft.com/office/drawing/2014/main" val="1117098689"/>
                    </a:ext>
                  </a:extLst>
                </a:gridCol>
                <a:gridCol w="1377676">
                  <a:extLst>
                    <a:ext uri="{9D8B030D-6E8A-4147-A177-3AD203B41FA5}">
                      <a16:colId xmlns:a16="http://schemas.microsoft.com/office/drawing/2014/main" val="3467291777"/>
                    </a:ext>
                  </a:extLst>
                </a:gridCol>
                <a:gridCol w="1610945">
                  <a:extLst>
                    <a:ext uri="{9D8B030D-6E8A-4147-A177-3AD203B41FA5}">
                      <a16:colId xmlns:a16="http://schemas.microsoft.com/office/drawing/2014/main" val="1723912942"/>
                    </a:ext>
                  </a:extLst>
                </a:gridCol>
              </a:tblGrid>
              <a:tr h="40937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E47479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E47479"/>
                          </a:solidFill>
                          <a:effectLst/>
                        </a:rPr>
                        <a:t>נפ"י/ו </a:t>
                      </a:r>
                      <a:endParaRPr lang="en-US" sz="2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E47479"/>
                          </a:solidFill>
                          <a:effectLst/>
                        </a:rPr>
                        <a:t>נע"ו/י </a:t>
                      </a:r>
                      <a:endParaRPr lang="en-US" sz="2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2940476"/>
                  </a:ext>
                </a:extLst>
              </a:tr>
              <a:tr h="8491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E47479"/>
                          </a:solidFill>
                          <a:effectLst/>
                        </a:rPr>
                        <a:t>הִפְעִיל</a:t>
                      </a:r>
                      <a:endParaRPr lang="en-US" sz="2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b="1" dirty="0">
                          <a:solidFill>
                            <a:srgbClr val="E47479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הו</a:t>
                      </a:r>
                      <a:r>
                        <a:rPr lang="he-IL" sz="4800" b="1" dirty="0">
                          <a:solidFill>
                            <a:srgbClr val="E47479"/>
                          </a:solidFill>
                          <a:effectLst/>
                        </a:rPr>
                        <a:t>ֹ</a:t>
                      </a:r>
                      <a:r>
                        <a:rPr lang="he-IL" sz="4000" dirty="0">
                          <a:solidFill>
                            <a:srgbClr val="E47479"/>
                          </a:solidFill>
                          <a:effectLst/>
                        </a:rPr>
                        <a:t>ריד</a:t>
                      </a:r>
                      <a:endParaRPr lang="en-US" sz="4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800" b="1" dirty="0">
                          <a:solidFill>
                            <a:srgbClr val="E47479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הֵ</a:t>
                      </a:r>
                      <a:r>
                        <a:rPr lang="he-IL" sz="4000" dirty="0">
                          <a:solidFill>
                            <a:srgbClr val="E47479"/>
                          </a:solidFill>
                          <a:effectLst/>
                        </a:rPr>
                        <a:t>קִים</a:t>
                      </a:r>
                      <a:endParaRPr lang="en-US" sz="4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8939933"/>
                  </a:ext>
                </a:extLst>
              </a:tr>
              <a:tr h="8493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solidFill>
                            <a:srgbClr val="E47479"/>
                          </a:solidFill>
                          <a:effectLst/>
                        </a:rPr>
                        <a:t>הֻפְעַל</a:t>
                      </a:r>
                      <a:endParaRPr lang="en-US" sz="2000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000" b="1" dirty="0">
                          <a:solidFill>
                            <a:srgbClr val="E47479"/>
                          </a:solidFill>
                          <a:effectLst/>
                        </a:rPr>
                        <a:t>הוּרַד</a:t>
                      </a:r>
                      <a:endParaRPr lang="en-US" sz="4000" b="1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4000" b="1" dirty="0">
                          <a:solidFill>
                            <a:srgbClr val="E47479"/>
                          </a:solidFill>
                          <a:effectLst/>
                        </a:rPr>
                        <a:t>הוּקַם</a:t>
                      </a:r>
                      <a:endParaRPr lang="en-US" sz="4000" b="1" dirty="0">
                        <a:solidFill>
                          <a:srgbClr val="E4747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9107775"/>
                  </a:ext>
                </a:extLst>
              </a:tr>
            </a:tbl>
          </a:graphicData>
        </a:graphic>
      </p:graphicFrame>
      <p:cxnSp>
        <p:nvCxnSpPr>
          <p:cNvPr id="11" name="מחבר: מעוקל 10">
            <a:extLst>
              <a:ext uri="{FF2B5EF4-FFF2-40B4-BE49-F238E27FC236}">
                <a16:creationId xmlns:a16="http://schemas.microsoft.com/office/drawing/2014/main" id="{00C62512-EB58-416F-872D-C0A8A2F17ECB}"/>
              </a:ext>
            </a:extLst>
          </p:cNvPr>
          <p:cNvCxnSpPr>
            <a:cxnSpLocks/>
          </p:cNvCxnSpPr>
          <p:nvPr/>
        </p:nvCxnSpPr>
        <p:spPr>
          <a:xfrm rot="10800000">
            <a:off x="8337452" y="3670251"/>
            <a:ext cx="1791286" cy="6385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DA91CC6C-207F-4DCE-BAA4-FBF64EC6CA00}"/>
              </a:ext>
            </a:extLst>
          </p:cNvPr>
          <p:cNvSpPr txBox="1"/>
          <p:nvPr/>
        </p:nvSpPr>
        <p:spPr>
          <a:xfrm>
            <a:off x="3924886" y="5222308"/>
            <a:ext cx="6798249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6000" dirty="0">
                <a:solidFill>
                  <a:srgbClr val="E47479"/>
                </a:solidFill>
              </a:rPr>
              <a:t>ולכן הגזרה היא נפ"י/ו</a:t>
            </a:r>
          </a:p>
        </p:txBody>
      </p:sp>
      <p:pic>
        <p:nvPicPr>
          <p:cNvPr id="26" name="תמונה 25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49AF48E1-EE3F-45AB-8596-2FF8331E2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08" y="6168248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/>
          <p:nvPr/>
        </p:nvSpPr>
        <p:spPr>
          <a:xfrm>
            <a:off x="7353320" y="825925"/>
            <a:ext cx="3864076" cy="525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ג-י-ח -- הֵגִיחַ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ג-י-ל --"הָבָה נָגִילָה"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ש-י-ר --לָשִׁיר, שִׁירָה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ש-י-ח – שִׂיחָה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ר-י-ב -- מְרִיבָה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ב-י-נ --הֵבִין, בִּינָה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ל-י-צ -- לֵץ, מִתְלוֹצֵץ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ר-י-ק -- רֵיק, הֵרִיק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שׂ-י-מ -- לָשִׂים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ק-י-א -- הֵקִיא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ר-י-ח -- הֵרִיחַ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ק-י-נ -- קוֹנֵן, קִינָה</a:t>
            </a:r>
          </a:p>
          <a:p>
            <a:pPr algn="r" rtl="1">
              <a:lnSpc>
                <a:spcPct val="107000"/>
              </a:lnSpc>
            </a:pPr>
            <a:r>
              <a:rPr lang="he-IL" sz="2400" b="0" i="0" dirty="0">
                <a:solidFill>
                  <a:srgbClr val="222222"/>
                </a:solidFill>
                <a:effectLst/>
                <a:latin typeface="alef"/>
              </a:rPr>
              <a:t>ר-י-שׁ -- רָשׁ, הִתְרוֹשֵׁשׁ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6" name="Google Shape;256;p18"/>
          <p:cNvSpPr/>
          <p:nvPr/>
        </p:nvSpPr>
        <p:spPr>
          <a:xfrm>
            <a:off x="588926" y="2675694"/>
            <a:ext cx="5018968" cy="284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דקלום לזכור את השורשים,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יצאנו ל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גיח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ה ב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גיל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ה וב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שיר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ה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לפתע  מה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שיח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ים שמענו מ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ריב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ה,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אף אחד לא 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בין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מי הוא 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ליצ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ן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ריק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לכולנו את כל הג'ריקן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ואז 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גיח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שימ</a:t>
            </a:r>
            <a:r>
              <a:rPr lang="he-IL" sz="2600" dirty="0">
                <a:solidFill>
                  <a:schemeClr val="accent6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י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וה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קיא</a:t>
            </a: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מלא מים</a:t>
            </a: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600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וה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ריח </a:t>
            </a:r>
            <a:r>
              <a:rPr lang="he-IL" sz="2600" dirty="0">
                <a:solidFill>
                  <a:srgbClr val="F2E9D6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גרם לבכי ול</a:t>
            </a:r>
            <a:r>
              <a:rPr lang="he-IL" sz="2600" dirty="0">
                <a:solidFill>
                  <a:srgbClr val="E4B243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קינ</a:t>
            </a:r>
            <a:r>
              <a:rPr lang="he-IL" sz="2600" dirty="0">
                <a:solidFill>
                  <a:srgbClr val="F2E9D6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ה עד לב השמים.</a:t>
            </a:r>
            <a:r>
              <a:rPr lang="en-US" sz="2600" dirty="0">
                <a:solidFill>
                  <a:srgbClr val="F2E9D6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 </a:t>
            </a:r>
            <a:endParaRPr lang="he-IL" sz="2600" dirty="0">
              <a:solidFill>
                <a:srgbClr val="F2E9D6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223166" y="461864"/>
            <a:ext cx="5018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800" b="0" i="0" dirty="0">
                <a:solidFill>
                  <a:schemeClr val="bg1"/>
                </a:solidFill>
                <a:effectLst/>
                <a:latin typeface="alef"/>
              </a:rPr>
              <a:t>שורשים שעה"פ שבהם היא י' בלבד</a:t>
            </a:r>
            <a:endParaRPr sz="4000" b="0" i="0" u="none" strike="noStrike" cap="none" dirty="0">
              <a:solidFill>
                <a:schemeClr val="bg1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pic>
        <p:nvPicPr>
          <p:cNvPr id="5" name="תמונה 4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0E83B5BA-5D99-4419-82A6-B530761C4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8888"/>
            <a:ext cx="1015091" cy="55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1E32AA2A-0D8B-41D5-834C-F97CB20E6097}"/>
              </a:ext>
            </a:extLst>
          </p:cNvPr>
          <p:cNvSpPr/>
          <p:nvPr/>
        </p:nvSpPr>
        <p:spPr>
          <a:xfrm>
            <a:off x="3750067" y="356349"/>
            <a:ext cx="7592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solidFill>
                  <a:schemeClr val="bg1"/>
                </a:solidFill>
              </a:rPr>
              <a:t>		</a:t>
            </a:r>
          </a:p>
        </p:txBody>
      </p:sp>
      <p:graphicFrame>
        <p:nvGraphicFramePr>
          <p:cNvPr id="9" name="טבלה 9">
            <a:extLst>
              <a:ext uri="{FF2B5EF4-FFF2-40B4-BE49-F238E27FC236}">
                <a16:creationId xmlns:a16="http://schemas.microsoft.com/office/drawing/2014/main" id="{85F5DB5F-CC0B-40B3-9FD1-FDC0C1A6F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026905"/>
              </p:ext>
            </p:extLst>
          </p:nvPr>
        </p:nvGraphicFramePr>
        <p:xfrm>
          <a:off x="1202076" y="617959"/>
          <a:ext cx="10427129" cy="564779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725045">
                  <a:extLst>
                    <a:ext uri="{9D8B030D-6E8A-4147-A177-3AD203B41FA5}">
                      <a16:colId xmlns:a16="http://schemas.microsoft.com/office/drawing/2014/main" val="3587241559"/>
                    </a:ext>
                  </a:extLst>
                </a:gridCol>
                <a:gridCol w="1798895">
                  <a:extLst>
                    <a:ext uri="{9D8B030D-6E8A-4147-A177-3AD203B41FA5}">
                      <a16:colId xmlns:a16="http://schemas.microsoft.com/office/drawing/2014/main" val="2864690322"/>
                    </a:ext>
                  </a:extLst>
                </a:gridCol>
                <a:gridCol w="2078225">
                  <a:extLst>
                    <a:ext uri="{9D8B030D-6E8A-4147-A177-3AD203B41FA5}">
                      <a16:colId xmlns:a16="http://schemas.microsoft.com/office/drawing/2014/main" val="2449211378"/>
                    </a:ext>
                  </a:extLst>
                </a:gridCol>
                <a:gridCol w="1824964">
                  <a:extLst>
                    <a:ext uri="{9D8B030D-6E8A-4147-A177-3AD203B41FA5}">
                      <a16:colId xmlns:a16="http://schemas.microsoft.com/office/drawing/2014/main" val="2240408716"/>
                    </a:ext>
                  </a:extLst>
                </a:gridCol>
              </a:tblGrid>
              <a:tr h="435711">
                <a:tc>
                  <a:txBody>
                    <a:bodyPr/>
                    <a:lstStyle/>
                    <a:p>
                      <a:pPr algn="r" rtl="1"/>
                      <a:endParaRPr lang="he-I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/>
                        <a:t>עבר נסתר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/>
                        <a:t>שורש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600" dirty="0"/>
                        <a:t>בניין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14776"/>
                  </a:ext>
                </a:extLst>
              </a:tr>
              <a:tr h="5121099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העשן</a:t>
                      </a:r>
                      <a:r>
                        <a:rPr lang="he-IL" sz="2400" b="1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 נָמוֹג </a:t>
                      </a:r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מיד.		</a:t>
                      </a:r>
                    </a:p>
                    <a:p>
                      <a:pPr algn="r" rtl="1"/>
                      <a:r>
                        <a:rPr lang="he-IL" sz="2400" b="1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שִיר</a:t>
                      </a:r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 לנו משיריך הידועים.	</a:t>
                      </a:r>
                    </a:p>
                    <a:p>
                      <a:pPr algn="r" rtl="1"/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ה</a:t>
                      </a:r>
                      <a:r>
                        <a:rPr lang="he-IL" sz="2400" b="1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ָרִיצו</a:t>
                      </a:r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ּ את תלמידיכם סביב הבניין. </a:t>
                      </a:r>
                    </a:p>
                    <a:p>
                      <a:pPr algn="r" rtl="1"/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האוכל מוּכָן?		</a:t>
                      </a:r>
                    </a:p>
                    <a:p>
                      <a:pPr algn="r" rtl="1"/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זהו </a:t>
                      </a:r>
                      <a:r>
                        <a:rPr lang="he-IL" sz="2400" b="1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מֵאִיץ</a:t>
                      </a:r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 חלקיקים.		</a:t>
                      </a:r>
                    </a:p>
                    <a:p>
                      <a:pPr algn="r" rtl="1"/>
                      <a:r>
                        <a:rPr lang="he-IL" sz="2400" b="1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נָחִים</a:t>
                      </a:r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 בחדר.		</a:t>
                      </a:r>
                    </a:p>
                    <a:p>
                      <a:pPr algn="r" rtl="1"/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המתח </a:t>
                      </a:r>
                      <a:r>
                        <a:rPr lang="he-IL" sz="2400" b="1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פָּג</a:t>
                      </a:r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.		</a:t>
                      </a:r>
                    </a:p>
                    <a:p>
                      <a:pPr algn="r" rtl="1"/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העד </a:t>
                      </a:r>
                      <a:r>
                        <a:rPr lang="he-IL" sz="2400" b="1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יָעִיד</a:t>
                      </a:r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 שקר.		</a:t>
                      </a:r>
                    </a:p>
                    <a:p>
                      <a:pPr algn="r" rtl="1"/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הגשרים </a:t>
                      </a:r>
                      <a:r>
                        <a:rPr lang="he-IL" sz="2400" b="1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הוּצְפוּ</a:t>
                      </a:r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.		</a:t>
                      </a:r>
                    </a:p>
                    <a:p>
                      <a:pPr algn="r" rtl="1"/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הציפור </a:t>
                      </a:r>
                      <a:r>
                        <a:rPr lang="he-IL" sz="2400" b="1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תָּעוּף</a:t>
                      </a:r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.		</a:t>
                      </a:r>
                    </a:p>
                    <a:p>
                      <a:pPr algn="r" rtl="1"/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הסירות </a:t>
                      </a:r>
                      <a:r>
                        <a:rPr lang="he-IL" sz="2400" b="1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מוּשָׁטוֹת</a:t>
                      </a:r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.		</a:t>
                      </a:r>
                    </a:p>
                    <a:p>
                      <a:pPr algn="r" rtl="1"/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הראש </a:t>
                      </a:r>
                      <a:r>
                        <a:rPr lang="he-IL" sz="2400" b="1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מוּרָם</a:t>
                      </a:r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.		</a:t>
                      </a:r>
                    </a:p>
                    <a:p>
                      <a:pPr algn="r" rtl="1"/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החומרים </a:t>
                      </a:r>
                      <a:r>
                        <a:rPr lang="he-IL" sz="2400" b="1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הוּכְנוּ</a:t>
                      </a:r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 מראש.		</a:t>
                      </a:r>
                    </a:p>
                    <a:p>
                      <a:pPr algn="r" rtl="1"/>
                      <a:r>
                        <a:rPr lang="he-IL" sz="2400" b="1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מוּטָב</a:t>
                      </a:r>
                      <a:r>
                        <a:rPr lang="he-IL" sz="24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 כך</a:t>
                      </a:r>
                      <a:r>
                        <a:rPr lang="he-IL" sz="2000" dirty="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he-I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he-I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9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4D565C2D-B890-4A40-A18B-F93804F72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30361"/>
              </p:ext>
            </p:extLst>
          </p:nvPr>
        </p:nvGraphicFramePr>
        <p:xfrm>
          <a:off x="1447964" y="1480153"/>
          <a:ext cx="8083722" cy="3897694"/>
        </p:xfrm>
        <a:graphic>
          <a:graphicData uri="http://schemas.openxmlformats.org/drawingml/2006/table">
            <a:tbl>
              <a:tblPr rtl="1" firstRow="1" firstCol="1" bandRow="1">
                <a:tableStyleId>{284E427A-3D55-4303-BF80-6455036E1DE7}</a:tableStyleId>
              </a:tblPr>
              <a:tblGrid>
                <a:gridCol w="1565518">
                  <a:extLst>
                    <a:ext uri="{9D8B030D-6E8A-4147-A177-3AD203B41FA5}">
                      <a16:colId xmlns:a16="http://schemas.microsoft.com/office/drawing/2014/main" val="4106305648"/>
                    </a:ext>
                  </a:extLst>
                </a:gridCol>
                <a:gridCol w="1663662">
                  <a:extLst>
                    <a:ext uri="{9D8B030D-6E8A-4147-A177-3AD203B41FA5}">
                      <a16:colId xmlns:a16="http://schemas.microsoft.com/office/drawing/2014/main" val="4124155160"/>
                    </a:ext>
                  </a:extLst>
                </a:gridCol>
                <a:gridCol w="1618180">
                  <a:extLst>
                    <a:ext uri="{9D8B030D-6E8A-4147-A177-3AD203B41FA5}">
                      <a16:colId xmlns:a16="http://schemas.microsoft.com/office/drawing/2014/main" val="3184560833"/>
                    </a:ext>
                  </a:extLst>
                </a:gridCol>
                <a:gridCol w="1638528">
                  <a:extLst>
                    <a:ext uri="{9D8B030D-6E8A-4147-A177-3AD203B41FA5}">
                      <a16:colId xmlns:a16="http://schemas.microsoft.com/office/drawing/2014/main" val="1486692856"/>
                    </a:ext>
                  </a:extLst>
                </a:gridCol>
                <a:gridCol w="1597834">
                  <a:extLst>
                    <a:ext uri="{9D8B030D-6E8A-4147-A177-3AD203B41FA5}">
                      <a16:colId xmlns:a16="http://schemas.microsoft.com/office/drawing/2014/main" val="4098224761"/>
                    </a:ext>
                  </a:extLst>
                </a:gridCol>
              </a:tblGrid>
              <a:tr h="6666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שלמים</a:t>
                      </a:r>
                      <a:endParaRPr lang="en-US" sz="24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חיריק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חפ"נ</a:t>
                      </a:r>
                      <a:endParaRPr lang="en-US" sz="24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חיריק דגש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err="1">
                          <a:effectLst/>
                        </a:rPr>
                        <a:t>נפי"ו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חולם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עו"י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צירה חיריק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001720"/>
                  </a:ext>
                </a:extLst>
              </a:tr>
              <a:tr h="251443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עבר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הווה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עתיד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הִפְקׅיד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 err="1">
                          <a:effectLst/>
                        </a:rPr>
                        <a:t>מַפְקׅיד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יַפְקיד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הִפּיל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מַפּיל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יַפּיל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הוֹצִיא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מוֹצִיא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יוֹצִיא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הֵקִים </a:t>
                      </a: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מֵקִים</a:t>
                      </a:r>
                      <a:endParaRPr lang="en-US" sz="3600" dirty="0">
                        <a:effectLst/>
                      </a:endParaRPr>
                    </a:p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600" dirty="0">
                          <a:effectLst/>
                        </a:rPr>
                        <a:t>יָקִים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384941"/>
                  </a:ext>
                </a:extLst>
              </a:tr>
            </a:tbl>
          </a:graphicData>
        </a:graphic>
      </p:graphicFrame>
      <p:sp>
        <p:nvSpPr>
          <p:cNvPr id="3" name="מלבן 2">
            <a:extLst>
              <a:ext uri="{FF2B5EF4-FFF2-40B4-BE49-F238E27FC236}">
                <a16:creationId xmlns:a16="http://schemas.microsoft.com/office/drawing/2014/main" id="{CA3B3608-6C12-497E-8FF6-C72B24CF4F7B}"/>
              </a:ext>
            </a:extLst>
          </p:cNvPr>
          <p:cNvSpPr/>
          <p:nvPr/>
        </p:nvSpPr>
        <p:spPr>
          <a:xfrm>
            <a:off x="4076636" y="480541"/>
            <a:ext cx="3730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he-IL" sz="4000" b="1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Baloo Bhai"/>
              </a:rPr>
              <a:t>בניין הפעיל בגזרות</a:t>
            </a:r>
          </a:p>
        </p:txBody>
      </p:sp>
      <p:pic>
        <p:nvPicPr>
          <p:cNvPr id="4" name="תמונה 3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DDC7BB8F-1EBB-497D-A4C9-026CD7583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8888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/>
          <p:nvPr/>
        </p:nvSpPr>
        <p:spPr>
          <a:xfrm>
            <a:off x="2667610" y="2168040"/>
            <a:ext cx="624077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b="1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עברית במחשבה תחילה</a:t>
            </a:r>
            <a:endParaRPr sz="3600" b="1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" name="Google Shape;307;p21"/>
          <p:cNvSpPr txBox="1"/>
          <p:nvPr/>
        </p:nvSpPr>
        <p:spPr>
          <a:xfrm>
            <a:off x="3583059" y="845820"/>
            <a:ext cx="4635900" cy="120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0" i="0" u="none" strike="noStrike" cap="none" dirty="0">
                <a:solidFill>
                  <a:srgbClr val="F2E9D6"/>
                </a:solidFill>
                <a:latin typeface="Baloo Bhai"/>
                <a:ea typeface="Baloo Bhai"/>
                <a:cs typeface="Baloo Bhai"/>
                <a:sym typeface="Baloo Bhai"/>
              </a:rPr>
              <a:t>בהצלחה</a:t>
            </a:r>
            <a:endParaRPr dirty="0"/>
          </a:p>
        </p:txBody>
      </p:sp>
      <p:pic>
        <p:nvPicPr>
          <p:cNvPr id="4" name="תמונה 3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4D6B6D2-CC8F-4A5E-AAD6-8A22B384C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8" y="5965048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/>
          <p:nvPr/>
        </p:nvSpPr>
        <p:spPr>
          <a:xfrm>
            <a:off x="3519970" y="733506"/>
            <a:ext cx="62795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600" b="1" i="0" u="none" strike="noStrike" cap="none" dirty="0">
                <a:solidFill>
                  <a:schemeClr val="dk2"/>
                </a:solidFill>
                <a:latin typeface="Baloo Bhai"/>
                <a:ea typeface="Baloo Bhai"/>
                <a:cs typeface="Baloo Bhai"/>
                <a:sym typeface="Baloo Bhai"/>
              </a:rPr>
              <a:t>נע"ו/י</a:t>
            </a:r>
            <a:endParaRPr sz="9600" b="1" i="0" u="none" strike="noStrike" cap="none" dirty="0">
              <a:solidFill>
                <a:schemeClr val="dk2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sp>
        <p:nvSpPr>
          <p:cNvPr id="230" name="Google Shape;230;p14"/>
          <p:cNvSpPr/>
          <p:nvPr/>
        </p:nvSpPr>
        <p:spPr>
          <a:xfrm>
            <a:off x="565755" y="2391420"/>
            <a:ext cx="7083140" cy="402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3600" b="0" i="0" dirty="0">
                <a:solidFill>
                  <a:srgbClr val="222222"/>
                </a:solidFill>
                <a:effectLst/>
                <a:latin typeface="alef"/>
              </a:rPr>
              <a:t>לגזרה זו שייכים שורשים שעה"פ שלהם היא ו /י </a:t>
            </a:r>
          </a:p>
          <a:p>
            <a:pPr algn="r" rtl="1">
              <a:lnSpc>
                <a:spcPct val="107000"/>
              </a:lnSpc>
            </a:pPr>
            <a:r>
              <a:rPr lang="he-IL" sz="3600" b="0" i="0" dirty="0">
                <a:solidFill>
                  <a:srgbClr val="222222"/>
                </a:solidFill>
                <a:effectLst/>
                <a:latin typeface="alef"/>
              </a:rPr>
              <a:t>יָקוּם – </a:t>
            </a:r>
            <a:r>
              <a:rPr lang="he-IL" sz="3600" b="0" i="0" dirty="0" err="1">
                <a:solidFill>
                  <a:srgbClr val="222222"/>
                </a:solidFill>
                <a:effectLst/>
                <a:latin typeface="alef"/>
              </a:rPr>
              <a:t>קו"מ</a:t>
            </a:r>
            <a:endParaRPr lang="he-IL" sz="3600" b="0" i="0" dirty="0">
              <a:solidFill>
                <a:srgbClr val="222222"/>
              </a:solidFill>
              <a:effectLst/>
              <a:latin typeface="alef"/>
            </a:endParaRPr>
          </a:p>
          <a:p>
            <a:pPr algn="r" rtl="1">
              <a:lnSpc>
                <a:spcPct val="107000"/>
              </a:lnSpc>
            </a:pPr>
            <a:r>
              <a:rPr lang="he-IL" sz="3600" b="0" i="0" dirty="0">
                <a:solidFill>
                  <a:srgbClr val="222222"/>
                </a:solidFill>
                <a:effectLst/>
                <a:latin typeface="alef"/>
              </a:rPr>
              <a:t>נָסוֹג – </a:t>
            </a:r>
            <a:r>
              <a:rPr lang="he-IL" sz="3600" b="0" i="0" dirty="0" err="1">
                <a:solidFill>
                  <a:srgbClr val="222222"/>
                </a:solidFill>
                <a:effectLst/>
                <a:latin typeface="alef"/>
              </a:rPr>
              <a:t>סו"ג</a:t>
            </a:r>
            <a:endParaRPr lang="he-IL" sz="3600" b="0" i="0" dirty="0">
              <a:solidFill>
                <a:srgbClr val="222222"/>
              </a:solidFill>
              <a:effectLst/>
              <a:latin typeface="alef"/>
            </a:endParaRPr>
          </a:p>
          <a:p>
            <a:pPr algn="r" rtl="1">
              <a:lnSpc>
                <a:spcPct val="107000"/>
              </a:lnSpc>
            </a:pPr>
            <a:r>
              <a:rPr lang="he-IL" sz="3600" b="0" i="0" dirty="0">
                <a:solidFill>
                  <a:srgbClr val="222222"/>
                </a:solidFill>
                <a:effectLst/>
                <a:latin typeface="alef"/>
              </a:rPr>
              <a:t>הֵרִים – </a:t>
            </a:r>
            <a:r>
              <a:rPr lang="he-IL" sz="3600" b="0" i="0" dirty="0" err="1">
                <a:solidFill>
                  <a:srgbClr val="222222"/>
                </a:solidFill>
                <a:effectLst/>
                <a:latin typeface="alef"/>
              </a:rPr>
              <a:t>רו"מ</a:t>
            </a:r>
            <a:endParaRPr lang="he-IL" sz="3600" b="0" i="0" dirty="0">
              <a:solidFill>
                <a:srgbClr val="222222"/>
              </a:solidFill>
              <a:effectLst/>
              <a:latin typeface="alef"/>
            </a:endParaRPr>
          </a:p>
          <a:p>
            <a:pPr algn="r" rtl="1">
              <a:lnSpc>
                <a:spcPct val="107000"/>
              </a:lnSpc>
            </a:pPr>
            <a:r>
              <a:rPr lang="he-IL" sz="3600" b="0" i="0" dirty="0">
                <a:solidFill>
                  <a:srgbClr val="222222"/>
                </a:solidFill>
                <a:effectLst/>
                <a:latin typeface="alef"/>
              </a:rPr>
              <a:t>יָשִׁיר – </a:t>
            </a:r>
            <a:r>
              <a:rPr lang="he-IL" sz="3600" b="0" i="0" dirty="0" err="1">
                <a:solidFill>
                  <a:srgbClr val="222222"/>
                </a:solidFill>
                <a:effectLst/>
                <a:latin typeface="alef"/>
              </a:rPr>
              <a:t>שי"ר</a:t>
            </a:r>
            <a:r>
              <a:rPr lang="he-IL" sz="3600" b="0" i="0" dirty="0">
                <a:solidFill>
                  <a:srgbClr val="222222"/>
                </a:solidFill>
                <a:effectLst/>
                <a:latin typeface="alef"/>
              </a:rPr>
              <a:t> </a:t>
            </a:r>
            <a:endParaRPr lang="he-IL" sz="3600" b="0" i="0" dirty="0">
              <a:solidFill>
                <a:srgbClr val="222222"/>
              </a:solidFill>
              <a:effectLst/>
              <a:latin typeface="Alef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" name="תמונה 4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D3852FB4-2766-44FB-8418-13D8D0F5C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F4458FB3-EF48-4C43-B37B-A25549DC5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40251"/>
              </p:ext>
            </p:extLst>
          </p:nvPr>
        </p:nvGraphicFramePr>
        <p:xfrm>
          <a:off x="738723" y="590842"/>
          <a:ext cx="10402889" cy="460066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36763">
                  <a:extLst>
                    <a:ext uri="{9D8B030D-6E8A-4147-A177-3AD203B41FA5}">
                      <a16:colId xmlns:a16="http://schemas.microsoft.com/office/drawing/2014/main" val="2689922468"/>
                    </a:ext>
                  </a:extLst>
                </a:gridCol>
                <a:gridCol w="1545587">
                  <a:extLst>
                    <a:ext uri="{9D8B030D-6E8A-4147-A177-3AD203B41FA5}">
                      <a16:colId xmlns:a16="http://schemas.microsoft.com/office/drawing/2014/main" val="1536768583"/>
                    </a:ext>
                  </a:extLst>
                </a:gridCol>
                <a:gridCol w="1327937">
                  <a:extLst>
                    <a:ext uri="{9D8B030D-6E8A-4147-A177-3AD203B41FA5}">
                      <a16:colId xmlns:a16="http://schemas.microsoft.com/office/drawing/2014/main" val="995474702"/>
                    </a:ext>
                  </a:extLst>
                </a:gridCol>
                <a:gridCol w="1436763">
                  <a:extLst>
                    <a:ext uri="{9D8B030D-6E8A-4147-A177-3AD203B41FA5}">
                      <a16:colId xmlns:a16="http://schemas.microsoft.com/office/drawing/2014/main" val="1695156228"/>
                    </a:ext>
                  </a:extLst>
                </a:gridCol>
                <a:gridCol w="1436763">
                  <a:extLst>
                    <a:ext uri="{9D8B030D-6E8A-4147-A177-3AD203B41FA5}">
                      <a16:colId xmlns:a16="http://schemas.microsoft.com/office/drawing/2014/main" val="1673865611"/>
                    </a:ext>
                  </a:extLst>
                </a:gridCol>
                <a:gridCol w="1467817">
                  <a:extLst>
                    <a:ext uri="{9D8B030D-6E8A-4147-A177-3AD203B41FA5}">
                      <a16:colId xmlns:a16="http://schemas.microsoft.com/office/drawing/2014/main" val="76033285"/>
                    </a:ext>
                  </a:extLst>
                </a:gridCol>
                <a:gridCol w="1751259">
                  <a:extLst>
                    <a:ext uri="{9D8B030D-6E8A-4147-A177-3AD203B41FA5}">
                      <a16:colId xmlns:a16="http://schemas.microsoft.com/office/drawing/2014/main" val="969806592"/>
                    </a:ext>
                  </a:extLst>
                </a:gridCol>
              </a:tblGrid>
              <a:tr h="57171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הבניין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עבר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הווה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עתיד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ציווי</a:t>
                      </a:r>
                      <a:endParaRPr lang="en-US" sz="2800" b="1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שם פועל</a:t>
                      </a:r>
                      <a:endParaRPr lang="en-US" sz="2800" b="1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שם פעולה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8769577"/>
                  </a:ext>
                </a:extLst>
              </a:tr>
              <a:tr h="109670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קל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רָץ  שָר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בּוֹש  מֵת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רָץ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שָר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יָרוּץ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יָשִיר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רוּץ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שִיר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לַרוּץ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לַשִיר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רִיצָה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שִירָה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1542779"/>
                  </a:ext>
                </a:extLst>
              </a:tr>
              <a:tr h="158312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נפעל</a:t>
                      </a:r>
                      <a:endParaRPr lang="en-US" sz="2800" b="1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נָסוֹג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נָכון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נָסוֹג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נִדוֹן 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יִיסּוֹג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הִיכּוֹן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912346"/>
                  </a:ext>
                </a:extLst>
              </a:tr>
              <a:tr h="12296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הפעיל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הֵקִים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מֵקִים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יָקִים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הָקֵם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לְהָקִים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הֲקָמָה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7062618"/>
                  </a:ext>
                </a:extLst>
              </a:tr>
            </a:tbl>
          </a:graphicData>
        </a:graphic>
      </p:graphicFrame>
      <p:sp>
        <p:nvSpPr>
          <p:cNvPr id="3" name="אליפסה 2">
            <a:extLst>
              <a:ext uri="{FF2B5EF4-FFF2-40B4-BE49-F238E27FC236}">
                <a16:creationId xmlns:a16="http://schemas.microsoft.com/office/drawing/2014/main" id="{4E6B5723-7FC7-40C9-A6A4-3513FDF7494D}"/>
              </a:ext>
            </a:extLst>
          </p:cNvPr>
          <p:cNvSpPr/>
          <p:nvPr/>
        </p:nvSpPr>
        <p:spPr>
          <a:xfrm>
            <a:off x="8074856" y="1111348"/>
            <a:ext cx="1702190" cy="8581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D720416-D106-4348-850B-33055696426F}"/>
              </a:ext>
            </a:extLst>
          </p:cNvPr>
          <p:cNvSpPr txBox="1"/>
          <p:nvPr/>
        </p:nvSpPr>
        <p:spPr>
          <a:xfrm rot="20598507">
            <a:off x="3716216" y="788182"/>
            <a:ext cx="475956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שתי אותיות בבניין קל</a:t>
            </a:r>
          </a:p>
        </p:txBody>
      </p:sp>
      <p:pic>
        <p:nvPicPr>
          <p:cNvPr id="5" name="תמונה 4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EAF7B66E-74E2-4A06-BA2F-17AA71ABA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F4458FB3-EF48-4C43-B37B-A25549DC569F}"/>
              </a:ext>
            </a:extLst>
          </p:cNvPr>
          <p:cNvGraphicFramePr>
            <a:graphicFrameLocks noGrp="1"/>
          </p:cNvGraphicFramePr>
          <p:nvPr/>
        </p:nvGraphicFramePr>
        <p:xfrm>
          <a:off x="738723" y="590842"/>
          <a:ext cx="10402889" cy="460066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36763">
                  <a:extLst>
                    <a:ext uri="{9D8B030D-6E8A-4147-A177-3AD203B41FA5}">
                      <a16:colId xmlns:a16="http://schemas.microsoft.com/office/drawing/2014/main" val="2689922468"/>
                    </a:ext>
                  </a:extLst>
                </a:gridCol>
                <a:gridCol w="1545587">
                  <a:extLst>
                    <a:ext uri="{9D8B030D-6E8A-4147-A177-3AD203B41FA5}">
                      <a16:colId xmlns:a16="http://schemas.microsoft.com/office/drawing/2014/main" val="1536768583"/>
                    </a:ext>
                  </a:extLst>
                </a:gridCol>
                <a:gridCol w="1327937">
                  <a:extLst>
                    <a:ext uri="{9D8B030D-6E8A-4147-A177-3AD203B41FA5}">
                      <a16:colId xmlns:a16="http://schemas.microsoft.com/office/drawing/2014/main" val="995474702"/>
                    </a:ext>
                  </a:extLst>
                </a:gridCol>
                <a:gridCol w="1436763">
                  <a:extLst>
                    <a:ext uri="{9D8B030D-6E8A-4147-A177-3AD203B41FA5}">
                      <a16:colId xmlns:a16="http://schemas.microsoft.com/office/drawing/2014/main" val="1695156228"/>
                    </a:ext>
                  </a:extLst>
                </a:gridCol>
                <a:gridCol w="1436763">
                  <a:extLst>
                    <a:ext uri="{9D8B030D-6E8A-4147-A177-3AD203B41FA5}">
                      <a16:colId xmlns:a16="http://schemas.microsoft.com/office/drawing/2014/main" val="1673865611"/>
                    </a:ext>
                  </a:extLst>
                </a:gridCol>
                <a:gridCol w="1467817">
                  <a:extLst>
                    <a:ext uri="{9D8B030D-6E8A-4147-A177-3AD203B41FA5}">
                      <a16:colId xmlns:a16="http://schemas.microsoft.com/office/drawing/2014/main" val="76033285"/>
                    </a:ext>
                  </a:extLst>
                </a:gridCol>
                <a:gridCol w="1751259">
                  <a:extLst>
                    <a:ext uri="{9D8B030D-6E8A-4147-A177-3AD203B41FA5}">
                      <a16:colId xmlns:a16="http://schemas.microsoft.com/office/drawing/2014/main" val="969806592"/>
                    </a:ext>
                  </a:extLst>
                </a:gridCol>
              </a:tblGrid>
              <a:tr h="57171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הבניין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עבר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הווה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עתיד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ציווי</a:t>
                      </a:r>
                      <a:endParaRPr lang="en-US" sz="2800" b="1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שם פועל</a:t>
                      </a:r>
                      <a:endParaRPr lang="en-US" sz="2800" b="1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שם פעולה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8769577"/>
                  </a:ext>
                </a:extLst>
              </a:tr>
              <a:tr h="109670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קל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רָץ  שָר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בּוֹש  מֵת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רָץ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שָר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יָרוּץ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יָשִיר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רוּץ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שִיר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לַרוּץ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לַשִיר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רִיצָה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שִירָה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1542779"/>
                  </a:ext>
                </a:extLst>
              </a:tr>
              <a:tr h="158312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נפעל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נָסוֹג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נָכון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נָסוֹג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נִדוֹן 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יִיסּוֹג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הִיכּוֹן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912346"/>
                  </a:ext>
                </a:extLst>
              </a:tr>
              <a:tr h="12296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הפעיל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הֵקִים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מֵקִים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יָקִים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הָקֵם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לְהָקִים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הֲקָמָה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7062618"/>
                  </a:ext>
                </a:extLst>
              </a:tr>
            </a:tbl>
          </a:graphicData>
        </a:graphic>
      </p:graphicFrame>
      <p:sp>
        <p:nvSpPr>
          <p:cNvPr id="4" name="אליפסה 3">
            <a:extLst>
              <a:ext uri="{FF2B5EF4-FFF2-40B4-BE49-F238E27FC236}">
                <a16:creationId xmlns:a16="http://schemas.microsoft.com/office/drawing/2014/main" id="{AF49B324-9CA1-40D5-8652-27DC0BAEDC41}"/>
              </a:ext>
            </a:extLst>
          </p:cNvPr>
          <p:cNvSpPr/>
          <p:nvPr/>
        </p:nvSpPr>
        <p:spPr>
          <a:xfrm>
            <a:off x="8060788" y="2462107"/>
            <a:ext cx="1702190" cy="8581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E4C07D4-6204-41AD-83F7-BAF81A3E7538}"/>
              </a:ext>
            </a:extLst>
          </p:cNvPr>
          <p:cNvSpPr txBox="1"/>
          <p:nvPr/>
        </p:nvSpPr>
        <p:spPr>
          <a:xfrm rot="20598507">
            <a:off x="4159767" y="1645274"/>
            <a:ext cx="475956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תחילית נ בבניין נפעל</a:t>
            </a:r>
          </a:p>
        </p:txBody>
      </p:sp>
      <p:pic>
        <p:nvPicPr>
          <p:cNvPr id="6" name="תמונה 5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BBA95574-F92D-4DEE-B3A3-E3A1DBF1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F4458FB3-EF48-4C43-B37B-A25549DC5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51707"/>
              </p:ext>
            </p:extLst>
          </p:nvPr>
        </p:nvGraphicFramePr>
        <p:xfrm>
          <a:off x="738723" y="590842"/>
          <a:ext cx="10402889" cy="460066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36763">
                  <a:extLst>
                    <a:ext uri="{9D8B030D-6E8A-4147-A177-3AD203B41FA5}">
                      <a16:colId xmlns:a16="http://schemas.microsoft.com/office/drawing/2014/main" val="2689922468"/>
                    </a:ext>
                  </a:extLst>
                </a:gridCol>
                <a:gridCol w="1545587">
                  <a:extLst>
                    <a:ext uri="{9D8B030D-6E8A-4147-A177-3AD203B41FA5}">
                      <a16:colId xmlns:a16="http://schemas.microsoft.com/office/drawing/2014/main" val="1536768583"/>
                    </a:ext>
                  </a:extLst>
                </a:gridCol>
                <a:gridCol w="1327937">
                  <a:extLst>
                    <a:ext uri="{9D8B030D-6E8A-4147-A177-3AD203B41FA5}">
                      <a16:colId xmlns:a16="http://schemas.microsoft.com/office/drawing/2014/main" val="995474702"/>
                    </a:ext>
                  </a:extLst>
                </a:gridCol>
                <a:gridCol w="1436763">
                  <a:extLst>
                    <a:ext uri="{9D8B030D-6E8A-4147-A177-3AD203B41FA5}">
                      <a16:colId xmlns:a16="http://schemas.microsoft.com/office/drawing/2014/main" val="1695156228"/>
                    </a:ext>
                  </a:extLst>
                </a:gridCol>
                <a:gridCol w="1436763">
                  <a:extLst>
                    <a:ext uri="{9D8B030D-6E8A-4147-A177-3AD203B41FA5}">
                      <a16:colId xmlns:a16="http://schemas.microsoft.com/office/drawing/2014/main" val="1673865611"/>
                    </a:ext>
                  </a:extLst>
                </a:gridCol>
                <a:gridCol w="1467817">
                  <a:extLst>
                    <a:ext uri="{9D8B030D-6E8A-4147-A177-3AD203B41FA5}">
                      <a16:colId xmlns:a16="http://schemas.microsoft.com/office/drawing/2014/main" val="76033285"/>
                    </a:ext>
                  </a:extLst>
                </a:gridCol>
                <a:gridCol w="1751259">
                  <a:extLst>
                    <a:ext uri="{9D8B030D-6E8A-4147-A177-3AD203B41FA5}">
                      <a16:colId xmlns:a16="http://schemas.microsoft.com/office/drawing/2014/main" val="969806592"/>
                    </a:ext>
                  </a:extLst>
                </a:gridCol>
              </a:tblGrid>
              <a:tr h="57171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הבניין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עבר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הווה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עתיד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ציווי</a:t>
                      </a:r>
                      <a:endParaRPr lang="en-US" sz="2800" b="1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שם פועל</a:t>
                      </a:r>
                      <a:endParaRPr lang="en-US" sz="2800" b="1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שם פעולה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8769577"/>
                  </a:ext>
                </a:extLst>
              </a:tr>
              <a:tr h="109670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קל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רָץ  שָר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בּוֹש  מֵת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רָץ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שָר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יָרוּץ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יָשִיר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רוּץ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שִיר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לַרוּץ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לַשִיר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רִיצָה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שִירָה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1542779"/>
                  </a:ext>
                </a:extLst>
              </a:tr>
              <a:tr h="158312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נפעל</a:t>
                      </a:r>
                      <a:endParaRPr lang="en-US" sz="2800" b="1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נָסוֹג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נָכון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נָסוֹג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נִדוֹן 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יִיסּוֹג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הִיכּוֹן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912346"/>
                  </a:ext>
                </a:extLst>
              </a:tr>
              <a:tr h="12296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הפעיל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הֵקִים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מֵקִים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יָקִים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הָקֵם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לְהָקִים 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הֲקָמָה</a:t>
                      </a:r>
                      <a:endParaRPr lang="en-US" sz="28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7062618"/>
                  </a:ext>
                </a:extLst>
              </a:tr>
            </a:tbl>
          </a:graphicData>
        </a:graphic>
      </p:graphicFrame>
      <p:sp>
        <p:nvSpPr>
          <p:cNvPr id="4" name="אליפסה 3">
            <a:extLst>
              <a:ext uri="{FF2B5EF4-FFF2-40B4-BE49-F238E27FC236}">
                <a16:creationId xmlns:a16="http://schemas.microsoft.com/office/drawing/2014/main" id="{03C90141-3689-4C67-BD0E-ED24584B803D}"/>
              </a:ext>
            </a:extLst>
          </p:cNvPr>
          <p:cNvSpPr/>
          <p:nvPr/>
        </p:nvSpPr>
        <p:spPr>
          <a:xfrm>
            <a:off x="8032653" y="4192173"/>
            <a:ext cx="1702190" cy="8581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38A27B7-DB52-460C-A693-24637C795F40}"/>
              </a:ext>
            </a:extLst>
          </p:cNvPr>
          <p:cNvSpPr txBox="1"/>
          <p:nvPr/>
        </p:nvSpPr>
        <p:spPr>
          <a:xfrm rot="20598507">
            <a:off x="4720550" y="3305003"/>
            <a:ext cx="475956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צ"ח- צירה חיריק בהפעיל</a:t>
            </a:r>
          </a:p>
        </p:txBody>
      </p:sp>
      <p:pic>
        <p:nvPicPr>
          <p:cNvPr id="6" name="תמונה 5" descr="תמונה שמכילה שולחן, פרח, עוגה, מקושט&#10;&#10;התיאור נוצר באופן אוטומטי">
            <a:hlinkClick r:id="rId2"/>
            <a:extLst>
              <a:ext uri="{FF2B5EF4-FFF2-40B4-BE49-F238E27FC236}">
                <a16:creationId xmlns:a16="http://schemas.microsoft.com/office/drawing/2014/main" id="{1E3DA104-14FB-4B10-B032-1CE29E813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9"/>
            <a:ext cx="1015091" cy="5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/>
          <p:nvPr/>
        </p:nvSpPr>
        <p:spPr>
          <a:xfrm>
            <a:off x="1370809" y="1580310"/>
            <a:ext cx="3864076" cy="132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מצאו שורש ובניין לפועל המודגש </a:t>
            </a:r>
            <a:endParaRPr sz="44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42" name="Google Shape;242;p16"/>
          <p:cNvSpPr/>
          <p:nvPr/>
        </p:nvSpPr>
        <p:spPr>
          <a:xfrm rot="21194894">
            <a:off x="831642" y="3432787"/>
            <a:ext cx="4852282" cy="21445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107000"/>
              </a:lnSpc>
            </a:pPr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הֵפִיג</a:t>
            </a:r>
          </a:p>
          <a:p>
            <a:pPr lvl="0" algn="ctr" rtl="1">
              <a:lnSpc>
                <a:spcPct val="107000"/>
              </a:lnSpc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שורש 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פי"ג</a:t>
            </a: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/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פו"ג</a:t>
            </a:r>
            <a:endParaRPr lang="he-IL" sz="4000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בניין הפעיל</a:t>
            </a:r>
            <a:endParaRPr sz="40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588926" y="471624"/>
            <a:ext cx="5018968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תרגול</a:t>
            </a:r>
            <a:endParaRPr sz="7200" b="1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pic>
        <p:nvPicPr>
          <p:cNvPr id="3" name="תמונה 2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310D697-2093-4E5C-AB81-C3260300E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8"/>
            <a:ext cx="1015091" cy="58094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11F2AF9-27BD-4D97-AA69-75A5DCFC1228}"/>
              </a:ext>
            </a:extLst>
          </p:cNvPr>
          <p:cNvSpPr txBox="1"/>
          <p:nvPr/>
        </p:nvSpPr>
        <p:spPr>
          <a:xfrm>
            <a:off x="7036951" y="1399400"/>
            <a:ext cx="40336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6000" dirty="0">
                <a:solidFill>
                  <a:schemeClr val="bg1"/>
                </a:solidFill>
                <a:effectLst/>
                <a:latin typeface="Baloo Bhai"/>
                <a:ea typeface="Times New Roman" panose="02020603050405020304" pitchFamily="18" charset="0"/>
                <a:cs typeface="Calibri" panose="020F0502020204030204" pitchFamily="34" charset="0"/>
              </a:rPr>
              <a:t>הבדיחה </a:t>
            </a:r>
            <a:r>
              <a:rPr lang="he-IL" sz="6000" b="1" dirty="0">
                <a:solidFill>
                  <a:schemeClr val="bg1"/>
                </a:solidFill>
                <a:effectLst/>
                <a:latin typeface="Baloo Bhai"/>
                <a:ea typeface="Times New Roman" panose="02020603050405020304" pitchFamily="18" charset="0"/>
                <a:cs typeface="Calibri" panose="020F0502020204030204" pitchFamily="34" charset="0"/>
              </a:rPr>
              <a:t>הֵפִיגָה</a:t>
            </a:r>
            <a:r>
              <a:rPr lang="he-IL" sz="6000" dirty="0">
                <a:solidFill>
                  <a:schemeClr val="bg1"/>
                </a:solidFill>
                <a:effectLst/>
                <a:latin typeface="Baloo Bhai"/>
                <a:ea typeface="Times New Roman" panose="02020603050405020304" pitchFamily="18" charset="0"/>
                <a:cs typeface="Calibri" panose="020F0502020204030204" pitchFamily="34" charset="0"/>
              </a:rPr>
              <a:t> במעט את האווירה המתוחה.</a:t>
            </a:r>
            <a:endParaRPr lang="he-IL" sz="6000" dirty="0">
              <a:solidFill>
                <a:schemeClr val="bg1"/>
              </a:solidFill>
              <a:latin typeface="Baloo Bhai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918A55F-15CC-49EF-A866-99D968908260}"/>
              </a:ext>
            </a:extLst>
          </p:cNvPr>
          <p:cNvSpPr txBox="1"/>
          <p:nvPr/>
        </p:nvSpPr>
        <p:spPr>
          <a:xfrm rot="20598507">
            <a:off x="2470105" y="5274797"/>
            <a:ext cx="475956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צ"ח- צירה חיריק בהפעיל</a:t>
            </a:r>
          </a:p>
        </p:txBody>
      </p:sp>
    </p:spTree>
    <p:extLst>
      <p:ext uri="{BB962C8B-B14F-4D97-AF65-F5344CB8AC3E}">
        <p14:creationId xmlns:p14="http://schemas.microsoft.com/office/powerpoint/2010/main" val="9734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/>
          <p:nvPr/>
        </p:nvSpPr>
        <p:spPr>
          <a:xfrm>
            <a:off x="956804" y="1157570"/>
            <a:ext cx="3864076" cy="327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השמועה </a:t>
            </a:r>
            <a:r>
              <a:rPr lang="he-IL" sz="6600" b="1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נָפוֹצָה</a:t>
            </a:r>
            <a:r>
              <a:rPr lang="he-IL" sz="66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לכל עבר.	</a:t>
            </a:r>
            <a:endParaRPr sz="8000" b="0" i="0" u="none" strike="noStrike" cap="none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pic>
        <p:nvPicPr>
          <p:cNvPr id="2" name="תמונה 1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AB23E58-AA4A-4C2A-9960-8E52DF8A7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259" y="6063432"/>
            <a:ext cx="1015091" cy="552490"/>
          </a:xfrm>
          <a:prstGeom prst="rect">
            <a:avLst/>
          </a:prstGeom>
        </p:spPr>
      </p:pic>
      <p:sp>
        <p:nvSpPr>
          <p:cNvPr id="7" name="Google Shape;241;p16">
            <a:extLst>
              <a:ext uri="{FF2B5EF4-FFF2-40B4-BE49-F238E27FC236}">
                <a16:creationId xmlns:a16="http://schemas.microsoft.com/office/drawing/2014/main" id="{BE04637B-42CB-46F5-B422-68C071B488EF}"/>
              </a:ext>
            </a:extLst>
          </p:cNvPr>
          <p:cNvSpPr/>
          <p:nvPr/>
        </p:nvSpPr>
        <p:spPr>
          <a:xfrm>
            <a:off x="6899416" y="1793296"/>
            <a:ext cx="3864076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מצאו שורש ובניין של הפועל </a:t>
            </a:r>
            <a:endParaRPr sz="44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8" name="Google Shape;242;p16">
            <a:extLst>
              <a:ext uri="{FF2B5EF4-FFF2-40B4-BE49-F238E27FC236}">
                <a16:creationId xmlns:a16="http://schemas.microsoft.com/office/drawing/2014/main" id="{C524B58B-5901-447E-9B92-20C92A1F80C4}"/>
              </a:ext>
            </a:extLst>
          </p:cNvPr>
          <p:cNvSpPr/>
          <p:nvPr/>
        </p:nvSpPr>
        <p:spPr>
          <a:xfrm rot="425863">
            <a:off x="6468865" y="3408083"/>
            <a:ext cx="4852282" cy="173925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107000"/>
              </a:lnSpc>
            </a:pPr>
            <a:r>
              <a:rPr lang="he-IL" sz="4000" b="1" dirty="0">
                <a:solidFill>
                  <a:srgbClr val="F2E9D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נפוץ</a:t>
            </a:r>
            <a:r>
              <a:rPr lang="he-IL" sz="4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שורש 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פי"צ</a:t>
            </a: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/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פו"צ</a:t>
            </a:r>
            <a:endParaRPr lang="he-IL" sz="4000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בניין נפעל</a:t>
            </a:r>
            <a:endParaRPr sz="40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9" name="Google Shape;243;p16">
            <a:extLst>
              <a:ext uri="{FF2B5EF4-FFF2-40B4-BE49-F238E27FC236}">
                <a16:creationId xmlns:a16="http://schemas.microsoft.com/office/drawing/2014/main" id="{6A003318-9B2C-4BE7-9EAC-3A4397A4BC4C}"/>
              </a:ext>
            </a:extLst>
          </p:cNvPr>
          <p:cNvSpPr txBox="1"/>
          <p:nvPr/>
        </p:nvSpPr>
        <p:spPr>
          <a:xfrm>
            <a:off x="6117533" y="471624"/>
            <a:ext cx="5018968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תרגול</a:t>
            </a:r>
            <a:endParaRPr sz="7200" b="1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E195D41-ED21-40CC-8BA5-832B06A38207}"/>
              </a:ext>
            </a:extLst>
          </p:cNvPr>
          <p:cNvSpPr txBox="1"/>
          <p:nvPr/>
        </p:nvSpPr>
        <p:spPr>
          <a:xfrm rot="20598507">
            <a:off x="7240592" y="5117290"/>
            <a:ext cx="475956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תחילית נ בבניין נפעל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/>
          <p:nvPr/>
        </p:nvSpPr>
        <p:spPr>
          <a:xfrm>
            <a:off x="1370809" y="1580310"/>
            <a:ext cx="3864076" cy="132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מצאו שורש ובניין לפועל המודגש </a:t>
            </a:r>
            <a:endParaRPr sz="44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42" name="Google Shape;242;p16"/>
          <p:cNvSpPr/>
          <p:nvPr/>
        </p:nvSpPr>
        <p:spPr>
          <a:xfrm rot="21194894">
            <a:off x="831642" y="3432787"/>
            <a:ext cx="4852282" cy="214455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lnSpc>
                <a:spcPct val="107000"/>
              </a:lnSpc>
            </a:pPr>
            <a:r>
              <a:rPr lang="he-IL" sz="4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שר</a:t>
            </a:r>
          </a:p>
          <a:p>
            <a:pPr lvl="0" algn="ctr" rtl="1">
              <a:lnSpc>
                <a:spcPct val="107000"/>
              </a:lnSpc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שורש </a:t>
            </a:r>
            <a:r>
              <a:rPr lang="he-IL" sz="4000" b="0" i="0" u="none" strike="noStrike" cap="none" dirty="0" err="1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שי"ר</a:t>
            </a:r>
            <a:endParaRPr lang="he-IL" sz="4000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marL="0" marR="0" lvl="0" indent="0" algn="ct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0" i="0" u="none" strike="noStrike" cap="none" dirty="0">
                <a:solidFill>
                  <a:schemeClr val="accent5"/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בניין קל</a:t>
            </a:r>
            <a:endParaRPr sz="4000" b="0" i="0" u="none" strike="noStrike" cap="none" dirty="0">
              <a:solidFill>
                <a:schemeClr val="accent5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588926" y="471624"/>
            <a:ext cx="5018968" cy="11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accent5"/>
                </a:solidFill>
                <a:latin typeface="Baloo Bhai"/>
                <a:ea typeface="Baloo Bhai"/>
                <a:cs typeface="Baloo Bhai"/>
                <a:sym typeface="Baloo Bhai"/>
              </a:rPr>
              <a:t>תרגול</a:t>
            </a:r>
            <a:endParaRPr sz="7200" b="1" i="0" u="none" strike="noStrike" cap="none" dirty="0">
              <a:solidFill>
                <a:schemeClr val="accent5"/>
              </a:solidFill>
              <a:latin typeface="Baloo Bhai"/>
              <a:ea typeface="Baloo Bhai"/>
              <a:cs typeface="Baloo Bhai"/>
              <a:sym typeface="Baloo Bhai"/>
            </a:endParaRPr>
          </a:p>
        </p:txBody>
      </p:sp>
      <p:pic>
        <p:nvPicPr>
          <p:cNvPr id="3" name="תמונה 2" descr="תמונה שמכילה שולחן, פרח, עוגה, מקושט&#10;&#10;התיאור נוצר באופן אוטומטי">
            <a:hlinkClick r:id="rId3"/>
            <a:extLst>
              <a:ext uri="{FF2B5EF4-FFF2-40B4-BE49-F238E27FC236}">
                <a16:creationId xmlns:a16="http://schemas.microsoft.com/office/drawing/2014/main" id="{C310D697-2093-4E5C-AB81-C3260300E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6010088"/>
            <a:ext cx="1015091" cy="58094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11F2AF9-27BD-4D97-AA69-75A5DCFC1228}"/>
              </a:ext>
            </a:extLst>
          </p:cNvPr>
          <p:cNvSpPr txBox="1"/>
          <p:nvPr/>
        </p:nvSpPr>
        <p:spPr>
          <a:xfrm>
            <a:off x="6957117" y="1765160"/>
            <a:ext cx="40336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6000" dirty="0">
                <a:solidFill>
                  <a:schemeClr val="bg1"/>
                </a:solidFill>
                <a:effectLst/>
                <a:latin typeface="Baloo Bhai"/>
                <a:ea typeface="Times New Roman" panose="02020603050405020304" pitchFamily="18" charset="0"/>
                <a:cs typeface="Calibri" panose="020F0502020204030204" pitchFamily="34" charset="0"/>
              </a:rPr>
              <a:t>בחזרה </a:t>
            </a:r>
            <a:r>
              <a:rPr lang="he-IL" sz="6000" b="1" dirty="0">
                <a:solidFill>
                  <a:schemeClr val="bg1"/>
                </a:solidFill>
                <a:effectLst/>
                <a:latin typeface="Baloo Bhai"/>
                <a:ea typeface="Times New Roman" panose="02020603050405020304" pitchFamily="18" charset="0"/>
                <a:cs typeface="Calibri" panose="020F0502020204030204" pitchFamily="34" charset="0"/>
              </a:rPr>
              <a:t>יָשִׁירו</a:t>
            </a:r>
            <a:r>
              <a:rPr lang="he-IL" sz="6000" dirty="0">
                <a:solidFill>
                  <a:schemeClr val="bg1"/>
                </a:solidFill>
                <a:effectLst/>
                <a:latin typeface="Baloo Bhai"/>
                <a:ea typeface="Times New Roman" panose="02020603050405020304" pitchFamily="18" charset="0"/>
                <a:cs typeface="Calibri" panose="020F0502020204030204" pitchFamily="34" charset="0"/>
              </a:rPr>
              <a:t>ּ שירים חדשים</a:t>
            </a:r>
            <a:endParaRPr lang="he-IL" sz="6000" dirty="0">
              <a:solidFill>
                <a:schemeClr val="bg1"/>
              </a:solidFill>
              <a:latin typeface="Baloo Bhai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EA861B3-AF39-4FED-A370-DB0EFC315ADE}"/>
              </a:ext>
            </a:extLst>
          </p:cNvPr>
          <p:cNvSpPr txBox="1"/>
          <p:nvPr/>
        </p:nvSpPr>
        <p:spPr>
          <a:xfrm rot="20598507">
            <a:off x="2506395" y="5197782"/>
            <a:ext cx="475956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שתי אותיות בבניין קל</a:t>
            </a:r>
          </a:p>
        </p:txBody>
      </p:sp>
    </p:spTree>
    <p:extLst>
      <p:ext uri="{BB962C8B-B14F-4D97-AF65-F5344CB8AC3E}">
        <p14:creationId xmlns:p14="http://schemas.microsoft.com/office/powerpoint/2010/main" val="38325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7" grpId="0" animBg="1"/>
    </p:bldLst>
  </p:timing>
</p:sld>
</file>

<file path=ppt/theme/theme1.xml><?xml version="1.0" encoding="utf-8"?>
<a:theme xmlns:a="http://schemas.openxmlformats.org/drawingml/2006/main" name="0096_Litton_Template_SlidesMania">
  <a:themeElements>
    <a:clrScheme name="Office">
      <a:dk1>
        <a:srgbClr val="000000"/>
      </a:dk1>
      <a:lt1>
        <a:srgbClr val="F2E9D6"/>
      </a:lt1>
      <a:dk2>
        <a:srgbClr val="37342E"/>
      </a:dk2>
      <a:lt2>
        <a:srgbClr val="E7E6E6"/>
      </a:lt2>
      <a:accent1>
        <a:srgbClr val="E47479"/>
      </a:accent1>
      <a:accent2>
        <a:srgbClr val="7FBA92"/>
      </a:accent2>
      <a:accent3>
        <a:srgbClr val="E4B243"/>
      </a:accent3>
      <a:accent4>
        <a:srgbClr val="E3D2AF"/>
      </a:accent4>
      <a:accent5>
        <a:srgbClr val="F2E9D6"/>
      </a:accent5>
      <a:accent6>
        <a:srgbClr val="FFFFFF"/>
      </a:accent6>
      <a:hlink>
        <a:srgbClr val="BC930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807</Words>
  <Application>Microsoft Office PowerPoint</Application>
  <PresentationFormat>מסך רחב</PresentationFormat>
  <Paragraphs>324</Paragraphs>
  <Slides>29</Slides>
  <Notes>24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8" baseType="lpstr">
      <vt:lpstr>Calibri</vt:lpstr>
      <vt:lpstr>Comfortaa</vt:lpstr>
      <vt:lpstr>Corbel</vt:lpstr>
      <vt:lpstr>Arial</vt:lpstr>
      <vt:lpstr>Alef</vt:lpstr>
      <vt:lpstr>Baloo Bhai</vt:lpstr>
      <vt:lpstr>Alef</vt:lpstr>
      <vt:lpstr>Barlow Condensed</vt:lpstr>
      <vt:lpstr>0096_Litton_Template_SlidesMania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מרב שראל</cp:lastModifiedBy>
  <cp:revision>25</cp:revision>
  <dcterms:modified xsi:type="dcterms:W3CDTF">2020-12-30T15:53:19Z</dcterms:modified>
</cp:coreProperties>
</file>