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41"/>
  </p:notesMasterIdLst>
  <p:sldIdLst>
    <p:sldId id="405" r:id="rId2"/>
    <p:sldId id="262" r:id="rId3"/>
    <p:sldId id="263" r:id="rId4"/>
    <p:sldId id="289" r:id="rId5"/>
    <p:sldId id="304" r:id="rId6"/>
    <p:sldId id="305" r:id="rId7"/>
    <p:sldId id="303" r:id="rId8"/>
    <p:sldId id="310" r:id="rId9"/>
    <p:sldId id="309" r:id="rId10"/>
    <p:sldId id="313" r:id="rId11"/>
    <p:sldId id="315" r:id="rId12"/>
    <p:sldId id="328" r:id="rId13"/>
    <p:sldId id="329" r:id="rId14"/>
    <p:sldId id="331" r:id="rId15"/>
    <p:sldId id="330" r:id="rId16"/>
    <p:sldId id="332" r:id="rId17"/>
    <p:sldId id="333" r:id="rId18"/>
    <p:sldId id="335" r:id="rId19"/>
    <p:sldId id="307" r:id="rId20"/>
    <p:sldId id="336" r:id="rId21"/>
    <p:sldId id="337" r:id="rId22"/>
    <p:sldId id="338" r:id="rId23"/>
    <p:sldId id="308" r:id="rId24"/>
    <p:sldId id="314" r:id="rId25"/>
    <p:sldId id="339" r:id="rId26"/>
    <p:sldId id="340" r:id="rId27"/>
    <p:sldId id="346" r:id="rId28"/>
    <p:sldId id="311" r:id="rId29"/>
    <p:sldId id="312" r:id="rId30"/>
    <p:sldId id="341" r:id="rId31"/>
    <p:sldId id="345" r:id="rId32"/>
    <p:sldId id="347" r:id="rId33"/>
    <p:sldId id="344" r:id="rId34"/>
    <p:sldId id="350" r:id="rId35"/>
    <p:sldId id="349" r:id="rId36"/>
    <p:sldId id="306" r:id="rId37"/>
    <p:sldId id="343" r:id="rId38"/>
    <p:sldId id="351" r:id="rId39"/>
    <p:sldId id="291" r:id="rId40"/>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2B4BC"/>
    <a:srgbClr val="92D050"/>
    <a:srgbClr val="192A7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ללא סגנון, רשת טבלה">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4660"/>
  </p:normalViewPr>
  <p:slideViewPr>
    <p:cSldViewPr snapToGrid="0" snapToObjects="1">
      <p:cViewPr varScale="1">
        <p:scale>
          <a:sx n="66" d="100"/>
          <a:sy n="66" d="100"/>
        </p:scale>
        <p:origin x="48" y="60"/>
      </p:cViewPr>
      <p:guideLst>
        <p:guide orient="horz" pos="2160"/>
        <p:guide pos="3841"/>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5EC061A6-0796-4DA4-BCCF-C39215C865B3}" type="datetimeFigureOut">
              <a:rPr lang="he-IL" smtClean="0"/>
              <a:pPr/>
              <a:t>ו'/שבט/תשפ"א</a:t>
            </a:fld>
            <a:endParaRPr lang="he-IL"/>
          </a:p>
        </p:txBody>
      </p:sp>
      <p:sp>
        <p:nvSpPr>
          <p:cNvPr id="4" name="מציין מיקום של תמונת שקופית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E6DF83E7-A828-4E18-9E21-DA925548D1ED}" type="slidenum">
              <a:rPr lang="he-IL" smtClean="0"/>
              <a:pPr/>
              <a:t>‹#›</a:t>
            </a:fld>
            <a:endParaRPr lang="he-IL"/>
          </a:p>
        </p:txBody>
      </p:sp>
    </p:spTree>
    <p:extLst>
      <p:ext uri="{BB962C8B-B14F-4D97-AF65-F5344CB8AC3E}">
        <p14:creationId xmlns:p14="http://schemas.microsoft.com/office/powerpoint/2010/main" val="242047285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7bb09f989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7bb09f989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26987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45067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79291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935621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שער">
    <p:spTree>
      <p:nvGrpSpPr>
        <p:cNvPr id="1" name=""/>
        <p:cNvGrpSpPr/>
        <p:nvPr/>
      </p:nvGrpSpPr>
      <p:grpSpPr>
        <a:xfrm>
          <a:off x="0" y="0"/>
          <a:ext cx="0" cy="0"/>
          <a:chOff x="0" y="0"/>
          <a:chExt cx="0" cy="0"/>
        </a:xfrm>
      </p:grpSpPr>
      <p:sp>
        <p:nvSpPr>
          <p:cNvPr id="2" name="כותרת 1"/>
          <p:cNvSpPr>
            <a:spLocks noGrp="1"/>
          </p:cNvSpPr>
          <p:nvPr>
            <p:ph type="ctrTitle"/>
          </p:nvPr>
        </p:nvSpPr>
        <p:spPr>
          <a:xfrm>
            <a:off x="1" y="2693989"/>
            <a:ext cx="12192000" cy="1470025"/>
          </a:xfrm>
        </p:spPr>
        <p:txBody>
          <a:bodyPr vert="horz" lIns="91440" tIns="45720" rIns="91440" bIns="45720" rtlCol="1" anchor="ctr">
            <a:normAutofit/>
          </a:bodyPr>
          <a:lstStyle>
            <a:lvl1pPr>
              <a:defRPr kumimoji="0" lang="he-IL" sz="6601" b="1" i="0" u="none" strike="noStrike" kern="1200" cap="none" spc="0" normalizeH="0" baseline="0" noProof="0" dirty="0" smtClean="0">
                <a:ln>
                  <a:noFill/>
                </a:ln>
                <a:solidFill>
                  <a:srgbClr val="192A72"/>
                </a:solidFill>
                <a:effectLst/>
                <a:uLnTx/>
                <a:uFillTx/>
                <a:latin typeface="Varela Round" panose="00000500000000000000" pitchFamily="2" charset="-79"/>
                <a:ea typeface="+mj-ea"/>
                <a:cs typeface="Varela Round" panose="00000500000000000000" pitchFamily="2" charset="-79"/>
              </a:defRPr>
            </a:lvl1pPr>
          </a:lstStyle>
          <a:p>
            <a:pPr marL="0" marR="0" lvl="0" indent="0" algn="ctr" defTabSz="914491" rtl="1" eaLnBrk="1" fontAlgn="auto" latinLnBrk="0" hangingPunct="1">
              <a:lnSpc>
                <a:spcPct val="100000"/>
              </a:lnSpc>
              <a:spcBef>
                <a:spcPct val="0"/>
              </a:spcBef>
              <a:spcAft>
                <a:spcPts val="0"/>
              </a:spcAft>
              <a:buClrTx/>
              <a:buSzTx/>
              <a:buFontTx/>
              <a:buNone/>
              <a:tabLst/>
              <a:defRPr/>
            </a:pPr>
            <a:r>
              <a:rPr lang="he-IL" dirty="0"/>
              <a:t>לחץ כדי לערוך סגנון כותרת</a:t>
            </a:r>
          </a:p>
        </p:txBody>
      </p:sp>
      <p:sp>
        <p:nvSpPr>
          <p:cNvPr id="7" name="מלבן מעוגל 6"/>
          <p:cNvSpPr/>
          <p:nvPr userDrawn="1"/>
        </p:nvSpPr>
        <p:spPr>
          <a:xfrm>
            <a:off x="-670069" y="6569428"/>
            <a:ext cx="2623961" cy="45910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8" name="מלבן מעוגל 7"/>
          <p:cNvSpPr/>
          <p:nvPr userDrawn="1"/>
        </p:nvSpPr>
        <p:spPr>
          <a:xfrm>
            <a:off x="-1488810" y="6304086"/>
            <a:ext cx="3246400" cy="192925"/>
          </a:xfrm>
          <a:prstGeom prst="roundRect">
            <a:avLst>
              <a:gd name="adj" fmla="val 49359"/>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9" name="מלבן מעוגל 8"/>
          <p:cNvSpPr/>
          <p:nvPr userDrawn="1"/>
        </p:nvSpPr>
        <p:spPr>
          <a:xfrm>
            <a:off x="9986482" y="-439221"/>
            <a:ext cx="4205647" cy="63186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8259471" y="6565100"/>
            <a:ext cx="4434214" cy="79653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pic>
        <p:nvPicPr>
          <p:cNvPr id="12" name="תמונה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33058" r="33511" b="26248"/>
          <a:stretch/>
        </p:blipFill>
        <p:spPr>
          <a:xfrm>
            <a:off x="5445286" y="369916"/>
            <a:ext cx="1301430" cy="159743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כותרת ושלוש תמונות">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5513040" y="1030562"/>
            <a:ext cx="5395321" cy="363892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8" name="כותרת 1"/>
          <p:cNvSpPr>
            <a:spLocks noGrp="1"/>
          </p:cNvSpPr>
          <p:nvPr>
            <p:ph type="ctrTitle"/>
          </p:nvPr>
        </p:nvSpPr>
        <p:spPr>
          <a:xfrm>
            <a:off x="1733909" y="186258"/>
            <a:ext cx="10247689" cy="637353"/>
          </a:xfrm>
          <a:prstGeom prst="rect">
            <a:avLst/>
          </a:prstGeom>
        </p:spPr>
        <p:txBody>
          <a:bodyPr anchor="ctr">
            <a:noAutofit/>
          </a:bodyPr>
          <a:lstStyle>
            <a:lvl1pPr algn="ctr">
              <a:defRPr sz="4000">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9" name="מלבן מעוגל 8"/>
          <p:cNvSpPr/>
          <p:nvPr userDrawn="1"/>
        </p:nvSpPr>
        <p:spPr>
          <a:xfrm>
            <a:off x="11186073" y="5980332"/>
            <a:ext cx="1591052" cy="155686"/>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413012" y="764744"/>
            <a:ext cx="1159099" cy="426915"/>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11" name="מלבן מעוגל 10"/>
          <p:cNvSpPr/>
          <p:nvPr userDrawn="1"/>
        </p:nvSpPr>
        <p:spPr>
          <a:xfrm>
            <a:off x="-484994" y="320177"/>
            <a:ext cx="2095644"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מלבן מעוגל 11"/>
          <p:cNvSpPr/>
          <p:nvPr userDrawn="1"/>
        </p:nvSpPr>
        <p:spPr>
          <a:xfrm>
            <a:off x="10586241" y="6268720"/>
            <a:ext cx="2190883" cy="41718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6" name="מציין מיקום של תמונה 2">
            <a:extLst>
              <a:ext uri="{FF2B5EF4-FFF2-40B4-BE49-F238E27FC236}">
                <a16:creationId xmlns:a16="http://schemas.microsoft.com/office/drawing/2014/main" id="{751DC1E2-ACE2-441B-8840-3A69561321B6}"/>
              </a:ext>
            </a:extLst>
          </p:cNvPr>
          <p:cNvSpPr>
            <a:spLocks noGrp="1"/>
          </p:cNvSpPr>
          <p:nvPr>
            <p:ph type="pic" idx="10" hasCustomPrompt="1"/>
          </p:nvPr>
        </p:nvSpPr>
        <p:spPr>
          <a:xfrm>
            <a:off x="1241442" y="1030562"/>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17" name="מציין מיקום של תמונה 2">
            <a:extLst>
              <a:ext uri="{FF2B5EF4-FFF2-40B4-BE49-F238E27FC236}">
                <a16:creationId xmlns:a16="http://schemas.microsoft.com/office/drawing/2014/main" id="{FAA918BE-80CF-42F4-8DC4-2E8D539F1354}"/>
              </a:ext>
            </a:extLst>
          </p:cNvPr>
          <p:cNvSpPr>
            <a:spLocks noGrp="1"/>
          </p:cNvSpPr>
          <p:nvPr>
            <p:ph type="pic" idx="11" hasCustomPrompt="1"/>
          </p:nvPr>
        </p:nvSpPr>
        <p:spPr>
          <a:xfrm>
            <a:off x="1241442" y="3932962"/>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Tree>
    <p:extLst>
      <p:ext uri="{BB962C8B-B14F-4D97-AF65-F5344CB8AC3E}">
        <p14:creationId xmlns:p14="http://schemas.microsoft.com/office/powerpoint/2010/main" val="3880596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כותרת וארבע תמונות">
    <p:spTree>
      <p:nvGrpSpPr>
        <p:cNvPr id="1" name=""/>
        <p:cNvGrpSpPr/>
        <p:nvPr/>
      </p:nvGrpSpPr>
      <p:grpSpPr>
        <a:xfrm>
          <a:off x="0" y="0"/>
          <a:ext cx="0" cy="0"/>
          <a:chOff x="0" y="0"/>
          <a:chExt cx="0" cy="0"/>
        </a:xfrm>
      </p:grpSpPr>
      <p:sp>
        <p:nvSpPr>
          <p:cNvPr id="8" name="כותרת 1"/>
          <p:cNvSpPr>
            <a:spLocks noGrp="1"/>
          </p:cNvSpPr>
          <p:nvPr>
            <p:ph type="ctrTitle"/>
          </p:nvPr>
        </p:nvSpPr>
        <p:spPr>
          <a:xfrm>
            <a:off x="1733909" y="186258"/>
            <a:ext cx="10247689" cy="637353"/>
          </a:xfrm>
          <a:prstGeom prst="rect">
            <a:avLst/>
          </a:prstGeom>
        </p:spPr>
        <p:txBody>
          <a:bodyPr anchor="ctr">
            <a:noAutofit/>
          </a:bodyPr>
          <a:lstStyle>
            <a:lvl1pPr algn="ctr">
              <a:defRPr sz="4000">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9" name="מלבן מעוגל 8"/>
          <p:cNvSpPr/>
          <p:nvPr userDrawn="1"/>
        </p:nvSpPr>
        <p:spPr>
          <a:xfrm>
            <a:off x="11186073" y="5980332"/>
            <a:ext cx="1591052" cy="155686"/>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10171544" y="938558"/>
            <a:ext cx="2190882" cy="426915"/>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11" name="מלבן מעוגל 10"/>
          <p:cNvSpPr/>
          <p:nvPr userDrawn="1"/>
        </p:nvSpPr>
        <p:spPr>
          <a:xfrm>
            <a:off x="-484994" y="320177"/>
            <a:ext cx="2095644"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מלבן מעוגל 11"/>
          <p:cNvSpPr/>
          <p:nvPr userDrawn="1"/>
        </p:nvSpPr>
        <p:spPr>
          <a:xfrm>
            <a:off x="10586241" y="6268720"/>
            <a:ext cx="2190883" cy="41718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6" name="מציין מיקום של תמונה 2">
            <a:extLst>
              <a:ext uri="{FF2B5EF4-FFF2-40B4-BE49-F238E27FC236}">
                <a16:creationId xmlns:a16="http://schemas.microsoft.com/office/drawing/2014/main" id="{751DC1E2-ACE2-441B-8840-3A69561321B6}"/>
              </a:ext>
            </a:extLst>
          </p:cNvPr>
          <p:cNvSpPr>
            <a:spLocks noGrp="1"/>
          </p:cNvSpPr>
          <p:nvPr>
            <p:ph type="pic" idx="10" hasCustomPrompt="1"/>
          </p:nvPr>
        </p:nvSpPr>
        <p:spPr>
          <a:xfrm>
            <a:off x="154519" y="1073695"/>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17" name="מציין מיקום של תמונה 2">
            <a:extLst>
              <a:ext uri="{FF2B5EF4-FFF2-40B4-BE49-F238E27FC236}">
                <a16:creationId xmlns:a16="http://schemas.microsoft.com/office/drawing/2014/main" id="{FAA918BE-80CF-42F4-8DC4-2E8D539F1354}"/>
              </a:ext>
            </a:extLst>
          </p:cNvPr>
          <p:cNvSpPr>
            <a:spLocks noGrp="1"/>
          </p:cNvSpPr>
          <p:nvPr>
            <p:ph type="pic" idx="11" hasCustomPrompt="1"/>
          </p:nvPr>
        </p:nvSpPr>
        <p:spPr>
          <a:xfrm>
            <a:off x="154519" y="3976095"/>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13" name="מציין מיקום של תמונה 2">
            <a:extLst>
              <a:ext uri="{FF2B5EF4-FFF2-40B4-BE49-F238E27FC236}">
                <a16:creationId xmlns:a16="http://schemas.microsoft.com/office/drawing/2014/main" id="{8992FF61-2840-4655-842F-B373E28D9E01}"/>
              </a:ext>
            </a:extLst>
          </p:cNvPr>
          <p:cNvSpPr>
            <a:spLocks noGrp="1"/>
          </p:cNvSpPr>
          <p:nvPr>
            <p:ph type="pic" idx="12" hasCustomPrompt="1"/>
          </p:nvPr>
        </p:nvSpPr>
        <p:spPr>
          <a:xfrm>
            <a:off x="4414862" y="1073695"/>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14" name="מציין מיקום של תמונה 2">
            <a:extLst>
              <a:ext uri="{FF2B5EF4-FFF2-40B4-BE49-F238E27FC236}">
                <a16:creationId xmlns:a16="http://schemas.microsoft.com/office/drawing/2014/main" id="{8C91A369-DCD6-4CBC-93C6-3C5BB19BCC3E}"/>
              </a:ext>
            </a:extLst>
          </p:cNvPr>
          <p:cNvSpPr>
            <a:spLocks noGrp="1"/>
          </p:cNvSpPr>
          <p:nvPr>
            <p:ph type="pic" idx="13" hasCustomPrompt="1"/>
          </p:nvPr>
        </p:nvSpPr>
        <p:spPr>
          <a:xfrm>
            <a:off x="4414862" y="3976095"/>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Tree>
    <p:extLst>
      <p:ext uri="{BB962C8B-B14F-4D97-AF65-F5344CB8AC3E}">
        <p14:creationId xmlns:p14="http://schemas.microsoft.com/office/powerpoint/2010/main" val="2491129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השיעור שכבה ושם המורה">
    <p:spTree>
      <p:nvGrpSpPr>
        <p:cNvPr id="1" name=""/>
        <p:cNvGrpSpPr/>
        <p:nvPr/>
      </p:nvGrpSpPr>
      <p:grpSpPr>
        <a:xfrm>
          <a:off x="0" y="0"/>
          <a:ext cx="0" cy="0"/>
          <a:chOff x="0" y="0"/>
          <a:chExt cx="0" cy="0"/>
        </a:xfrm>
      </p:grpSpPr>
      <p:sp>
        <p:nvSpPr>
          <p:cNvPr id="10" name="מלבן מעוגל 9"/>
          <p:cNvSpPr/>
          <p:nvPr userDrawn="1"/>
        </p:nvSpPr>
        <p:spPr>
          <a:xfrm>
            <a:off x="212943" y="1396870"/>
            <a:ext cx="13177381" cy="297896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2" name="כותרת 1"/>
          <p:cNvSpPr>
            <a:spLocks noGrp="1"/>
          </p:cNvSpPr>
          <p:nvPr>
            <p:ph type="ctrTitle"/>
          </p:nvPr>
        </p:nvSpPr>
        <p:spPr>
          <a:xfrm>
            <a:off x="1" y="1640910"/>
            <a:ext cx="12192000" cy="1260000"/>
          </a:xfrm>
          <a:prstGeom prst="rect">
            <a:avLst/>
          </a:prstGeom>
        </p:spPr>
        <p:txBody>
          <a:bodyPr anchor="ctr" anchorCtr="0">
            <a:noAutofit/>
          </a:bodyPr>
          <a:lstStyle>
            <a:lvl1pPr algn="ctr">
              <a:defRPr sz="6601" b="1">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7" name="מלבן מעוגל 6"/>
          <p:cNvSpPr/>
          <p:nvPr userDrawn="1"/>
        </p:nvSpPr>
        <p:spPr>
          <a:xfrm>
            <a:off x="7329949" y="6155858"/>
            <a:ext cx="5333866" cy="5576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8" name="מלבן מעוגל 7"/>
          <p:cNvSpPr/>
          <p:nvPr userDrawn="1"/>
        </p:nvSpPr>
        <p:spPr>
          <a:xfrm>
            <a:off x="9501144" y="5870968"/>
            <a:ext cx="3049656" cy="205899"/>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1" name="מלבן מעוגל 10"/>
          <p:cNvSpPr/>
          <p:nvPr userDrawn="1"/>
        </p:nvSpPr>
        <p:spPr>
          <a:xfrm>
            <a:off x="-501113" y="163632"/>
            <a:ext cx="1428110" cy="322428"/>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Google Shape;11;p2"/>
          <p:cNvSpPr txBox="1">
            <a:spLocks noGrp="1"/>
          </p:cNvSpPr>
          <p:nvPr>
            <p:ph type="subTitle" idx="1"/>
          </p:nvPr>
        </p:nvSpPr>
        <p:spPr>
          <a:xfrm>
            <a:off x="1" y="2918492"/>
            <a:ext cx="12192000" cy="720000"/>
          </a:xfrm>
          <a:prstGeom prst="rect">
            <a:avLst/>
          </a:prstGeom>
        </p:spPr>
        <p:txBody>
          <a:bodyPr spcFirstLastPara="1" wrap="square" lIns="36000" tIns="36000" rIns="36000" bIns="36000" anchor="ctr" anchorCtr="0">
            <a:spAutoFit/>
          </a:bodyPr>
          <a:lstStyle>
            <a:lvl1pPr marL="0" lvl="0" indent="0" algn="ctr">
              <a:lnSpc>
                <a:spcPct val="100000"/>
              </a:lnSpc>
              <a:spcBef>
                <a:spcPts val="0"/>
              </a:spcBef>
              <a:spcAft>
                <a:spcPts val="600"/>
              </a:spcAft>
              <a:buSzPts val="2800"/>
              <a:buNone/>
              <a:defRPr sz="3600" b="1">
                <a:solidFill>
                  <a:srgbClr val="002060"/>
                </a:solidFill>
                <a:latin typeface="Varela Round" pitchFamily="2" charset="-79"/>
                <a:cs typeface="Varela Round" pitchFamily="2" charset="-79"/>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dirty="0"/>
          </a:p>
        </p:txBody>
      </p:sp>
      <p:sp>
        <p:nvSpPr>
          <p:cNvPr id="13" name="מציין מיקום תוכן 2"/>
          <p:cNvSpPr>
            <a:spLocks noGrp="1"/>
          </p:cNvSpPr>
          <p:nvPr>
            <p:ph idx="10"/>
          </p:nvPr>
        </p:nvSpPr>
        <p:spPr>
          <a:xfrm>
            <a:off x="0" y="3734824"/>
            <a:ext cx="12191999" cy="720000"/>
          </a:xfrm>
        </p:spPr>
        <p:txBody>
          <a:bodyPr anchor="ctr">
            <a:noAutofit/>
          </a:bodyPr>
          <a:lstStyle>
            <a:lvl1pPr marL="0" indent="0" algn="ctr" defTabSz="914491" rtl="1" eaLnBrk="1" latinLnBrk="0" hangingPunct="1">
              <a:lnSpc>
                <a:spcPct val="100000"/>
              </a:lnSpc>
              <a:spcBef>
                <a:spcPts val="0"/>
              </a:spcBef>
              <a:spcAft>
                <a:spcPts val="600"/>
              </a:spcAft>
              <a:buSzPts val="2800"/>
              <a:buFont typeface="Arial" pitchFamily="34" charset="0"/>
              <a:buNone/>
              <a:defRPr lang="he-IL" sz="2800" b="1" kern="1200" dirty="0" smtClean="0">
                <a:solidFill>
                  <a:srgbClr val="002060"/>
                </a:solidFill>
                <a:latin typeface="Varela Round" pitchFamily="2" charset="-79"/>
                <a:ea typeface="+mn-ea"/>
                <a:cs typeface="Varela Round" pitchFamily="2" charset="-79"/>
              </a:defRPr>
            </a:lvl1pPr>
            <a:lvl2pPr marL="342934" indent="-342934" algn="ctr" defTabSz="914491" rtl="1" eaLnBrk="1" latinLnBrk="0" hangingPunct="1">
              <a:lnSpc>
                <a:spcPct val="100000"/>
              </a:lnSpc>
              <a:spcBef>
                <a:spcPts val="0"/>
              </a:spcBef>
              <a:spcAft>
                <a:spcPts val="600"/>
              </a:spcAft>
              <a:buSzPts val="2800"/>
              <a:buFont typeface="Arial" pitchFamily="34" charset="0"/>
              <a:buNone/>
              <a:defRPr lang="he-IL" sz="3200" b="1" kern="1200" dirty="0" smtClean="0">
                <a:solidFill>
                  <a:srgbClr val="002060"/>
                </a:solidFill>
                <a:latin typeface="Varela Round" pitchFamily="2" charset="-79"/>
                <a:ea typeface="+mn-ea"/>
                <a:cs typeface="Varela Round" pitchFamily="2" charset="-79"/>
              </a:defRPr>
            </a:lvl2pPr>
            <a:lvl3pPr>
              <a:lnSpc>
                <a:spcPct val="150000"/>
              </a:lnSpc>
              <a:defRPr>
                <a:solidFill>
                  <a:srgbClr val="002060"/>
                </a:solidFill>
                <a:latin typeface="Varela Round" pitchFamily="2" charset="-79"/>
                <a:cs typeface="Varela Round" pitchFamily="2" charset="-79"/>
              </a:defRPr>
            </a:lvl3pPr>
            <a:lvl4pPr>
              <a:lnSpc>
                <a:spcPct val="150000"/>
              </a:lnSpc>
              <a:defRPr>
                <a:solidFill>
                  <a:srgbClr val="002060"/>
                </a:solidFill>
                <a:latin typeface="Varela Round" pitchFamily="2" charset="-79"/>
                <a:cs typeface="Varela Round" pitchFamily="2" charset="-79"/>
              </a:defRPr>
            </a:lvl4pPr>
            <a:lvl5pPr>
              <a:lnSpc>
                <a:spcPct val="150000"/>
              </a:lnSpc>
              <a:defRPr>
                <a:solidFill>
                  <a:srgbClr val="002060"/>
                </a:solidFill>
                <a:latin typeface="Varela Round" pitchFamily="2" charset="-79"/>
                <a:cs typeface="Varela Round" pitchFamily="2" charset="-79"/>
              </a:defRPr>
            </a:lvl5pPr>
          </a:lstStyle>
          <a:p>
            <a:pPr lvl="0"/>
            <a:r>
              <a:rPr lang="he-IL" dirty="0"/>
              <a:t>לחץ כדי לערוך סגנונות טקסט של תבנית בסיס</a:t>
            </a:r>
          </a:p>
        </p:txBody>
      </p:sp>
      <p:sp>
        <p:nvSpPr>
          <p:cNvPr id="14" name="מלבן מעוגל 8">
            <a:extLst>
              <a:ext uri="{FF2B5EF4-FFF2-40B4-BE49-F238E27FC236}">
                <a16:creationId xmlns:a16="http://schemas.microsoft.com/office/drawing/2014/main" id="{404057E2-9B3D-4075-99B3-75AE757986D1}"/>
              </a:ext>
            </a:extLst>
          </p:cNvPr>
          <p:cNvSpPr/>
          <p:nvPr userDrawn="1"/>
        </p:nvSpPr>
        <p:spPr>
          <a:xfrm>
            <a:off x="10059465" y="87232"/>
            <a:ext cx="2768857" cy="451249"/>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Tree>
    <p:extLst>
      <p:ext uri="{BB962C8B-B14F-4D97-AF65-F5344CB8AC3E}">
        <p14:creationId xmlns:p14="http://schemas.microsoft.com/office/powerpoint/2010/main" val="2196595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a:xfrm>
            <a:off x="1" y="213094"/>
            <a:ext cx="12191999" cy="720000"/>
          </a:xfrm>
        </p:spPr>
        <p:txBody>
          <a:bodyPr lIns="36000" tIns="0" rIns="36000" bIns="0">
            <a:noAutofit/>
          </a:bodyPr>
          <a:lstStyle>
            <a:lvl1pPr marL="536629" indent="0">
              <a:tabLst>
                <a:tab pos="11659766" algn="l"/>
              </a:tabLst>
              <a:defRPr sz="4800" b="1">
                <a:solidFill>
                  <a:srgbClr val="002060"/>
                </a:solidFill>
                <a:latin typeface="Varela Round" pitchFamily="2" charset="-79"/>
                <a:cs typeface="Varela Round" pitchFamily="2" charset="-79"/>
              </a:defRPr>
            </a:lvl1pPr>
          </a:lstStyle>
          <a:p>
            <a:r>
              <a:rPr lang="he-IL" dirty="0"/>
              <a:t>לחץ כדי לערוך סגנון כותרת של תבנית</a:t>
            </a:r>
          </a:p>
        </p:txBody>
      </p:sp>
      <p:sp>
        <p:nvSpPr>
          <p:cNvPr id="3" name="מציין מיקום תוכן 2"/>
          <p:cNvSpPr>
            <a:spLocks noGrp="1"/>
          </p:cNvSpPr>
          <p:nvPr>
            <p:ph idx="1"/>
          </p:nvPr>
        </p:nvSpPr>
        <p:spPr>
          <a:xfrm>
            <a:off x="515274" y="1195757"/>
            <a:ext cx="8031962" cy="4680000"/>
          </a:xfrm>
        </p:spPr>
        <p:txBody>
          <a:bodyPr>
            <a:normAutofit/>
          </a:bodyPr>
          <a:lstStyle>
            <a:lvl1pPr>
              <a:lnSpc>
                <a:spcPct val="150000"/>
              </a:lnSpc>
              <a:spcBef>
                <a:spcPts val="0"/>
              </a:spcBef>
              <a:spcAft>
                <a:spcPts val="600"/>
              </a:spcAft>
              <a:defRPr sz="2400">
                <a:solidFill>
                  <a:srgbClr val="002060"/>
                </a:solidFill>
                <a:latin typeface="Varela Round" pitchFamily="2" charset="-79"/>
                <a:cs typeface="Varela Round" pitchFamily="2" charset="-79"/>
              </a:defRPr>
            </a:lvl1pPr>
            <a:lvl2pPr>
              <a:lnSpc>
                <a:spcPct val="150000"/>
              </a:lnSpc>
              <a:spcBef>
                <a:spcPts val="0"/>
              </a:spcBef>
              <a:spcAft>
                <a:spcPts val="600"/>
              </a:spcAft>
              <a:defRPr sz="2400">
                <a:solidFill>
                  <a:srgbClr val="002060"/>
                </a:solidFill>
                <a:latin typeface="Varela Round" pitchFamily="2" charset="-79"/>
                <a:cs typeface="Varela Round" pitchFamily="2" charset="-79"/>
              </a:defRPr>
            </a:lvl2pPr>
            <a:lvl3pPr>
              <a:lnSpc>
                <a:spcPct val="150000"/>
              </a:lnSpc>
              <a:defRPr>
                <a:solidFill>
                  <a:srgbClr val="002060"/>
                </a:solidFill>
                <a:latin typeface="Varela Round" pitchFamily="2" charset="-79"/>
                <a:cs typeface="Varela Round" pitchFamily="2" charset="-79"/>
              </a:defRPr>
            </a:lvl3pPr>
            <a:lvl4pPr>
              <a:lnSpc>
                <a:spcPct val="150000"/>
              </a:lnSpc>
              <a:defRPr>
                <a:solidFill>
                  <a:srgbClr val="002060"/>
                </a:solidFill>
                <a:latin typeface="Varela Round" pitchFamily="2" charset="-79"/>
                <a:cs typeface="Varela Round" pitchFamily="2" charset="-79"/>
              </a:defRPr>
            </a:lvl4pPr>
            <a:lvl5pPr>
              <a:lnSpc>
                <a:spcPct val="150000"/>
              </a:lnSpc>
              <a:defRPr>
                <a:solidFill>
                  <a:srgbClr val="002060"/>
                </a:solidFill>
                <a:latin typeface="Varela Round" pitchFamily="2" charset="-79"/>
                <a:cs typeface="Varela Round" pitchFamily="2" charset="-79"/>
              </a:defRPr>
            </a:lvl5pPr>
          </a:lstStyle>
          <a:p>
            <a:pPr lvl="0"/>
            <a:r>
              <a:rPr lang="he-IL" dirty="0"/>
              <a:t>לחץ כדי לערוך סגנונות טקסט של תבנית בסיס</a:t>
            </a:r>
          </a:p>
          <a:p>
            <a:pPr lvl="1"/>
            <a:r>
              <a:rPr lang="he-IL" dirty="0"/>
              <a:t>רמה שנייה</a:t>
            </a:r>
          </a:p>
        </p:txBody>
      </p:sp>
      <p:sp>
        <p:nvSpPr>
          <p:cNvPr id="7" name="מלבן מעוגל 6"/>
          <p:cNvSpPr/>
          <p:nvPr userDrawn="1"/>
        </p:nvSpPr>
        <p:spPr>
          <a:xfrm>
            <a:off x="1" y="5878199"/>
            <a:ext cx="476619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8" name="מלבן מעוגל 7"/>
          <p:cNvSpPr/>
          <p:nvPr userDrawn="1"/>
        </p:nvSpPr>
        <p:spPr>
          <a:xfrm>
            <a:off x="8667715" y="-110812"/>
            <a:ext cx="5300119" cy="22162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9" name="מלבן מעוגל 8"/>
          <p:cNvSpPr/>
          <p:nvPr userDrawn="1"/>
        </p:nvSpPr>
        <p:spPr>
          <a:xfrm>
            <a:off x="0" y="6306749"/>
            <a:ext cx="7724431"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כותרות ותוכן">
    <p:spTree>
      <p:nvGrpSpPr>
        <p:cNvPr id="1" name=""/>
        <p:cNvGrpSpPr/>
        <p:nvPr/>
      </p:nvGrpSpPr>
      <p:grpSpPr>
        <a:xfrm>
          <a:off x="0" y="0"/>
          <a:ext cx="0" cy="0"/>
          <a:chOff x="0" y="0"/>
          <a:chExt cx="0" cy="0"/>
        </a:xfrm>
      </p:grpSpPr>
      <p:sp>
        <p:nvSpPr>
          <p:cNvPr id="2" name="כותרת 1"/>
          <p:cNvSpPr>
            <a:spLocks noGrp="1"/>
          </p:cNvSpPr>
          <p:nvPr>
            <p:ph type="title"/>
          </p:nvPr>
        </p:nvSpPr>
        <p:spPr>
          <a:xfrm>
            <a:off x="2549769" y="213094"/>
            <a:ext cx="9642231" cy="720000"/>
          </a:xfrm>
          <a:noFill/>
        </p:spPr>
        <p:txBody>
          <a:bodyPr vert="horz" lIns="91440" tIns="45720" rIns="91440" bIns="45720" rtlCol="1" anchor="ctr">
            <a:noAutofit/>
          </a:bodyPr>
          <a:lstStyle>
            <a:lvl1pPr marL="0" marR="0" indent="0" algn="ctr" defTabSz="914491" rtl="1" eaLnBrk="1" fontAlgn="auto" latinLnBrk="0" hangingPunct="1">
              <a:lnSpc>
                <a:spcPct val="100000"/>
              </a:lnSpc>
              <a:spcBef>
                <a:spcPct val="0"/>
              </a:spcBef>
              <a:spcAft>
                <a:spcPts val="0"/>
              </a:spcAft>
              <a:buClrTx/>
              <a:buSzTx/>
              <a:buFontTx/>
              <a:buNone/>
              <a:tabLst/>
              <a:defRPr kumimoji="0" lang="he-IL" sz="4400" b="1" i="0" u="none" strike="noStrike" kern="1200" cap="none" spc="0" normalizeH="0" baseline="0" noProof="0">
                <a:ln>
                  <a:noFill/>
                </a:ln>
                <a:solidFill>
                  <a:srgbClr val="002060"/>
                </a:solidFill>
                <a:effectLst/>
                <a:uLnTx/>
                <a:uFillTx/>
                <a:latin typeface="Varela Round" pitchFamily="2" charset="-79"/>
                <a:ea typeface="+mj-ea"/>
                <a:cs typeface="Varela Round" pitchFamily="2" charset="-79"/>
              </a:defRPr>
            </a:lvl1pPr>
          </a:lstStyle>
          <a:p>
            <a:pPr marL="0" marR="0" lvl="0" indent="0" algn="ctr" defTabSz="914491" rtl="1" eaLnBrk="1" fontAlgn="auto" latinLnBrk="0" hangingPunct="1">
              <a:lnSpc>
                <a:spcPct val="100000"/>
              </a:lnSpc>
              <a:spcBef>
                <a:spcPct val="0"/>
              </a:spcBef>
              <a:spcAft>
                <a:spcPts val="0"/>
              </a:spcAft>
              <a:buClrTx/>
              <a:buSzTx/>
              <a:buFontTx/>
              <a:buNone/>
              <a:tabLst/>
              <a:defRPr/>
            </a:pPr>
            <a:r>
              <a:rPr lang="he-IL" dirty="0"/>
              <a:t>לחץ כדי לערוך סגנון כותרת של תבנית</a:t>
            </a:r>
          </a:p>
        </p:txBody>
      </p:sp>
      <p:sp>
        <p:nvSpPr>
          <p:cNvPr id="5" name="מציין מיקום טקסט 4"/>
          <p:cNvSpPr>
            <a:spLocks noGrp="1"/>
          </p:cNvSpPr>
          <p:nvPr>
            <p:ph type="body" sz="quarter" idx="3"/>
          </p:nvPr>
        </p:nvSpPr>
        <p:spPr>
          <a:xfrm>
            <a:off x="515275" y="1185681"/>
            <a:ext cx="8306992" cy="540000"/>
          </a:xfrm>
        </p:spPr>
        <p:txBody>
          <a:bodyPr anchor="ctr">
            <a:noAutofit/>
          </a:bodyPr>
          <a:lstStyle>
            <a:lvl1pPr marL="185757" indent="0">
              <a:buNone/>
              <a:defRPr sz="2800" b="1">
                <a:solidFill>
                  <a:srgbClr val="12B4BC"/>
                </a:solidFill>
                <a:latin typeface="Varela Round" pitchFamily="2" charset="-79"/>
                <a:cs typeface="Varela Round" pitchFamily="2" charset="-79"/>
              </a:defRPr>
            </a:lvl1pPr>
            <a:lvl2pPr marL="457246" indent="0">
              <a:buNone/>
              <a:defRPr sz="2000" b="1"/>
            </a:lvl2pPr>
            <a:lvl3pPr marL="914491" indent="0">
              <a:buNone/>
              <a:defRPr sz="1800" b="1"/>
            </a:lvl3pPr>
            <a:lvl4pPr marL="1371737" indent="0">
              <a:buNone/>
              <a:defRPr sz="1600" b="1"/>
            </a:lvl4pPr>
            <a:lvl5pPr marL="1828983" indent="0">
              <a:buNone/>
              <a:defRPr sz="1600" b="1"/>
            </a:lvl5pPr>
            <a:lvl6pPr marL="2286229" indent="0">
              <a:buNone/>
              <a:defRPr sz="1600" b="1"/>
            </a:lvl6pPr>
            <a:lvl7pPr marL="2743474" indent="0">
              <a:buNone/>
              <a:defRPr sz="1600" b="1"/>
            </a:lvl7pPr>
            <a:lvl8pPr marL="3200720" indent="0">
              <a:buNone/>
              <a:defRPr sz="1600" b="1"/>
            </a:lvl8pPr>
            <a:lvl9pPr marL="3657966" indent="0">
              <a:buNone/>
              <a:defRPr sz="1600" b="1"/>
            </a:lvl9pPr>
          </a:lstStyle>
          <a:p>
            <a:pPr lvl="0"/>
            <a:r>
              <a:rPr lang="he-IL" dirty="0"/>
              <a:t>לחץ כדי לערוך סגנונות טקסט של תבנית בסיס</a:t>
            </a:r>
          </a:p>
        </p:txBody>
      </p:sp>
      <p:sp>
        <p:nvSpPr>
          <p:cNvPr id="6" name="מציין מיקום תוכן 5"/>
          <p:cNvSpPr>
            <a:spLocks noGrp="1"/>
          </p:cNvSpPr>
          <p:nvPr>
            <p:ph sz="quarter" idx="4"/>
          </p:nvPr>
        </p:nvSpPr>
        <p:spPr>
          <a:xfrm>
            <a:off x="515273" y="1725682"/>
            <a:ext cx="8031963" cy="4152517"/>
          </a:xfrm>
        </p:spPr>
        <p:txBody>
          <a:bodyPr>
            <a:normAutofit/>
          </a:bodyPr>
          <a:lstStyle>
            <a:lvl1pPr marL="439782" indent="-342934">
              <a:lnSpc>
                <a:spcPct val="100000"/>
              </a:lnSpc>
              <a:spcBef>
                <a:spcPts val="0"/>
              </a:spcBef>
              <a:spcAft>
                <a:spcPts val="600"/>
              </a:spcAft>
              <a:defRPr lang="he-IL" sz="2400" kern="1200" dirty="0" smtClean="0">
                <a:solidFill>
                  <a:srgbClr val="002060"/>
                </a:solidFill>
                <a:latin typeface="Varela Round" pitchFamily="2" charset="-79"/>
                <a:ea typeface="+mn-ea"/>
                <a:cs typeface="Varela Round" pitchFamily="2" charset="-79"/>
              </a:defRPr>
            </a:lvl1pPr>
            <a:lvl2pPr>
              <a:lnSpc>
                <a:spcPct val="100000"/>
              </a:lnSpc>
              <a:spcBef>
                <a:spcPts val="0"/>
              </a:spcBef>
              <a:spcAft>
                <a:spcPts val="600"/>
              </a:spcAft>
              <a:defRPr lang="he-IL" sz="2400" kern="1200" dirty="0" smtClean="0">
                <a:solidFill>
                  <a:srgbClr val="002060"/>
                </a:solidFill>
                <a:latin typeface="Varela Round" pitchFamily="2" charset="-79"/>
                <a:ea typeface="+mn-ea"/>
                <a:cs typeface="Varela Round" pitchFamily="2" charset="-79"/>
              </a:defRPr>
            </a:lvl2pPr>
            <a:lvl3pPr>
              <a:defRPr sz="1800"/>
            </a:lvl3pPr>
            <a:lvl4pPr>
              <a:defRPr sz="1600"/>
            </a:lvl4pPr>
            <a:lvl5pPr>
              <a:defRPr sz="1600"/>
            </a:lvl5pPr>
            <a:lvl6pPr>
              <a:defRPr sz="1600"/>
            </a:lvl6pPr>
            <a:lvl7pPr>
              <a:defRPr sz="1600"/>
            </a:lvl7pPr>
            <a:lvl8pPr>
              <a:defRPr sz="1600"/>
            </a:lvl8pPr>
            <a:lvl9pPr>
              <a:defRPr sz="1600"/>
            </a:lvl9pPr>
          </a:lstStyle>
          <a:p>
            <a:pPr marL="342934" lvl="0" indent="-342934" algn="r" defTabSz="914491" rtl="1" eaLnBrk="1" latinLnBrk="0" hangingPunct="1">
              <a:lnSpc>
                <a:spcPct val="150000"/>
              </a:lnSpc>
              <a:spcBef>
                <a:spcPct val="20000"/>
              </a:spcBef>
              <a:buFont typeface="Arial" pitchFamily="34" charset="0"/>
              <a:buChar char="•"/>
            </a:pPr>
            <a:r>
              <a:rPr lang="he-IL" dirty="0"/>
              <a:t>לחץ כדי לערוך סגנונות טקסט של תבנית בסיס</a:t>
            </a:r>
          </a:p>
          <a:p>
            <a:pPr marL="743024" lvl="1" indent="-285779" algn="r" defTabSz="914491" rtl="1" eaLnBrk="1" latinLnBrk="0" hangingPunct="1">
              <a:lnSpc>
                <a:spcPct val="150000"/>
              </a:lnSpc>
              <a:spcBef>
                <a:spcPct val="20000"/>
              </a:spcBef>
              <a:buFont typeface="Arial" pitchFamily="34" charset="0"/>
              <a:buChar char="–"/>
            </a:pPr>
            <a:r>
              <a:rPr lang="he-IL" dirty="0"/>
              <a:t>רמה שנייה</a:t>
            </a:r>
          </a:p>
        </p:txBody>
      </p:sp>
      <p:sp>
        <p:nvSpPr>
          <p:cNvPr id="8" name="מלבן מעוגל 6">
            <a:extLst>
              <a:ext uri="{FF2B5EF4-FFF2-40B4-BE49-F238E27FC236}">
                <a16:creationId xmlns:a16="http://schemas.microsoft.com/office/drawing/2014/main" id="{E6F50987-5C32-40D2-A5FB-79D9E0819C00}"/>
              </a:ext>
            </a:extLst>
          </p:cNvPr>
          <p:cNvSpPr/>
          <p:nvPr userDrawn="1"/>
        </p:nvSpPr>
        <p:spPr>
          <a:xfrm>
            <a:off x="9664804" y="5699022"/>
            <a:ext cx="476681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9" name="מלבן מעוגל 7">
            <a:extLst>
              <a:ext uri="{FF2B5EF4-FFF2-40B4-BE49-F238E27FC236}">
                <a16:creationId xmlns:a16="http://schemas.microsoft.com/office/drawing/2014/main" id="{53A31BA8-BED7-4737-8AF6-AA655F116E85}"/>
              </a:ext>
            </a:extLst>
          </p:cNvPr>
          <p:cNvSpPr/>
          <p:nvPr userDrawn="1"/>
        </p:nvSpPr>
        <p:spPr>
          <a:xfrm>
            <a:off x="-260562" y="181684"/>
            <a:ext cx="2598822" cy="216817"/>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3" name="מלבן מעוגל 8">
            <a:extLst>
              <a:ext uri="{FF2B5EF4-FFF2-40B4-BE49-F238E27FC236}">
                <a16:creationId xmlns:a16="http://schemas.microsoft.com/office/drawing/2014/main" id="{2CDE3276-7F45-4436-8F72-4AC18E7F0FC7}"/>
              </a:ext>
            </a:extLst>
          </p:cNvPr>
          <p:cNvSpPr/>
          <p:nvPr userDrawn="1"/>
        </p:nvSpPr>
        <p:spPr>
          <a:xfrm>
            <a:off x="-488825" y="468418"/>
            <a:ext cx="2969302"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4" name="מלבן מעוגל 10">
            <a:extLst>
              <a:ext uri="{FF2B5EF4-FFF2-40B4-BE49-F238E27FC236}">
                <a16:creationId xmlns:a16="http://schemas.microsoft.com/office/drawing/2014/main" id="{1C8AF664-98DE-433F-9B61-94366E98BCDF}"/>
              </a:ext>
            </a:extLst>
          </p:cNvPr>
          <p:cNvSpPr/>
          <p:nvPr userDrawn="1"/>
        </p:nvSpPr>
        <p:spPr>
          <a:xfrm>
            <a:off x="9010091" y="6104087"/>
            <a:ext cx="3755593"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5_טקסט גדול-X2">
    <p:spTree>
      <p:nvGrpSpPr>
        <p:cNvPr id="1" name=""/>
        <p:cNvGrpSpPr/>
        <p:nvPr/>
      </p:nvGrpSpPr>
      <p:grpSpPr>
        <a:xfrm>
          <a:off x="0" y="0"/>
          <a:ext cx="0" cy="0"/>
          <a:chOff x="0" y="0"/>
          <a:chExt cx="0" cy="0"/>
        </a:xfrm>
      </p:grpSpPr>
      <p:sp>
        <p:nvSpPr>
          <p:cNvPr id="2" name="כותרת 1"/>
          <p:cNvSpPr>
            <a:spLocks noGrp="1"/>
          </p:cNvSpPr>
          <p:nvPr>
            <p:ph type="ctrTitle" hasCustomPrompt="1"/>
          </p:nvPr>
        </p:nvSpPr>
        <p:spPr>
          <a:xfrm>
            <a:off x="234416" y="1312990"/>
            <a:ext cx="7910518" cy="5224442"/>
          </a:xfrm>
          <a:prstGeom prst="rect">
            <a:avLst/>
          </a:prstGeom>
        </p:spPr>
        <p:txBody>
          <a:bodyPr anchor="ctr">
            <a:noAutofit/>
          </a:bodyPr>
          <a:lstStyle>
            <a:lvl1pPr algn="r">
              <a:defRPr sz="3200">
                <a:solidFill>
                  <a:srgbClr val="192A72"/>
                </a:solidFill>
                <a:latin typeface="Varela Round" panose="00000500000000000000" pitchFamily="2" charset="-79"/>
                <a:cs typeface="Varela Round" panose="00000500000000000000" pitchFamily="2" charset="-79"/>
              </a:defRPr>
            </a:lvl1pPr>
          </a:lstStyle>
          <a:p>
            <a:r>
              <a:rPr lang="he-IL" dirty="0"/>
              <a:t>לחץ כדי לערוך פסקת טקסט קצרה של תבנית בסיס</a:t>
            </a:r>
          </a:p>
        </p:txBody>
      </p:sp>
      <p:sp>
        <p:nvSpPr>
          <p:cNvPr id="7" name="מלבן מעוגל 6"/>
          <p:cNvSpPr/>
          <p:nvPr userDrawn="1"/>
        </p:nvSpPr>
        <p:spPr>
          <a:xfrm>
            <a:off x="-910416" y="6189198"/>
            <a:ext cx="3068595" cy="1189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8" name="מלבן מעוגל 7"/>
          <p:cNvSpPr/>
          <p:nvPr userDrawn="1"/>
        </p:nvSpPr>
        <p:spPr>
          <a:xfrm>
            <a:off x="10082352" y="81722"/>
            <a:ext cx="5300119" cy="22162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1" name="מלבן מעוגל 10"/>
          <p:cNvSpPr/>
          <p:nvPr userDrawn="1"/>
        </p:nvSpPr>
        <p:spPr>
          <a:xfrm>
            <a:off x="-2155687" y="6347804"/>
            <a:ext cx="5559136" cy="47051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p>
        </p:txBody>
      </p:sp>
      <p:sp>
        <p:nvSpPr>
          <p:cNvPr id="9" name="מציין מיקום טקסט 3"/>
          <p:cNvSpPr>
            <a:spLocks noGrp="1"/>
          </p:cNvSpPr>
          <p:nvPr>
            <p:ph type="body" sz="quarter" idx="10" hasCustomPrompt="1"/>
          </p:nvPr>
        </p:nvSpPr>
        <p:spPr>
          <a:xfrm>
            <a:off x="0" y="192531"/>
            <a:ext cx="12192000" cy="1009650"/>
          </a:xfrm>
          <a:prstGeom prst="rect">
            <a:avLst/>
          </a:prstGeom>
        </p:spPr>
        <p:txBody>
          <a:bodyPr anchor="ctr">
            <a:normAutofit/>
          </a:bodyPr>
          <a:lstStyle>
            <a:lvl1pPr marL="0" indent="0" algn="ctr">
              <a:buNone/>
              <a:defRPr sz="4800">
                <a:solidFill>
                  <a:srgbClr val="192A72"/>
                </a:solidFill>
                <a:latin typeface="Varela Round" panose="00000500000000000000" pitchFamily="2" charset="-79"/>
                <a:cs typeface="Varela Round" panose="00000500000000000000" pitchFamily="2" charset="-79"/>
              </a:defRPr>
            </a:lvl1pPr>
          </a:lstStyle>
          <a:p>
            <a:r>
              <a:rPr lang="he-IL" sz="4400" dirty="0"/>
              <a:t>לחץ כדי לערוך סגנון כותרת של תבנית בסיס</a:t>
            </a:r>
          </a:p>
        </p:txBody>
      </p:sp>
    </p:spTree>
    <p:extLst>
      <p:ext uri="{BB962C8B-B14F-4D97-AF65-F5344CB8AC3E}">
        <p14:creationId xmlns:p14="http://schemas.microsoft.com/office/powerpoint/2010/main" val="3975921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להצגת סרט">
    <p:spTree>
      <p:nvGrpSpPr>
        <p:cNvPr id="1" name=""/>
        <p:cNvGrpSpPr/>
        <p:nvPr/>
      </p:nvGrpSpPr>
      <p:grpSpPr>
        <a:xfrm>
          <a:off x="0" y="0"/>
          <a:ext cx="0" cy="0"/>
          <a:chOff x="0" y="0"/>
          <a:chExt cx="0" cy="0"/>
        </a:xfrm>
      </p:grpSpPr>
      <p:sp>
        <p:nvSpPr>
          <p:cNvPr id="7" name="מלבן מעוגל 6"/>
          <p:cNvSpPr/>
          <p:nvPr userDrawn="1"/>
        </p:nvSpPr>
        <p:spPr>
          <a:xfrm>
            <a:off x="1" y="5878199"/>
            <a:ext cx="476619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8" name="מלבן מעוגל 7"/>
          <p:cNvSpPr/>
          <p:nvPr userDrawn="1"/>
        </p:nvSpPr>
        <p:spPr>
          <a:xfrm>
            <a:off x="8667715" y="66849"/>
            <a:ext cx="5300119" cy="22162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9" name="מלבן מעוגל 8"/>
          <p:cNvSpPr/>
          <p:nvPr userDrawn="1"/>
        </p:nvSpPr>
        <p:spPr>
          <a:xfrm>
            <a:off x="0" y="6306749"/>
            <a:ext cx="7724431"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4" name="מציין מיקום של מדיה 3">
            <a:extLst>
              <a:ext uri="{FF2B5EF4-FFF2-40B4-BE49-F238E27FC236}">
                <a16:creationId xmlns:a16="http://schemas.microsoft.com/office/drawing/2014/main" id="{DD834E78-91D0-4CCC-9C3F-C5C504CFBE13}"/>
              </a:ext>
            </a:extLst>
          </p:cNvPr>
          <p:cNvSpPr>
            <a:spLocks noGrp="1"/>
          </p:cNvSpPr>
          <p:nvPr>
            <p:ph type="media" sz="quarter" idx="10" hasCustomPrompt="1"/>
          </p:nvPr>
        </p:nvSpPr>
        <p:spPr>
          <a:xfrm>
            <a:off x="363416" y="639717"/>
            <a:ext cx="11465168" cy="6122933"/>
          </a:xfrm>
        </p:spPr>
        <p:txBody>
          <a:bodyPr/>
          <a:lstStyle>
            <a:lvl1pPr marL="0" indent="0">
              <a:buFontTx/>
              <a:buNone/>
              <a:defRPr>
                <a:solidFill>
                  <a:srgbClr val="192A72"/>
                </a:solidFill>
                <a:latin typeface="Varela Round" panose="00000500000000000000" pitchFamily="2" charset="-79"/>
                <a:cs typeface="Varela Round" panose="00000500000000000000" pitchFamily="2" charset="-79"/>
              </a:defRPr>
            </a:lvl1pPr>
          </a:lstStyle>
          <a:p>
            <a:r>
              <a:rPr lang="he-IL" dirty="0"/>
              <a:t>מיועד לסרטים</a:t>
            </a:r>
          </a:p>
        </p:txBody>
      </p:sp>
      <p:sp>
        <p:nvSpPr>
          <p:cNvPr id="11" name="מציין מיקום תוכן 10">
            <a:extLst>
              <a:ext uri="{FF2B5EF4-FFF2-40B4-BE49-F238E27FC236}">
                <a16:creationId xmlns:a16="http://schemas.microsoft.com/office/drawing/2014/main" id="{2A86C914-3EB6-4303-93FB-203A29FA2E36}"/>
              </a:ext>
            </a:extLst>
          </p:cNvPr>
          <p:cNvSpPr>
            <a:spLocks noGrp="1"/>
          </p:cNvSpPr>
          <p:nvPr>
            <p:ph sz="quarter" idx="14"/>
          </p:nvPr>
        </p:nvSpPr>
        <p:spPr>
          <a:xfrm>
            <a:off x="363416" y="95349"/>
            <a:ext cx="8074879" cy="400050"/>
          </a:xfrm>
        </p:spPr>
        <p:txBody>
          <a:bodyPr anchor="ctr">
            <a:noAutofit/>
          </a:bodyPr>
          <a:lstStyle>
            <a:lvl1pPr marL="0" indent="0" algn="r">
              <a:buFontTx/>
              <a:buNone/>
              <a:defRPr sz="2400">
                <a:solidFill>
                  <a:srgbClr val="192A72"/>
                </a:solidFill>
                <a:latin typeface="Varela Round" panose="00000500000000000000" pitchFamily="2" charset="-79"/>
                <a:cs typeface="Varela Round" panose="00000500000000000000" pitchFamily="2" charset="-79"/>
              </a:defRPr>
            </a:lvl1pPr>
          </a:lstStyle>
          <a:p>
            <a:pPr lvl="0"/>
            <a:r>
              <a:rPr lang="he-IL" dirty="0"/>
              <a:t>לחץ כדי לערוך סגנונות טקסט של תבנית בסיס</a:t>
            </a:r>
          </a:p>
        </p:txBody>
      </p:sp>
    </p:spTree>
    <p:extLst>
      <p:ext uri="{BB962C8B-B14F-4D97-AF65-F5344CB8AC3E}">
        <p14:creationId xmlns:p14="http://schemas.microsoft.com/office/powerpoint/2010/main" val="36877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a:xfrm>
            <a:off x="1" y="213094"/>
            <a:ext cx="12191999" cy="720000"/>
          </a:xfrm>
          <a:noFill/>
        </p:spPr>
        <p:txBody>
          <a:bodyPr vert="horz" lIns="91440" tIns="45720" rIns="91440" bIns="45720" rtlCol="1" anchor="ctr">
            <a:noAutofit/>
          </a:bodyPr>
          <a:lstStyle>
            <a:lvl1pPr>
              <a:defRPr kumimoji="0" lang="he-IL" sz="4800" b="1" i="0" u="none" strike="noStrike" kern="1200" cap="none" spc="0" normalizeH="0" baseline="0" noProof="0" dirty="0" smtClean="0">
                <a:ln>
                  <a:noFill/>
                </a:ln>
                <a:solidFill>
                  <a:srgbClr val="002060"/>
                </a:solidFill>
                <a:effectLst/>
                <a:uLnTx/>
                <a:uFillTx/>
                <a:latin typeface="Varela Round" pitchFamily="2" charset="-79"/>
                <a:ea typeface="+mj-ea"/>
                <a:cs typeface="Varela Round" pitchFamily="2" charset="-79"/>
              </a:defRPr>
            </a:lvl1pPr>
          </a:lstStyle>
          <a:p>
            <a:pPr marL="0" marR="0" lvl="0" indent="0" algn="ctr" defTabSz="914491" rtl="1" eaLnBrk="1" fontAlgn="auto" latinLnBrk="0" hangingPunct="1">
              <a:lnSpc>
                <a:spcPct val="100000"/>
              </a:lnSpc>
              <a:spcBef>
                <a:spcPct val="0"/>
              </a:spcBef>
              <a:spcAft>
                <a:spcPts val="0"/>
              </a:spcAft>
              <a:buClrTx/>
              <a:buSzTx/>
              <a:buFontTx/>
              <a:buNone/>
              <a:tabLst/>
              <a:defRPr/>
            </a:pPr>
            <a:r>
              <a:rPr lang="he-IL" dirty="0"/>
              <a:t>לחץ כדי לערוך סגנון כותרת של תבנית</a:t>
            </a:r>
          </a:p>
        </p:txBody>
      </p:sp>
      <p:sp>
        <p:nvSpPr>
          <p:cNvPr id="7" name="מלבן מעוגל 6"/>
          <p:cNvSpPr/>
          <p:nvPr userDrawn="1"/>
        </p:nvSpPr>
        <p:spPr>
          <a:xfrm>
            <a:off x="1" y="5878199"/>
            <a:ext cx="476619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8" name="מלבן מעוגל 7"/>
          <p:cNvSpPr/>
          <p:nvPr userDrawn="1"/>
        </p:nvSpPr>
        <p:spPr>
          <a:xfrm>
            <a:off x="8667715" y="-110812"/>
            <a:ext cx="5300119" cy="22162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9" name="מלבן מעוגל 8"/>
          <p:cNvSpPr/>
          <p:nvPr userDrawn="1"/>
        </p:nvSpPr>
        <p:spPr>
          <a:xfrm>
            <a:off x="0" y="6306749"/>
            <a:ext cx="7724431"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כותרת ותמונה">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161147" y="964351"/>
            <a:ext cx="8483175" cy="572155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8" name="כותרת 1"/>
          <p:cNvSpPr>
            <a:spLocks noGrp="1"/>
          </p:cNvSpPr>
          <p:nvPr>
            <p:ph type="ctrTitle"/>
          </p:nvPr>
        </p:nvSpPr>
        <p:spPr>
          <a:xfrm>
            <a:off x="1733909" y="186258"/>
            <a:ext cx="10247689" cy="637353"/>
          </a:xfrm>
          <a:prstGeom prst="rect">
            <a:avLst/>
          </a:prstGeom>
        </p:spPr>
        <p:txBody>
          <a:bodyPr anchor="ctr">
            <a:noAutofit/>
          </a:bodyPr>
          <a:lstStyle>
            <a:lvl1pPr algn="ctr">
              <a:defRPr sz="4000">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9" name="מלבן מעוגל 8"/>
          <p:cNvSpPr/>
          <p:nvPr userDrawn="1"/>
        </p:nvSpPr>
        <p:spPr>
          <a:xfrm>
            <a:off x="11186073" y="5980332"/>
            <a:ext cx="1591052" cy="155686"/>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11032901" y="950191"/>
            <a:ext cx="1159099" cy="347376"/>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11" name="מלבן מעוגל 10"/>
          <p:cNvSpPr/>
          <p:nvPr userDrawn="1"/>
        </p:nvSpPr>
        <p:spPr>
          <a:xfrm>
            <a:off x="-484994" y="320177"/>
            <a:ext cx="2095644"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מלבן מעוגל 11"/>
          <p:cNvSpPr/>
          <p:nvPr userDrawn="1"/>
        </p:nvSpPr>
        <p:spPr>
          <a:xfrm>
            <a:off x="10586241" y="6268720"/>
            <a:ext cx="2190883" cy="41718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Tree>
    <p:extLst>
      <p:ext uri="{BB962C8B-B14F-4D97-AF65-F5344CB8AC3E}">
        <p14:creationId xmlns:p14="http://schemas.microsoft.com/office/powerpoint/2010/main" val="3233132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כותרת ושתי תמונות">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6444696" y="978201"/>
            <a:ext cx="5395321" cy="363892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8" name="כותרת 1"/>
          <p:cNvSpPr>
            <a:spLocks noGrp="1"/>
          </p:cNvSpPr>
          <p:nvPr>
            <p:ph type="ctrTitle"/>
          </p:nvPr>
        </p:nvSpPr>
        <p:spPr>
          <a:xfrm>
            <a:off x="1733910" y="186258"/>
            <a:ext cx="10221024" cy="637353"/>
          </a:xfrm>
          <a:prstGeom prst="rect">
            <a:avLst/>
          </a:prstGeom>
        </p:spPr>
        <p:txBody>
          <a:bodyPr anchor="ctr">
            <a:noAutofit/>
          </a:bodyPr>
          <a:lstStyle>
            <a:lvl1pPr algn="ctr">
              <a:defRPr sz="4000">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9" name="מלבן מעוגל 8"/>
          <p:cNvSpPr/>
          <p:nvPr userDrawn="1"/>
        </p:nvSpPr>
        <p:spPr>
          <a:xfrm>
            <a:off x="11186073" y="5980332"/>
            <a:ext cx="1591052" cy="155686"/>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413012" y="764744"/>
            <a:ext cx="1159099" cy="426915"/>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11" name="מלבן מעוגל 10"/>
          <p:cNvSpPr/>
          <p:nvPr userDrawn="1"/>
        </p:nvSpPr>
        <p:spPr>
          <a:xfrm>
            <a:off x="-484994" y="320177"/>
            <a:ext cx="2095644"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מלבן מעוגל 11"/>
          <p:cNvSpPr/>
          <p:nvPr userDrawn="1"/>
        </p:nvSpPr>
        <p:spPr>
          <a:xfrm>
            <a:off x="10586241" y="6268720"/>
            <a:ext cx="2190883" cy="41718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3" name="מציין מיקום של תמונה 2">
            <a:extLst>
              <a:ext uri="{FF2B5EF4-FFF2-40B4-BE49-F238E27FC236}">
                <a16:creationId xmlns:a16="http://schemas.microsoft.com/office/drawing/2014/main" id="{11DA6207-6C06-4DE8-8270-79FA6D2C27CC}"/>
              </a:ext>
            </a:extLst>
          </p:cNvPr>
          <p:cNvSpPr>
            <a:spLocks noGrp="1"/>
          </p:cNvSpPr>
          <p:nvPr>
            <p:ph type="pic" idx="10" hasCustomPrompt="1"/>
          </p:nvPr>
        </p:nvSpPr>
        <p:spPr>
          <a:xfrm>
            <a:off x="843274" y="978201"/>
            <a:ext cx="5395321" cy="363892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Tree>
    <p:extLst>
      <p:ext uri="{BB962C8B-B14F-4D97-AF65-F5344CB8AC3E}">
        <p14:creationId xmlns:p14="http://schemas.microsoft.com/office/powerpoint/2010/main" val="2062799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609601" y="274638"/>
            <a:ext cx="10972800" cy="1143000"/>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609601" y="1600202"/>
            <a:ext cx="10972800" cy="4525963"/>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8737601" y="6356352"/>
            <a:ext cx="28448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BB6F552B-607E-4869-A917-C44959BDCB12}" type="datetimeFigureOut">
              <a:rPr lang="he-IL" smtClean="0"/>
              <a:pPr/>
              <a:t>ו'/שבט/תשפ"א</a:t>
            </a:fld>
            <a:endParaRPr lang="he-IL"/>
          </a:p>
        </p:txBody>
      </p:sp>
      <p:sp>
        <p:nvSpPr>
          <p:cNvPr id="5" name="מציין מיקום של כותרת תחתונה 4"/>
          <p:cNvSpPr>
            <a:spLocks noGrp="1"/>
          </p:cNvSpPr>
          <p:nvPr>
            <p:ph type="ftr" sz="quarter" idx="3"/>
          </p:nvPr>
        </p:nvSpPr>
        <p:spPr>
          <a:xfrm>
            <a:off x="4165601" y="6356352"/>
            <a:ext cx="3860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609601" y="6356352"/>
            <a:ext cx="28448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6478A40-4CDB-4A89-A7AB-ED0E5AEAC786}" type="slidenum">
              <a:rPr lang="he-IL" smtClean="0"/>
              <a:pPr/>
              <a:t>‹#›</a:t>
            </a:fld>
            <a:endParaRPr lang="he-IL"/>
          </a:p>
        </p:txBody>
      </p:sp>
    </p:spTree>
  </p:cSld>
  <p:clrMap bg1="lt1" tx1="dk1" bg2="lt2" tx2="dk2" accent1="accent1" accent2="accent2" accent3="accent3" accent4="accent4" accent5="accent5" accent6="accent6" hlink="hlink" folHlink="folHlink"/>
  <p:sldLayoutIdLst>
    <p:sldLayoutId id="2147483649" r:id="rId1"/>
    <p:sldLayoutId id="2147483664" r:id="rId2"/>
    <p:sldLayoutId id="2147483650" r:id="rId3"/>
    <p:sldLayoutId id="2147483653" r:id="rId4"/>
    <p:sldLayoutId id="2147483665" r:id="rId5"/>
    <p:sldLayoutId id="2147483666" r:id="rId6"/>
    <p:sldLayoutId id="2147483663" r:id="rId7"/>
    <p:sldLayoutId id="2147483669" r:id="rId8"/>
    <p:sldLayoutId id="2147483671" r:id="rId9"/>
    <p:sldLayoutId id="2147483668" r:id="rId10"/>
    <p:sldLayoutId id="2147483670" r:id="rId11"/>
  </p:sldLayoutIdLst>
  <p:txStyles>
    <p:titleStyle>
      <a:lvl1pPr algn="ctr" defTabSz="914491" rtl="1" eaLnBrk="1" latinLnBrk="0" hangingPunct="1">
        <a:spcBef>
          <a:spcPct val="0"/>
        </a:spcBef>
        <a:buNone/>
        <a:defRPr sz="4400" kern="1200">
          <a:solidFill>
            <a:schemeClr val="tx1"/>
          </a:solidFill>
          <a:latin typeface="+mj-lt"/>
          <a:ea typeface="+mj-ea"/>
          <a:cs typeface="+mj-cs"/>
        </a:defRPr>
      </a:lvl1pPr>
    </p:titleStyle>
    <p:body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91" rtl="1" eaLnBrk="1" latinLnBrk="0" hangingPunct="1">
        <a:defRPr sz="1800" kern="1200">
          <a:solidFill>
            <a:schemeClr val="tx1"/>
          </a:solidFill>
          <a:latin typeface="+mn-lt"/>
          <a:ea typeface="+mn-ea"/>
          <a:cs typeface="+mn-cs"/>
        </a:defRPr>
      </a:lvl1pPr>
      <a:lvl2pPr marL="457246" algn="r" defTabSz="914491" rtl="1" eaLnBrk="1" latinLnBrk="0" hangingPunct="1">
        <a:defRPr sz="1800" kern="1200">
          <a:solidFill>
            <a:schemeClr val="tx1"/>
          </a:solidFill>
          <a:latin typeface="+mn-lt"/>
          <a:ea typeface="+mn-ea"/>
          <a:cs typeface="+mn-cs"/>
        </a:defRPr>
      </a:lvl2pPr>
      <a:lvl3pPr marL="914491" algn="r" defTabSz="914491" rtl="1" eaLnBrk="1" latinLnBrk="0" hangingPunct="1">
        <a:defRPr sz="1800" kern="1200">
          <a:solidFill>
            <a:schemeClr val="tx1"/>
          </a:solidFill>
          <a:latin typeface="+mn-lt"/>
          <a:ea typeface="+mn-ea"/>
          <a:cs typeface="+mn-cs"/>
        </a:defRPr>
      </a:lvl3pPr>
      <a:lvl4pPr marL="1371737" algn="r" defTabSz="914491" rtl="1" eaLnBrk="1" latinLnBrk="0" hangingPunct="1">
        <a:defRPr sz="1800" kern="1200">
          <a:solidFill>
            <a:schemeClr val="tx1"/>
          </a:solidFill>
          <a:latin typeface="+mn-lt"/>
          <a:ea typeface="+mn-ea"/>
          <a:cs typeface="+mn-cs"/>
        </a:defRPr>
      </a:lvl4pPr>
      <a:lvl5pPr marL="1828983" algn="r" defTabSz="914491" rtl="1" eaLnBrk="1" latinLnBrk="0" hangingPunct="1">
        <a:defRPr sz="1800" kern="1200">
          <a:solidFill>
            <a:schemeClr val="tx1"/>
          </a:solidFill>
          <a:latin typeface="+mn-lt"/>
          <a:ea typeface="+mn-ea"/>
          <a:cs typeface="+mn-cs"/>
        </a:defRPr>
      </a:lvl5pPr>
      <a:lvl6pPr marL="2286229" algn="r" defTabSz="914491" rtl="1" eaLnBrk="1" latinLnBrk="0" hangingPunct="1">
        <a:defRPr sz="1800" kern="1200">
          <a:solidFill>
            <a:schemeClr val="tx1"/>
          </a:solidFill>
          <a:latin typeface="+mn-lt"/>
          <a:ea typeface="+mn-ea"/>
          <a:cs typeface="+mn-cs"/>
        </a:defRPr>
      </a:lvl6pPr>
      <a:lvl7pPr marL="2743474" algn="r" defTabSz="914491" rtl="1" eaLnBrk="1" latinLnBrk="0" hangingPunct="1">
        <a:defRPr sz="1800" kern="1200">
          <a:solidFill>
            <a:schemeClr val="tx1"/>
          </a:solidFill>
          <a:latin typeface="+mn-lt"/>
          <a:ea typeface="+mn-ea"/>
          <a:cs typeface="+mn-cs"/>
        </a:defRPr>
      </a:lvl7pPr>
      <a:lvl8pPr marL="3200720" algn="r" defTabSz="914491" rtl="1" eaLnBrk="1" latinLnBrk="0" hangingPunct="1">
        <a:defRPr sz="1800" kern="1200">
          <a:solidFill>
            <a:schemeClr val="tx1"/>
          </a:solidFill>
          <a:latin typeface="+mn-lt"/>
          <a:ea typeface="+mn-ea"/>
          <a:cs typeface="+mn-cs"/>
        </a:defRPr>
      </a:lvl8pPr>
      <a:lvl9pPr marL="3657966" algn="r" defTabSz="914491"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7.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13.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14.jpeg"/><Relationship Id="rId2" Type="http://schemas.microsoft.com/office/2007/relationships/media" Target="../media/media1.mp3"/><Relationship Id="rId1" Type="http://schemas.openxmlformats.org/officeDocument/2006/relationships/tags" Target="../tags/tag9.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4.xml"/><Relationship Id="rId1" Type="http://schemas.openxmlformats.org/officeDocument/2006/relationships/tags" Target="../tags/tag14.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4.xml"/><Relationship Id="rId1" Type="http://schemas.openxmlformats.org/officeDocument/2006/relationships/tags" Target="../tags/tag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4.xml"/><Relationship Id="rId1" Type="http://schemas.openxmlformats.org/officeDocument/2006/relationships/tags" Target="../tags/tag16.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31.jpe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4.xml"/><Relationship Id="rId1" Type="http://schemas.openxmlformats.org/officeDocument/2006/relationships/tags" Target="../tags/tag18.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4.xml"/><Relationship Id="rId1" Type="http://schemas.openxmlformats.org/officeDocument/2006/relationships/video" Target="https://www.youtube.com/embed/hddt8fc09xU?feature=oembed" TargetMode="External"/><Relationship Id="rId5" Type="http://schemas.openxmlformats.org/officeDocument/2006/relationships/image" Target="../media/image39.jpeg"/><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45.jpeg"/><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4.xml"/><Relationship Id="rId1" Type="http://schemas.openxmlformats.org/officeDocument/2006/relationships/video" Target="https://www.youtube.com/embed/ATmauZFh9pc?start=28&amp;feature=oembed"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 Id="rId4" Type="http://schemas.openxmlformats.org/officeDocument/2006/relationships/image" Target="../media/image56.jpeg"/></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4.xml"/><Relationship Id="rId1" Type="http://schemas.openxmlformats.org/officeDocument/2006/relationships/tags" Target="../tags/tag4.xml"/><Relationship Id="rId5" Type="http://schemas.openxmlformats.org/officeDocument/2006/relationships/image" Target="../media/image4.jpe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tags" Target="../tags/tag5.xml"/><Relationship Id="rId5" Type="http://schemas.openxmlformats.org/officeDocument/2006/relationships/image" Target="../media/image7.pn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4.xml"/><Relationship Id="rId1" Type="http://schemas.openxmlformats.org/officeDocument/2006/relationships/tags" Target="../tags/tag6.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p:cNvSpPr>
            <a:spLocks noGrp="1"/>
          </p:cNvSpPr>
          <p:nvPr>
            <p:ph type="ctrTitle"/>
          </p:nvPr>
        </p:nvSpPr>
        <p:spPr>
          <a:xfrm>
            <a:off x="1" y="2693893"/>
            <a:ext cx="12192001" cy="1470216"/>
          </a:xfrm>
        </p:spPr>
        <p:txBody>
          <a:bodyPr>
            <a:normAutofit/>
          </a:bodyPr>
          <a:lstStyle/>
          <a:p>
            <a:r>
              <a:rPr lang="he-IL" dirty="0"/>
              <a:t>מערכת שידורים לאומית</a:t>
            </a:r>
          </a:p>
        </p:txBody>
      </p:sp>
      <p:sp>
        <p:nvSpPr>
          <p:cNvPr id="3" name="מלבן 2">
            <a:extLst>
              <a:ext uri="{FF2B5EF4-FFF2-40B4-BE49-F238E27FC236}">
                <a16:creationId xmlns:a16="http://schemas.microsoft.com/office/drawing/2014/main" id="{961089DD-6B1D-4A5A-AB81-96D166E27BF1}"/>
              </a:ext>
            </a:extLst>
          </p:cNvPr>
          <p:cNvSpPr/>
          <p:nvPr/>
        </p:nvSpPr>
        <p:spPr>
          <a:xfrm>
            <a:off x="905137" y="370316"/>
            <a:ext cx="3040978" cy="11809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4" rIns="91428" bIns="45714" numCol="1" spcCol="0" rtlCol="1" fromWordArt="0" anchor="ctr" anchorCtr="0" forceAA="0" compatLnSpc="1">
            <a:prstTxWarp prst="textNoShape">
              <a:avLst/>
            </a:prstTxWarp>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w="0"/>
                <a:solidFill>
                  <a:srgbClr val="002060"/>
                </a:solidFill>
                <a:effectLst>
                  <a:outerShdw blurRad="38100" dist="19050" dir="2700000" algn="tl" rotWithShape="0">
                    <a:srgbClr val="002060">
                      <a:alpha val="40000"/>
                    </a:srgbClr>
                  </a:outerShdw>
                </a:effectLst>
                <a:uLnTx/>
                <a:uFillTx/>
                <a:latin typeface="Varela Round" panose="00000500000000000000" pitchFamily="2" charset="-79"/>
                <a:ea typeface="+mn-ea"/>
                <a:cs typeface="Varela Round" panose="00000500000000000000" pitchFamily="2" charset="-79"/>
              </a:rPr>
              <a:t>המזכירות הפדגוגית</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w="0"/>
                <a:solidFill>
                  <a:srgbClr val="002060"/>
                </a:solidFill>
                <a:effectLst>
                  <a:outerShdw blurRad="38100" dist="19050" dir="2700000" algn="tl" rotWithShape="0">
                    <a:srgbClr val="002060">
                      <a:alpha val="40000"/>
                    </a:srgbClr>
                  </a:outerShdw>
                </a:effectLst>
                <a:uLnTx/>
                <a:uFillTx/>
                <a:latin typeface="Varela Round" panose="00000500000000000000" pitchFamily="2" charset="-79"/>
                <a:ea typeface="+mn-ea"/>
                <a:cs typeface="Varela Round" panose="00000500000000000000" pitchFamily="2" charset="-79"/>
              </a:rPr>
              <a:t>אגף שפות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w="0"/>
                <a:solidFill>
                  <a:srgbClr val="002060"/>
                </a:solidFill>
                <a:effectLst>
                  <a:outerShdw blurRad="38100" dist="19050" dir="2700000" algn="tl" rotWithShape="0">
                    <a:srgbClr val="002060">
                      <a:alpha val="40000"/>
                    </a:srgbClr>
                  </a:outerShdw>
                </a:effectLst>
                <a:uLnTx/>
                <a:uFillTx/>
                <a:latin typeface="Varela Round" panose="00000500000000000000" pitchFamily="2" charset="-79"/>
                <a:ea typeface="+mn-ea"/>
                <a:cs typeface="Varela Round" panose="00000500000000000000" pitchFamily="2" charset="-79"/>
              </a:rPr>
              <a:t>הפיקוח על הוראת העברית</a:t>
            </a:r>
          </a:p>
        </p:txBody>
      </p:sp>
      <p:sp>
        <p:nvSpPr>
          <p:cNvPr id="4" name="TextBox 3">
            <a:extLst>
              <a:ext uri="{FF2B5EF4-FFF2-40B4-BE49-F238E27FC236}">
                <a16:creationId xmlns:a16="http://schemas.microsoft.com/office/drawing/2014/main" id="{4EB42878-562A-45DE-A3AC-3F3551825A43}"/>
              </a:ext>
            </a:extLst>
          </p:cNvPr>
          <p:cNvSpPr txBox="1"/>
          <p:nvPr/>
        </p:nvSpPr>
        <p:spPr>
          <a:xfrm>
            <a:off x="2551917" y="4149813"/>
            <a:ext cx="7759474" cy="904342"/>
          </a:xfrm>
          <a:prstGeom prst="rect">
            <a:avLst/>
          </a:prstGeom>
        </p:spPr>
        <p:txBody>
          <a:bodyPr vert="horz" wrap="square" lIns="91428" tIns="45714" rIns="91428" bIns="45714" rtlCol="1" anchor="b">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srgbClr val="002060"/>
                </a:solidFill>
                <a:effectLst/>
                <a:uLnTx/>
                <a:uFillTx/>
                <a:latin typeface="Varela Round" panose="00000500000000000000" pitchFamily="2" charset="-79"/>
                <a:ea typeface="+mn-ea"/>
                <a:cs typeface="Varela Round" panose="00000500000000000000" pitchFamily="2" charset="-79"/>
              </a:rPr>
              <a:t>מפמ"ר עברית: תומר </a:t>
            </a:r>
            <a:r>
              <a:rPr kumimoji="0" lang="he-IL" sz="2400" b="0" i="0" u="none" strike="noStrike" kern="1200" cap="none" spc="0" normalizeH="0" baseline="0" noProof="0" dirty="0" err="1">
                <a:ln>
                  <a:noFill/>
                </a:ln>
                <a:solidFill>
                  <a:srgbClr val="002060"/>
                </a:solidFill>
                <a:effectLst/>
                <a:uLnTx/>
                <a:uFillTx/>
                <a:latin typeface="Varela Round" panose="00000500000000000000" pitchFamily="2" charset="-79"/>
                <a:ea typeface="+mn-ea"/>
                <a:cs typeface="Varela Round" panose="00000500000000000000" pitchFamily="2" charset="-79"/>
              </a:rPr>
              <a:t>בוזמן</a:t>
            </a:r>
            <a:r>
              <a:rPr kumimoji="0" lang="he-IL" sz="2400" b="0" i="0" u="none" strike="noStrike" kern="1200" cap="none" spc="0" normalizeH="0" baseline="0" noProof="0" dirty="0">
                <a:ln>
                  <a:noFill/>
                </a:ln>
                <a:solidFill>
                  <a:srgbClr val="002060"/>
                </a:solidFill>
                <a:effectLst/>
                <a:uLnTx/>
                <a:uFillTx/>
                <a:latin typeface="Varela Round" panose="00000500000000000000" pitchFamily="2" charset="-79"/>
                <a:ea typeface="+mn-ea"/>
                <a:cs typeface="Varela Round" panose="00000500000000000000" pitchFamily="2" charset="-79"/>
              </a:rPr>
              <a:t>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srgbClr val="002060"/>
                </a:solidFill>
                <a:effectLst/>
                <a:uLnTx/>
                <a:uFillTx/>
                <a:latin typeface="Varela Round" panose="00000500000000000000" pitchFamily="2" charset="-79"/>
                <a:ea typeface="+mn-ea"/>
                <a:cs typeface="Varela Round" panose="00000500000000000000" pitchFamily="2" charset="-79"/>
              </a:rPr>
              <a:t>פיתוח: טל אהרון</a:t>
            </a:r>
          </a:p>
        </p:txBody>
      </p:sp>
    </p:spTree>
    <p:extLst>
      <p:ext uri="{BB962C8B-B14F-4D97-AF65-F5344CB8AC3E}">
        <p14:creationId xmlns:p14="http://schemas.microsoft.com/office/powerpoint/2010/main" val="9085446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67BF3A0-91E1-49D7-996A-E88D5EBC969F}"/>
              </a:ext>
            </a:extLst>
          </p:cNvPr>
          <p:cNvSpPr>
            <a:spLocks noGrp="1"/>
          </p:cNvSpPr>
          <p:nvPr>
            <p:ph type="title"/>
          </p:nvPr>
        </p:nvSpPr>
        <p:spPr/>
        <p:txBody>
          <a:bodyPr/>
          <a:lstStyle/>
          <a:p>
            <a:r>
              <a:rPr lang="he-IL" dirty="0"/>
              <a:t>לשם מה משתמשים בזמן הווה?</a:t>
            </a:r>
          </a:p>
        </p:txBody>
      </p:sp>
      <p:pic>
        <p:nvPicPr>
          <p:cNvPr id="5" name="תמונה 4">
            <a:extLst>
              <a:ext uri="{FF2B5EF4-FFF2-40B4-BE49-F238E27FC236}">
                <a16:creationId xmlns:a16="http://schemas.microsoft.com/office/drawing/2014/main" id="{5833E9C8-C7F4-4D5A-B144-A9D216660F64}"/>
              </a:ext>
            </a:extLst>
          </p:cNvPr>
          <p:cNvPicPr>
            <a:picLocks noChangeAspect="1"/>
          </p:cNvPicPr>
          <p:nvPr/>
        </p:nvPicPr>
        <p:blipFill rotWithShape="1">
          <a:blip r:embed="rId3"/>
          <a:srcRect l="20914" t="18969" r="30722" b="54278"/>
          <a:stretch/>
        </p:blipFill>
        <p:spPr>
          <a:xfrm>
            <a:off x="582297" y="1157937"/>
            <a:ext cx="8217605" cy="2556813"/>
          </a:xfrm>
          <a:prstGeom prst="rect">
            <a:avLst/>
          </a:prstGeom>
        </p:spPr>
      </p:pic>
      <p:sp>
        <p:nvSpPr>
          <p:cNvPr id="6" name="מלבן 5">
            <a:extLst>
              <a:ext uri="{FF2B5EF4-FFF2-40B4-BE49-F238E27FC236}">
                <a16:creationId xmlns:a16="http://schemas.microsoft.com/office/drawing/2014/main" id="{B0CF7FEA-8205-47BD-9458-8501478D91B9}"/>
              </a:ext>
            </a:extLst>
          </p:cNvPr>
          <p:cNvSpPr/>
          <p:nvPr/>
        </p:nvSpPr>
        <p:spPr>
          <a:xfrm>
            <a:off x="511516" y="1157937"/>
            <a:ext cx="8405530" cy="3842688"/>
          </a:xfrm>
          <a:prstGeom prst="rect">
            <a:avLst/>
          </a:prstGeom>
          <a:noFill/>
          <a:ln w="28575">
            <a:solidFill>
              <a:srgbClr val="192A7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8" name="תמונה 7">
            <a:extLst>
              <a:ext uri="{FF2B5EF4-FFF2-40B4-BE49-F238E27FC236}">
                <a16:creationId xmlns:a16="http://schemas.microsoft.com/office/drawing/2014/main" id="{BD8BD3C6-1377-4220-BF79-468F818DE63B}"/>
              </a:ext>
            </a:extLst>
          </p:cNvPr>
          <p:cNvPicPr>
            <a:picLocks noChangeAspect="1"/>
          </p:cNvPicPr>
          <p:nvPr/>
        </p:nvPicPr>
        <p:blipFill rotWithShape="1">
          <a:blip r:embed="rId3"/>
          <a:srcRect l="20914" t="79466" r="33257" b="7629"/>
          <a:stretch/>
        </p:blipFill>
        <p:spPr>
          <a:xfrm>
            <a:off x="1013503" y="3651634"/>
            <a:ext cx="7786399" cy="1233348"/>
          </a:xfrm>
          <a:prstGeom prst="rect">
            <a:avLst/>
          </a:prstGeom>
        </p:spPr>
      </p:pic>
      <p:sp>
        <p:nvSpPr>
          <p:cNvPr id="7" name="מציין מיקום טקסט 13">
            <a:extLst>
              <a:ext uri="{FF2B5EF4-FFF2-40B4-BE49-F238E27FC236}">
                <a16:creationId xmlns:a16="http://schemas.microsoft.com/office/drawing/2014/main" id="{0CFBA6BC-B300-4FF9-989E-222AF3511954}"/>
              </a:ext>
            </a:extLst>
          </p:cNvPr>
          <p:cNvSpPr txBox="1">
            <a:spLocks/>
          </p:cNvSpPr>
          <p:nvPr/>
        </p:nvSpPr>
        <p:spPr>
          <a:xfrm>
            <a:off x="896358" y="3939593"/>
            <a:ext cx="8020688" cy="473681"/>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1600" b="0" dirty="0">
                <a:solidFill>
                  <a:srgbClr val="92D050"/>
                </a:solidFill>
              </a:rPr>
              <a:t>השימוש בפעלים בזמן הווה מאפשר לציין פעילות הרגלית המתרחשת באופן </a:t>
            </a:r>
            <a:r>
              <a:rPr lang="he-IL" sz="1600" b="0" dirty="0" err="1">
                <a:solidFill>
                  <a:srgbClr val="92D050"/>
                </a:solidFill>
              </a:rPr>
              <a:t>יום־יומי</a:t>
            </a:r>
            <a:r>
              <a:rPr lang="he-IL" sz="1600" b="0" dirty="0">
                <a:solidFill>
                  <a:srgbClr val="92D050"/>
                </a:solidFill>
              </a:rPr>
              <a:t>. /</a:t>
            </a:r>
          </a:p>
        </p:txBody>
      </p:sp>
      <p:sp>
        <p:nvSpPr>
          <p:cNvPr id="9" name="מציין מיקום טקסט 13">
            <a:extLst>
              <a:ext uri="{FF2B5EF4-FFF2-40B4-BE49-F238E27FC236}">
                <a16:creationId xmlns:a16="http://schemas.microsoft.com/office/drawing/2014/main" id="{9DA2294C-DE38-48A2-B071-6D00E725679B}"/>
              </a:ext>
            </a:extLst>
          </p:cNvPr>
          <p:cNvSpPr txBox="1">
            <a:spLocks/>
          </p:cNvSpPr>
          <p:nvPr/>
        </p:nvSpPr>
        <p:spPr>
          <a:xfrm>
            <a:off x="896358" y="4328833"/>
            <a:ext cx="8020688" cy="473681"/>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1600" b="0" dirty="0">
                <a:solidFill>
                  <a:srgbClr val="92D050"/>
                </a:solidFill>
              </a:rPr>
              <a:t>השימוש בפעלים בזמן הווה מאפשר ליצור תחושה שהדברים קורים עכשיו כמו בסרט.</a:t>
            </a:r>
          </a:p>
        </p:txBody>
      </p:sp>
      <p:pic>
        <p:nvPicPr>
          <p:cNvPr id="1026" name="Picture 2" descr="Young entrepreneur, teenager business owner work at home, box for delivery Premium Photo">
            <a:extLst>
              <a:ext uri="{FF2B5EF4-FFF2-40B4-BE49-F238E27FC236}">
                <a16:creationId xmlns:a16="http://schemas.microsoft.com/office/drawing/2014/main" id="{87E81D83-8F12-4472-842B-76276C3873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5401" y="1157937"/>
            <a:ext cx="2726375" cy="181613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5820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a:xfrm>
            <a:off x="2" y="212675"/>
            <a:ext cx="12191999" cy="720094"/>
          </a:xfrm>
        </p:spPr>
        <p:txBody>
          <a:bodyPr/>
          <a:lstStyle/>
          <a:p>
            <a:r>
              <a:rPr lang="he-IL" dirty="0"/>
              <a:t>צורות הבינוני בבניינים השונים</a:t>
            </a:r>
          </a:p>
        </p:txBody>
      </p:sp>
      <p:cxnSp>
        <p:nvCxnSpPr>
          <p:cNvPr id="3" name="מחבר חץ ישר 2">
            <a:extLst>
              <a:ext uri="{FF2B5EF4-FFF2-40B4-BE49-F238E27FC236}">
                <a16:creationId xmlns:a16="http://schemas.microsoft.com/office/drawing/2014/main" id="{BC1D98D8-E057-4223-97AC-EF695EA52EFF}"/>
              </a:ext>
            </a:extLst>
          </p:cNvPr>
          <p:cNvCxnSpPr>
            <a:cxnSpLocks/>
          </p:cNvCxnSpPr>
          <p:nvPr/>
        </p:nvCxnSpPr>
        <p:spPr>
          <a:xfrm>
            <a:off x="11440564" y="1320214"/>
            <a:ext cx="0" cy="47177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 name="מחבר חץ ישר 3">
            <a:extLst>
              <a:ext uri="{FF2B5EF4-FFF2-40B4-BE49-F238E27FC236}">
                <a16:creationId xmlns:a16="http://schemas.microsoft.com/office/drawing/2014/main" id="{E59C8CB9-F111-4CF9-A9BA-A98C956D8204}"/>
              </a:ext>
            </a:extLst>
          </p:cNvPr>
          <p:cNvCxnSpPr>
            <a:cxnSpLocks/>
          </p:cNvCxnSpPr>
          <p:nvPr/>
        </p:nvCxnSpPr>
        <p:spPr>
          <a:xfrm>
            <a:off x="736862" y="1306007"/>
            <a:ext cx="0" cy="47177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 name="מחבר ישר 4">
            <a:extLst>
              <a:ext uri="{FF2B5EF4-FFF2-40B4-BE49-F238E27FC236}">
                <a16:creationId xmlns:a16="http://schemas.microsoft.com/office/drawing/2014/main" id="{334C86E3-6A50-409F-9606-4F39269B6242}"/>
              </a:ext>
            </a:extLst>
          </p:cNvPr>
          <p:cNvCxnSpPr>
            <a:cxnSpLocks/>
          </p:cNvCxnSpPr>
          <p:nvPr/>
        </p:nvCxnSpPr>
        <p:spPr>
          <a:xfrm>
            <a:off x="736862" y="1320214"/>
            <a:ext cx="1071827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מחבר חץ ישר 10">
            <a:extLst>
              <a:ext uri="{FF2B5EF4-FFF2-40B4-BE49-F238E27FC236}">
                <a16:creationId xmlns:a16="http://schemas.microsoft.com/office/drawing/2014/main" id="{85414DB9-4FE9-4BC2-9582-07DC5D75759A}"/>
              </a:ext>
            </a:extLst>
          </p:cNvPr>
          <p:cNvCxnSpPr>
            <a:cxnSpLocks/>
          </p:cNvCxnSpPr>
          <p:nvPr/>
        </p:nvCxnSpPr>
        <p:spPr>
          <a:xfrm>
            <a:off x="9643233" y="1327834"/>
            <a:ext cx="0" cy="47177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מחבר חץ ישר 12">
            <a:extLst>
              <a:ext uri="{FF2B5EF4-FFF2-40B4-BE49-F238E27FC236}">
                <a16:creationId xmlns:a16="http://schemas.microsoft.com/office/drawing/2014/main" id="{D9AC782F-70F1-4023-B567-4B42B27F5E66}"/>
              </a:ext>
            </a:extLst>
          </p:cNvPr>
          <p:cNvCxnSpPr>
            <a:cxnSpLocks/>
          </p:cNvCxnSpPr>
          <p:nvPr/>
        </p:nvCxnSpPr>
        <p:spPr>
          <a:xfrm>
            <a:off x="7828329" y="1320214"/>
            <a:ext cx="0" cy="47177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מחבר חץ ישר 13">
            <a:extLst>
              <a:ext uri="{FF2B5EF4-FFF2-40B4-BE49-F238E27FC236}">
                <a16:creationId xmlns:a16="http://schemas.microsoft.com/office/drawing/2014/main" id="{BAFD37B9-B1E7-40F8-890D-F2B8C690A2F9}"/>
              </a:ext>
            </a:extLst>
          </p:cNvPr>
          <p:cNvCxnSpPr>
            <a:cxnSpLocks/>
          </p:cNvCxnSpPr>
          <p:nvPr/>
        </p:nvCxnSpPr>
        <p:spPr>
          <a:xfrm>
            <a:off x="6113523" y="920863"/>
            <a:ext cx="0" cy="871121"/>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 name="מחבר חץ ישר 14">
            <a:extLst>
              <a:ext uri="{FF2B5EF4-FFF2-40B4-BE49-F238E27FC236}">
                <a16:creationId xmlns:a16="http://schemas.microsoft.com/office/drawing/2014/main" id="{261BEBA6-67D6-4533-9194-9810CDE675BC}"/>
              </a:ext>
            </a:extLst>
          </p:cNvPr>
          <p:cNvCxnSpPr>
            <a:cxnSpLocks/>
          </p:cNvCxnSpPr>
          <p:nvPr/>
        </p:nvCxnSpPr>
        <p:spPr>
          <a:xfrm>
            <a:off x="4271526" y="1306007"/>
            <a:ext cx="0" cy="47177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מחבר חץ ישר 15">
            <a:extLst>
              <a:ext uri="{FF2B5EF4-FFF2-40B4-BE49-F238E27FC236}">
                <a16:creationId xmlns:a16="http://schemas.microsoft.com/office/drawing/2014/main" id="{EB0494C4-C66F-4189-84E2-28E47020EE83}"/>
              </a:ext>
            </a:extLst>
          </p:cNvPr>
          <p:cNvCxnSpPr>
            <a:cxnSpLocks/>
          </p:cNvCxnSpPr>
          <p:nvPr/>
        </p:nvCxnSpPr>
        <p:spPr>
          <a:xfrm>
            <a:off x="2518142" y="1327834"/>
            <a:ext cx="0" cy="47177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3" name="תרשים זרימה: תהליך חלופי 22">
            <a:extLst>
              <a:ext uri="{FF2B5EF4-FFF2-40B4-BE49-F238E27FC236}">
                <a16:creationId xmlns:a16="http://schemas.microsoft.com/office/drawing/2014/main" id="{D48B992E-0D63-4674-A248-6867F625CEA8}"/>
              </a:ext>
            </a:extLst>
          </p:cNvPr>
          <p:cNvSpPr/>
          <p:nvPr/>
        </p:nvSpPr>
        <p:spPr>
          <a:xfrm>
            <a:off x="10831107" y="1787337"/>
            <a:ext cx="1218914" cy="566943"/>
          </a:xfrm>
          <a:prstGeom prst="flowChartAlternateProcess">
            <a:avLst/>
          </a:prstGeom>
          <a:solidFill>
            <a:srgbClr val="12B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dirty="0">
                <a:solidFill>
                  <a:schemeClr val="bg1"/>
                </a:solidFill>
                <a:latin typeface="Varela Round" panose="00000500000000000000" pitchFamily="2" charset="-79"/>
                <a:cs typeface="Varela Round" panose="00000500000000000000" pitchFamily="2" charset="-79"/>
              </a:rPr>
              <a:t>קל</a:t>
            </a:r>
          </a:p>
        </p:txBody>
      </p:sp>
      <p:sp>
        <p:nvSpPr>
          <p:cNvPr id="25" name="תרשים זרימה: תהליך חלופי 24">
            <a:extLst>
              <a:ext uri="{FF2B5EF4-FFF2-40B4-BE49-F238E27FC236}">
                <a16:creationId xmlns:a16="http://schemas.microsoft.com/office/drawing/2014/main" id="{D24CFE8D-E6DE-4BDC-A05B-EABC840D0D90}"/>
              </a:ext>
            </a:extLst>
          </p:cNvPr>
          <p:cNvSpPr/>
          <p:nvPr/>
        </p:nvSpPr>
        <p:spPr>
          <a:xfrm>
            <a:off x="9033776" y="1794958"/>
            <a:ext cx="1218914" cy="566943"/>
          </a:xfrm>
          <a:prstGeom prst="flowChartAlternateProcess">
            <a:avLst/>
          </a:prstGeom>
          <a:solidFill>
            <a:srgbClr val="12B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dirty="0">
                <a:solidFill>
                  <a:schemeClr val="bg1"/>
                </a:solidFill>
                <a:latin typeface="Varela Round" panose="00000500000000000000" pitchFamily="2" charset="-79"/>
                <a:cs typeface="Varela Round" panose="00000500000000000000" pitchFamily="2" charset="-79"/>
              </a:rPr>
              <a:t>נפעל</a:t>
            </a:r>
          </a:p>
        </p:txBody>
      </p:sp>
      <p:sp>
        <p:nvSpPr>
          <p:cNvPr id="26" name="תרשים זרימה: תהליך חלופי 25">
            <a:extLst>
              <a:ext uri="{FF2B5EF4-FFF2-40B4-BE49-F238E27FC236}">
                <a16:creationId xmlns:a16="http://schemas.microsoft.com/office/drawing/2014/main" id="{A9A854A9-358F-44E2-A557-30A7770DC298}"/>
              </a:ext>
            </a:extLst>
          </p:cNvPr>
          <p:cNvSpPr/>
          <p:nvPr/>
        </p:nvSpPr>
        <p:spPr>
          <a:xfrm>
            <a:off x="7218872" y="1788902"/>
            <a:ext cx="1218914" cy="566943"/>
          </a:xfrm>
          <a:prstGeom prst="flowChartAlternateProcess">
            <a:avLst/>
          </a:prstGeom>
          <a:solidFill>
            <a:srgbClr val="12B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dirty="0">
                <a:solidFill>
                  <a:schemeClr val="bg1"/>
                </a:solidFill>
                <a:latin typeface="Varela Round" panose="00000500000000000000" pitchFamily="2" charset="-79"/>
                <a:cs typeface="Varela Round" panose="00000500000000000000" pitchFamily="2" charset="-79"/>
              </a:rPr>
              <a:t>הפעיל</a:t>
            </a:r>
          </a:p>
        </p:txBody>
      </p:sp>
      <p:sp>
        <p:nvSpPr>
          <p:cNvPr id="27" name="תרשים זרימה: תהליך חלופי 26">
            <a:extLst>
              <a:ext uri="{FF2B5EF4-FFF2-40B4-BE49-F238E27FC236}">
                <a16:creationId xmlns:a16="http://schemas.microsoft.com/office/drawing/2014/main" id="{F1B81510-1EBA-4FDA-B01C-EB0D336C0424}"/>
              </a:ext>
            </a:extLst>
          </p:cNvPr>
          <p:cNvSpPr/>
          <p:nvPr/>
        </p:nvSpPr>
        <p:spPr>
          <a:xfrm>
            <a:off x="5504066" y="1787338"/>
            <a:ext cx="1218914" cy="566943"/>
          </a:xfrm>
          <a:prstGeom prst="flowChartAlternateProcess">
            <a:avLst/>
          </a:prstGeom>
          <a:solidFill>
            <a:srgbClr val="12B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dirty="0">
                <a:solidFill>
                  <a:schemeClr val="bg1"/>
                </a:solidFill>
                <a:latin typeface="Varela Round" panose="00000500000000000000" pitchFamily="2" charset="-79"/>
                <a:cs typeface="Varela Round" panose="00000500000000000000" pitchFamily="2" charset="-79"/>
              </a:rPr>
              <a:t>הופעל</a:t>
            </a:r>
          </a:p>
        </p:txBody>
      </p:sp>
      <p:sp>
        <p:nvSpPr>
          <p:cNvPr id="28" name="תרשים זרימה: תהליך חלופי 27">
            <a:extLst>
              <a:ext uri="{FF2B5EF4-FFF2-40B4-BE49-F238E27FC236}">
                <a16:creationId xmlns:a16="http://schemas.microsoft.com/office/drawing/2014/main" id="{FC730C73-D97E-4318-91DF-2DBED8FDAC17}"/>
              </a:ext>
            </a:extLst>
          </p:cNvPr>
          <p:cNvSpPr/>
          <p:nvPr/>
        </p:nvSpPr>
        <p:spPr>
          <a:xfrm>
            <a:off x="3662069" y="1788902"/>
            <a:ext cx="1218914" cy="566943"/>
          </a:xfrm>
          <a:prstGeom prst="flowChartAlternateProcess">
            <a:avLst/>
          </a:prstGeom>
          <a:solidFill>
            <a:srgbClr val="12B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dirty="0">
                <a:solidFill>
                  <a:schemeClr val="bg1"/>
                </a:solidFill>
                <a:latin typeface="Varela Round" panose="00000500000000000000" pitchFamily="2" charset="-79"/>
                <a:cs typeface="Varela Round" panose="00000500000000000000" pitchFamily="2" charset="-79"/>
              </a:rPr>
              <a:t>פיעל</a:t>
            </a:r>
          </a:p>
        </p:txBody>
      </p:sp>
      <p:sp>
        <p:nvSpPr>
          <p:cNvPr id="29" name="תרשים זרימה: תהליך חלופי 28">
            <a:extLst>
              <a:ext uri="{FF2B5EF4-FFF2-40B4-BE49-F238E27FC236}">
                <a16:creationId xmlns:a16="http://schemas.microsoft.com/office/drawing/2014/main" id="{BE509322-EC40-45DC-964D-70937BC42BE4}"/>
              </a:ext>
            </a:extLst>
          </p:cNvPr>
          <p:cNvSpPr/>
          <p:nvPr/>
        </p:nvSpPr>
        <p:spPr>
          <a:xfrm>
            <a:off x="1904595" y="1788902"/>
            <a:ext cx="1218914" cy="566943"/>
          </a:xfrm>
          <a:prstGeom prst="flowChartAlternateProcess">
            <a:avLst/>
          </a:prstGeom>
          <a:solidFill>
            <a:srgbClr val="12B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dirty="0">
                <a:solidFill>
                  <a:schemeClr val="bg1"/>
                </a:solidFill>
                <a:latin typeface="Varela Round" panose="00000500000000000000" pitchFamily="2" charset="-79"/>
                <a:cs typeface="Varela Round" panose="00000500000000000000" pitchFamily="2" charset="-79"/>
              </a:rPr>
              <a:t>פועל</a:t>
            </a:r>
          </a:p>
        </p:txBody>
      </p:sp>
      <p:sp>
        <p:nvSpPr>
          <p:cNvPr id="30" name="תרשים זרימה: תהליך חלופי 29">
            <a:extLst>
              <a:ext uri="{FF2B5EF4-FFF2-40B4-BE49-F238E27FC236}">
                <a16:creationId xmlns:a16="http://schemas.microsoft.com/office/drawing/2014/main" id="{8DD8FE80-A810-43C5-8BF1-4990100CA11F}"/>
              </a:ext>
            </a:extLst>
          </p:cNvPr>
          <p:cNvSpPr/>
          <p:nvPr/>
        </p:nvSpPr>
        <p:spPr>
          <a:xfrm>
            <a:off x="127405" y="1788902"/>
            <a:ext cx="1218914" cy="566943"/>
          </a:xfrm>
          <a:prstGeom prst="flowChartAlternateProcess">
            <a:avLst/>
          </a:prstGeom>
          <a:solidFill>
            <a:srgbClr val="12B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dirty="0">
                <a:solidFill>
                  <a:schemeClr val="bg1"/>
                </a:solidFill>
                <a:latin typeface="Varela Round" panose="00000500000000000000" pitchFamily="2" charset="-79"/>
                <a:cs typeface="Varela Round" panose="00000500000000000000" pitchFamily="2" charset="-79"/>
              </a:rPr>
              <a:t>התפעל</a:t>
            </a:r>
          </a:p>
        </p:txBody>
      </p:sp>
      <p:cxnSp>
        <p:nvCxnSpPr>
          <p:cNvPr id="34" name="מחבר חץ ישר 33">
            <a:extLst>
              <a:ext uri="{FF2B5EF4-FFF2-40B4-BE49-F238E27FC236}">
                <a16:creationId xmlns:a16="http://schemas.microsoft.com/office/drawing/2014/main" id="{CCFD0809-DDDC-4EFE-97FC-C1925F666B7E}"/>
              </a:ext>
            </a:extLst>
          </p:cNvPr>
          <p:cNvCxnSpPr>
            <a:cxnSpLocks/>
          </p:cNvCxnSpPr>
          <p:nvPr/>
        </p:nvCxnSpPr>
        <p:spPr>
          <a:xfrm>
            <a:off x="9643233" y="2362253"/>
            <a:ext cx="0" cy="47177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5" name="מחבר חץ ישר 34">
            <a:extLst>
              <a:ext uri="{FF2B5EF4-FFF2-40B4-BE49-F238E27FC236}">
                <a16:creationId xmlns:a16="http://schemas.microsoft.com/office/drawing/2014/main" id="{0EFC37A2-D78C-48D8-B484-EBA77E6CE974}"/>
              </a:ext>
            </a:extLst>
          </p:cNvPr>
          <p:cNvCxnSpPr>
            <a:cxnSpLocks/>
          </p:cNvCxnSpPr>
          <p:nvPr/>
        </p:nvCxnSpPr>
        <p:spPr>
          <a:xfrm>
            <a:off x="7838939" y="2357491"/>
            <a:ext cx="0" cy="47177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6" name="מחבר חץ ישר 35">
            <a:extLst>
              <a:ext uri="{FF2B5EF4-FFF2-40B4-BE49-F238E27FC236}">
                <a16:creationId xmlns:a16="http://schemas.microsoft.com/office/drawing/2014/main" id="{AB6F2B90-7C17-4DC6-B723-BFD8E2C45C7D}"/>
              </a:ext>
            </a:extLst>
          </p:cNvPr>
          <p:cNvCxnSpPr>
            <a:cxnSpLocks/>
          </p:cNvCxnSpPr>
          <p:nvPr/>
        </p:nvCxnSpPr>
        <p:spPr>
          <a:xfrm>
            <a:off x="6113523" y="2357491"/>
            <a:ext cx="0" cy="47177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7" name="מחבר חץ ישר 36">
            <a:extLst>
              <a:ext uri="{FF2B5EF4-FFF2-40B4-BE49-F238E27FC236}">
                <a16:creationId xmlns:a16="http://schemas.microsoft.com/office/drawing/2014/main" id="{A6A93BD4-C5C6-47C5-B988-616FEC061018}"/>
              </a:ext>
            </a:extLst>
          </p:cNvPr>
          <p:cNvCxnSpPr>
            <a:cxnSpLocks/>
          </p:cNvCxnSpPr>
          <p:nvPr/>
        </p:nvCxnSpPr>
        <p:spPr>
          <a:xfrm>
            <a:off x="4271526" y="2357491"/>
            <a:ext cx="0" cy="47177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8" name="מחבר חץ ישר 37">
            <a:extLst>
              <a:ext uri="{FF2B5EF4-FFF2-40B4-BE49-F238E27FC236}">
                <a16:creationId xmlns:a16="http://schemas.microsoft.com/office/drawing/2014/main" id="{9FAAD0F5-1D68-4B2C-975B-6672922BAEB1}"/>
              </a:ext>
            </a:extLst>
          </p:cNvPr>
          <p:cNvCxnSpPr>
            <a:cxnSpLocks/>
          </p:cNvCxnSpPr>
          <p:nvPr/>
        </p:nvCxnSpPr>
        <p:spPr>
          <a:xfrm>
            <a:off x="2518142" y="2357491"/>
            <a:ext cx="0" cy="47177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9" name="מחבר חץ ישר 38">
            <a:extLst>
              <a:ext uri="{FF2B5EF4-FFF2-40B4-BE49-F238E27FC236}">
                <a16:creationId xmlns:a16="http://schemas.microsoft.com/office/drawing/2014/main" id="{2206DDA0-838D-46BD-A6E3-191610ADFF7A}"/>
              </a:ext>
            </a:extLst>
          </p:cNvPr>
          <p:cNvCxnSpPr>
            <a:cxnSpLocks/>
          </p:cNvCxnSpPr>
          <p:nvPr/>
        </p:nvCxnSpPr>
        <p:spPr>
          <a:xfrm>
            <a:off x="719192" y="2357491"/>
            <a:ext cx="0" cy="47177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0" name="תרשים זרימה: תהליך חלופי 39">
            <a:extLst>
              <a:ext uri="{FF2B5EF4-FFF2-40B4-BE49-F238E27FC236}">
                <a16:creationId xmlns:a16="http://schemas.microsoft.com/office/drawing/2014/main" id="{AFE9BE23-2514-42BE-B357-0AF51FF5DFCC}"/>
              </a:ext>
            </a:extLst>
          </p:cNvPr>
          <p:cNvSpPr/>
          <p:nvPr/>
        </p:nvSpPr>
        <p:spPr>
          <a:xfrm>
            <a:off x="9033776" y="2831068"/>
            <a:ext cx="1218914" cy="566943"/>
          </a:xfrm>
          <a:prstGeom prst="flowChartAlternateProcess">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b="1" dirty="0">
                <a:solidFill>
                  <a:schemeClr val="bg1"/>
                </a:solidFill>
                <a:latin typeface="Varela Round" panose="00000500000000000000" pitchFamily="2" charset="-79"/>
                <a:cs typeface="Varela Round" panose="00000500000000000000" pitchFamily="2" charset="-79"/>
              </a:rPr>
              <a:t>נִקְטָל</a:t>
            </a:r>
          </a:p>
        </p:txBody>
      </p:sp>
      <p:sp>
        <p:nvSpPr>
          <p:cNvPr id="41" name="תרשים זרימה: תהליך חלופי 40">
            <a:extLst>
              <a:ext uri="{FF2B5EF4-FFF2-40B4-BE49-F238E27FC236}">
                <a16:creationId xmlns:a16="http://schemas.microsoft.com/office/drawing/2014/main" id="{398C77C3-F34A-4CAB-8674-A303D247F99A}"/>
              </a:ext>
            </a:extLst>
          </p:cNvPr>
          <p:cNvSpPr/>
          <p:nvPr/>
        </p:nvSpPr>
        <p:spPr>
          <a:xfrm>
            <a:off x="7229482" y="2821641"/>
            <a:ext cx="1218914" cy="566943"/>
          </a:xfrm>
          <a:prstGeom prst="flowChartAlternateProcess">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b="1" dirty="0">
                <a:solidFill>
                  <a:schemeClr val="bg1"/>
                </a:solidFill>
                <a:latin typeface="Varela Round" panose="00000500000000000000" pitchFamily="2" charset="-79"/>
                <a:cs typeface="Varela Round" panose="00000500000000000000" pitchFamily="2" charset="-79"/>
              </a:rPr>
              <a:t>מַקְטִיל</a:t>
            </a:r>
          </a:p>
        </p:txBody>
      </p:sp>
      <p:sp>
        <p:nvSpPr>
          <p:cNvPr id="42" name="תרשים זרימה: תהליך חלופי 41">
            <a:extLst>
              <a:ext uri="{FF2B5EF4-FFF2-40B4-BE49-F238E27FC236}">
                <a16:creationId xmlns:a16="http://schemas.microsoft.com/office/drawing/2014/main" id="{D2D34789-E08E-41EC-9DE9-047030D4F501}"/>
              </a:ext>
            </a:extLst>
          </p:cNvPr>
          <p:cNvSpPr/>
          <p:nvPr/>
        </p:nvSpPr>
        <p:spPr>
          <a:xfrm>
            <a:off x="5504066" y="2829261"/>
            <a:ext cx="1218914" cy="566943"/>
          </a:xfrm>
          <a:prstGeom prst="flowChartAlternateProcess">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b="1" dirty="0">
                <a:solidFill>
                  <a:schemeClr val="bg1"/>
                </a:solidFill>
                <a:latin typeface="Varela Round" panose="00000500000000000000" pitchFamily="2" charset="-79"/>
                <a:cs typeface="Varela Round" panose="00000500000000000000" pitchFamily="2" charset="-79"/>
              </a:rPr>
              <a:t>מֻקְטָל</a:t>
            </a:r>
          </a:p>
        </p:txBody>
      </p:sp>
      <p:sp>
        <p:nvSpPr>
          <p:cNvPr id="43" name="תרשים זרימה: תהליך חלופי 42">
            <a:extLst>
              <a:ext uri="{FF2B5EF4-FFF2-40B4-BE49-F238E27FC236}">
                <a16:creationId xmlns:a16="http://schemas.microsoft.com/office/drawing/2014/main" id="{5F6C7719-8426-411C-BD45-D9859073123D}"/>
              </a:ext>
            </a:extLst>
          </p:cNvPr>
          <p:cNvSpPr/>
          <p:nvPr/>
        </p:nvSpPr>
        <p:spPr>
          <a:xfrm>
            <a:off x="3662069" y="2831067"/>
            <a:ext cx="1218914" cy="566943"/>
          </a:xfrm>
          <a:prstGeom prst="flowChartAlternateProcess">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b="1" dirty="0">
                <a:solidFill>
                  <a:schemeClr val="bg1"/>
                </a:solidFill>
                <a:latin typeface="Varela Round" panose="00000500000000000000" pitchFamily="2" charset="-79"/>
                <a:cs typeface="Varela Round" panose="00000500000000000000" pitchFamily="2" charset="-79"/>
              </a:rPr>
              <a:t>מְקַטֵּל</a:t>
            </a:r>
          </a:p>
        </p:txBody>
      </p:sp>
      <p:sp>
        <p:nvSpPr>
          <p:cNvPr id="44" name="תרשים זרימה: תהליך חלופי 43">
            <a:extLst>
              <a:ext uri="{FF2B5EF4-FFF2-40B4-BE49-F238E27FC236}">
                <a16:creationId xmlns:a16="http://schemas.microsoft.com/office/drawing/2014/main" id="{07B9FE51-8E18-4BBA-B0D1-F302D8543FF2}"/>
              </a:ext>
            </a:extLst>
          </p:cNvPr>
          <p:cNvSpPr/>
          <p:nvPr/>
        </p:nvSpPr>
        <p:spPr>
          <a:xfrm>
            <a:off x="1904595" y="2829261"/>
            <a:ext cx="1218914" cy="566943"/>
          </a:xfrm>
          <a:prstGeom prst="flowChartAlternateProcess">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b="1" dirty="0">
                <a:solidFill>
                  <a:schemeClr val="bg1"/>
                </a:solidFill>
                <a:latin typeface="Varela Round" panose="00000500000000000000" pitchFamily="2" charset="-79"/>
                <a:cs typeface="Varela Round" panose="00000500000000000000" pitchFamily="2" charset="-79"/>
              </a:rPr>
              <a:t>מְקֻטָּל</a:t>
            </a:r>
          </a:p>
        </p:txBody>
      </p:sp>
      <p:sp>
        <p:nvSpPr>
          <p:cNvPr id="45" name="תרשים זרימה: תהליך חלופי 44">
            <a:extLst>
              <a:ext uri="{FF2B5EF4-FFF2-40B4-BE49-F238E27FC236}">
                <a16:creationId xmlns:a16="http://schemas.microsoft.com/office/drawing/2014/main" id="{E7C5CBBF-BB66-4FF3-A7D2-6DE9B3C2A5DF}"/>
              </a:ext>
            </a:extLst>
          </p:cNvPr>
          <p:cNvSpPr/>
          <p:nvPr/>
        </p:nvSpPr>
        <p:spPr>
          <a:xfrm>
            <a:off x="127405" y="2829261"/>
            <a:ext cx="1218914" cy="566943"/>
          </a:xfrm>
          <a:prstGeom prst="flowChartAlternateProcess">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b="1" dirty="0">
                <a:solidFill>
                  <a:schemeClr val="bg1"/>
                </a:solidFill>
                <a:latin typeface="Varela Round" panose="00000500000000000000" pitchFamily="2" charset="-79"/>
                <a:cs typeface="Varela Round" panose="00000500000000000000" pitchFamily="2" charset="-79"/>
              </a:rPr>
              <a:t>מִתְקַטֵּל</a:t>
            </a:r>
          </a:p>
        </p:txBody>
      </p:sp>
      <p:cxnSp>
        <p:nvCxnSpPr>
          <p:cNvPr id="46" name="מחבר חץ ישר 45">
            <a:extLst>
              <a:ext uri="{FF2B5EF4-FFF2-40B4-BE49-F238E27FC236}">
                <a16:creationId xmlns:a16="http://schemas.microsoft.com/office/drawing/2014/main" id="{4A254AA2-C486-4C9C-AD7F-329FFB20CCD1}"/>
              </a:ext>
            </a:extLst>
          </p:cNvPr>
          <p:cNvCxnSpPr>
            <a:cxnSpLocks/>
          </p:cNvCxnSpPr>
          <p:nvPr/>
        </p:nvCxnSpPr>
        <p:spPr>
          <a:xfrm>
            <a:off x="11433383" y="2354280"/>
            <a:ext cx="0" cy="1794624"/>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8" name="מחבר ישר 47">
            <a:extLst>
              <a:ext uri="{FF2B5EF4-FFF2-40B4-BE49-F238E27FC236}">
                <a16:creationId xmlns:a16="http://schemas.microsoft.com/office/drawing/2014/main" id="{F2A2B770-6460-4CC9-AEF1-E8EEDBF4834D}"/>
              </a:ext>
            </a:extLst>
          </p:cNvPr>
          <p:cNvCxnSpPr>
            <a:cxnSpLocks/>
          </p:cNvCxnSpPr>
          <p:nvPr/>
        </p:nvCxnSpPr>
        <p:spPr>
          <a:xfrm>
            <a:off x="6076950" y="3657600"/>
            <a:ext cx="536876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תרשים זרימה: תהליך חלופי 49">
            <a:extLst>
              <a:ext uri="{FF2B5EF4-FFF2-40B4-BE49-F238E27FC236}">
                <a16:creationId xmlns:a16="http://schemas.microsoft.com/office/drawing/2014/main" id="{373BBA0A-ECF7-4402-A8BD-F0085508A9BD}"/>
              </a:ext>
            </a:extLst>
          </p:cNvPr>
          <p:cNvSpPr/>
          <p:nvPr/>
        </p:nvSpPr>
        <p:spPr>
          <a:xfrm>
            <a:off x="10823926" y="4148904"/>
            <a:ext cx="1218914" cy="566943"/>
          </a:xfrm>
          <a:prstGeom prst="flowChartAlternateProcess">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b="1" dirty="0">
                <a:solidFill>
                  <a:schemeClr val="bg1"/>
                </a:solidFill>
                <a:latin typeface="Varela Round" panose="00000500000000000000" pitchFamily="2" charset="-79"/>
                <a:cs typeface="Varela Round" panose="00000500000000000000" pitchFamily="2" charset="-79"/>
              </a:rPr>
              <a:t>קוֹטֵל</a:t>
            </a:r>
          </a:p>
        </p:txBody>
      </p:sp>
      <p:sp>
        <p:nvSpPr>
          <p:cNvPr id="51" name="תרשים זרימה: תהליך חלופי 50">
            <a:extLst>
              <a:ext uri="{FF2B5EF4-FFF2-40B4-BE49-F238E27FC236}">
                <a16:creationId xmlns:a16="http://schemas.microsoft.com/office/drawing/2014/main" id="{144AD67F-C91E-4BCA-A1C5-A5FDB6223CBC}"/>
              </a:ext>
            </a:extLst>
          </p:cNvPr>
          <p:cNvSpPr/>
          <p:nvPr/>
        </p:nvSpPr>
        <p:spPr>
          <a:xfrm>
            <a:off x="9033776" y="4158330"/>
            <a:ext cx="1218914" cy="566943"/>
          </a:xfrm>
          <a:prstGeom prst="flowChartAlternateProcess">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b="1" dirty="0">
                <a:solidFill>
                  <a:schemeClr val="bg1"/>
                </a:solidFill>
                <a:latin typeface="Varela Round" panose="00000500000000000000" pitchFamily="2" charset="-79"/>
                <a:cs typeface="Varela Round" panose="00000500000000000000" pitchFamily="2" charset="-79"/>
              </a:rPr>
              <a:t>קָטֵל</a:t>
            </a:r>
          </a:p>
        </p:txBody>
      </p:sp>
      <p:sp>
        <p:nvSpPr>
          <p:cNvPr id="52" name="תרשים זרימה: תהליך חלופי 51">
            <a:extLst>
              <a:ext uri="{FF2B5EF4-FFF2-40B4-BE49-F238E27FC236}">
                <a16:creationId xmlns:a16="http://schemas.microsoft.com/office/drawing/2014/main" id="{DC96B6EE-E31E-4E8A-B87F-AD95EE582BCA}"/>
              </a:ext>
            </a:extLst>
          </p:cNvPr>
          <p:cNvSpPr/>
          <p:nvPr/>
        </p:nvSpPr>
        <p:spPr>
          <a:xfrm>
            <a:off x="7243626" y="4163636"/>
            <a:ext cx="1218914" cy="566943"/>
          </a:xfrm>
          <a:prstGeom prst="flowChartAlternateProcess">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b="1" dirty="0">
                <a:solidFill>
                  <a:schemeClr val="bg1"/>
                </a:solidFill>
                <a:latin typeface="Varela Round" panose="00000500000000000000" pitchFamily="2" charset="-79"/>
                <a:cs typeface="Varela Round" panose="00000500000000000000" pitchFamily="2" charset="-79"/>
              </a:rPr>
              <a:t>קָטוּל</a:t>
            </a:r>
          </a:p>
        </p:txBody>
      </p:sp>
      <p:sp>
        <p:nvSpPr>
          <p:cNvPr id="53" name="תרשים זרימה: תהליך חלופי 52">
            <a:extLst>
              <a:ext uri="{FF2B5EF4-FFF2-40B4-BE49-F238E27FC236}">
                <a16:creationId xmlns:a16="http://schemas.microsoft.com/office/drawing/2014/main" id="{2FF018C0-ED92-49D1-B99C-A661CFC44AFF}"/>
              </a:ext>
            </a:extLst>
          </p:cNvPr>
          <p:cNvSpPr/>
          <p:nvPr/>
        </p:nvSpPr>
        <p:spPr>
          <a:xfrm>
            <a:off x="5486543" y="4158330"/>
            <a:ext cx="1218914" cy="566943"/>
          </a:xfrm>
          <a:prstGeom prst="flowChartAlternateProcess">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b="1" dirty="0">
                <a:solidFill>
                  <a:schemeClr val="bg1"/>
                </a:solidFill>
                <a:latin typeface="Varela Round" panose="00000500000000000000" pitchFamily="2" charset="-79"/>
                <a:cs typeface="Varela Round" panose="00000500000000000000" pitchFamily="2" charset="-79"/>
              </a:rPr>
              <a:t>קָטוֹל</a:t>
            </a:r>
          </a:p>
        </p:txBody>
      </p:sp>
      <p:cxnSp>
        <p:nvCxnSpPr>
          <p:cNvPr id="54" name="מחבר חץ ישר 53">
            <a:extLst>
              <a:ext uri="{FF2B5EF4-FFF2-40B4-BE49-F238E27FC236}">
                <a16:creationId xmlns:a16="http://schemas.microsoft.com/office/drawing/2014/main" id="{DB4E759E-9672-4E12-93FD-17FE31A894DE}"/>
              </a:ext>
            </a:extLst>
          </p:cNvPr>
          <p:cNvCxnSpPr>
            <a:cxnSpLocks/>
          </p:cNvCxnSpPr>
          <p:nvPr/>
        </p:nvCxnSpPr>
        <p:spPr>
          <a:xfrm>
            <a:off x="9643233" y="3677134"/>
            <a:ext cx="0" cy="47177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6" name="מחבר חץ ישר 55">
            <a:extLst>
              <a:ext uri="{FF2B5EF4-FFF2-40B4-BE49-F238E27FC236}">
                <a16:creationId xmlns:a16="http://schemas.microsoft.com/office/drawing/2014/main" id="{F9E67A4C-6E60-4128-9A89-004FF5E9F7B1}"/>
              </a:ext>
            </a:extLst>
          </p:cNvPr>
          <p:cNvCxnSpPr>
            <a:cxnSpLocks/>
          </p:cNvCxnSpPr>
          <p:nvPr/>
        </p:nvCxnSpPr>
        <p:spPr>
          <a:xfrm>
            <a:off x="7853083" y="3677134"/>
            <a:ext cx="0" cy="47177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7" name="מחבר חץ ישר 56">
            <a:extLst>
              <a:ext uri="{FF2B5EF4-FFF2-40B4-BE49-F238E27FC236}">
                <a16:creationId xmlns:a16="http://schemas.microsoft.com/office/drawing/2014/main" id="{4B0E02EB-07F6-4071-828A-491BA742CBE1}"/>
              </a:ext>
            </a:extLst>
          </p:cNvPr>
          <p:cNvCxnSpPr>
            <a:cxnSpLocks/>
          </p:cNvCxnSpPr>
          <p:nvPr/>
        </p:nvCxnSpPr>
        <p:spPr>
          <a:xfrm>
            <a:off x="6096000" y="3669514"/>
            <a:ext cx="0" cy="47177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2" name="תרשים זרימה: הכנה 61">
            <a:extLst>
              <a:ext uri="{FF2B5EF4-FFF2-40B4-BE49-F238E27FC236}">
                <a16:creationId xmlns:a16="http://schemas.microsoft.com/office/drawing/2014/main" id="{CB99ABF4-9A31-4E15-B4D0-2FB87F4DBA37}"/>
              </a:ext>
            </a:extLst>
          </p:cNvPr>
          <p:cNvSpPr/>
          <p:nvPr/>
        </p:nvSpPr>
        <p:spPr>
          <a:xfrm>
            <a:off x="374892" y="4858089"/>
            <a:ext cx="2748617" cy="1568011"/>
          </a:xfrm>
          <a:prstGeom prst="flowChartPreparation">
            <a:avLst/>
          </a:prstGeom>
          <a:solidFill>
            <a:srgbClr val="192A72"/>
          </a:solidFill>
          <a:ln>
            <a:solidFill>
              <a:srgbClr val="12B4BC"/>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b="1" dirty="0">
                <a:latin typeface="Varela Round" panose="00000500000000000000" pitchFamily="2" charset="-79"/>
                <a:cs typeface="Varela Round" panose="00000500000000000000" pitchFamily="2" charset="-79"/>
              </a:rPr>
              <a:t>10 משקלים</a:t>
            </a:r>
            <a:endParaRPr lang="he-IL" b="1" dirty="0">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909073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טבלה 2">
            <a:extLst>
              <a:ext uri="{FF2B5EF4-FFF2-40B4-BE49-F238E27FC236}">
                <a16:creationId xmlns:a16="http://schemas.microsoft.com/office/drawing/2014/main" id="{A02EA6CB-F6F5-4722-B695-5775A4A9D987}"/>
              </a:ext>
            </a:extLst>
          </p:cNvPr>
          <p:cNvGraphicFramePr>
            <a:graphicFrameLocks noGrp="1"/>
          </p:cNvGraphicFramePr>
          <p:nvPr>
            <p:extLst>
              <p:ext uri="{D42A27DB-BD31-4B8C-83A1-F6EECF244321}">
                <p14:modId xmlns:p14="http://schemas.microsoft.com/office/powerpoint/2010/main" val="1528546215"/>
              </p:ext>
            </p:extLst>
          </p:nvPr>
        </p:nvGraphicFramePr>
        <p:xfrm>
          <a:off x="698333" y="1113729"/>
          <a:ext cx="7131845" cy="2076995"/>
        </p:xfrm>
        <a:graphic>
          <a:graphicData uri="http://schemas.openxmlformats.org/drawingml/2006/table">
            <a:tbl>
              <a:tblPr rtl="1" firstRow="1" bandRow="1">
                <a:tableStyleId>{5940675A-B579-460E-94D1-54222C63F5DA}</a:tableStyleId>
              </a:tblPr>
              <a:tblGrid>
                <a:gridCol w="1426369">
                  <a:extLst>
                    <a:ext uri="{9D8B030D-6E8A-4147-A177-3AD203B41FA5}">
                      <a16:colId xmlns:a16="http://schemas.microsoft.com/office/drawing/2014/main" val="40934901"/>
                    </a:ext>
                  </a:extLst>
                </a:gridCol>
                <a:gridCol w="1426369">
                  <a:extLst>
                    <a:ext uri="{9D8B030D-6E8A-4147-A177-3AD203B41FA5}">
                      <a16:colId xmlns:a16="http://schemas.microsoft.com/office/drawing/2014/main" val="4045554586"/>
                    </a:ext>
                  </a:extLst>
                </a:gridCol>
                <a:gridCol w="1426369">
                  <a:extLst>
                    <a:ext uri="{9D8B030D-6E8A-4147-A177-3AD203B41FA5}">
                      <a16:colId xmlns:a16="http://schemas.microsoft.com/office/drawing/2014/main" val="318746832"/>
                    </a:ext>
                  </a:extLst>
                </a:gridCol>
                <a:gridCol w="1426369">
                  <a:extLst>
                    <a:ext uri="{9D8B030D-6E8A-4147-A177-3AD203B41FA5}">
                      <a16:colId xmlns:a16="http://schemas.microsoft.com/office/drawing/2014/main" val="1403569267"/>
                    </a:ext>
                  </a:extLst>
                </a:gridCol>
                <a:gridCol w="1426369">
                  <a:extLst>
                    <a:ext uri="{9D8B030D-6E8A-4147-A177-3AD203B41FA5}">
                      <a16:colId xmlns:a16="http://schemas.microsoft.com/office/drawing/2014/main" val="245515783"/>
                    </a:ext>
                  </a:extLst>
                </a:gridCol>
              </a:tblGrid>
              <a:tr h="522515">
                <a:tc>
                  <a:txBody>
                    <a:bodyPr/>
                    <a:lstStyle/>
                    <a:p>
                      <a:pPr algn="ctr" rtl="1"/>
                      <a:r>
                        <a:rPr lang="he-IL" sz="2400" dirty="0">
                          <a:solidFill>
                            <a:schemeClr val="bg1"/>
                          </a:solidFill>
                          <a:latin typeface="Varela Round" panose="00000500000000000000" pitchFamily="2" charset="-79"/>
                          <a:cs typeface="Varela Round" panose="00000500000000000000" pitchFamily="2" charset="-79"/>
                        </a:rPr>
                        <a:t>שלמים</a:t>
                      </a:r>
                    </a:p>
                  </a:txBody>
                  <a:tcPr anchor="ctr">
                    <a:solidFill>
                      <a:srgbClr val="12B4BC"/>
                    </a:solidFill>
                  </a:tcPr>
                </a:tc>
                <a:tc>
                  <a:txBody>
                    <a:bodyPr/>
                    <a:lstStyle/>
                    <a:p>
                      <a:pPr algn="ctr" rtl="1"/>
                      <a:r>
                        <a:rPr lang="he-IL" sz="2400" dirty="0">
                          <a:solidFill>
                            <a:schemeClr val="bg1"/>
                          </a:solidFill>
                          <a:latin typeface="Varela Round" panose="00000500000000000000" pitchFamily="2" charset="-79"/>
                          <a:cs typeface="Varela Round" panose="00000500000000000000" pitchFamily="2" charset="-79"/>
                        </a:rPr>
                        <a:t>נל"א</a:t>
                      </a:r>
                    </a:p>
                  </a:txBody>
                  <a:tcPr anchor="ctr">
                    <a:solidFill>
                      <a:srgbClr val="12B4BC"/>
                    </a:solidFill>
                  </a:tcPr>
                </a:tc>
                <a:tc>
                  <a:txBody>
                    <a:bodyPr/>
                    <a:lstStyle/>
                    <a:p>
                      <a:pPr algn="ctr" rtl="1"/>
                      <a:r>
                        <a:rPr lang="he-IL" sz="2400" dirty="0">
                          <a:solidFill>
                            <a:schemeClr val="bg1"/>
                          </a:solidFill>
                          <a:latin typeface="Varela Round" panose="00000500000000000000" pitchFamily="2" charset="-79"/>
                          <a:cs typeface="Varela Round" panose="00000500000000000000" pitchFamily="2" charset="-79"/>
                        </a:rPr>
                        <a:t>נל"י/ה</a:t>
                      </a:r>
                    </a:p>
                  </a:txBody>
                  <a:tcPr anchor="ctr">
                    <a:solidFill>
                      <a:srgbClr val="12B4BC"/>
                    </a:solidFill>
                  </a:tcPr>
                </a:tc>
                <a:tc>
                  <a:txBody>
                    <a:bodyPr/>
                    <a:lstStyle/>
                    <a:p>
                      <a:pPr algn="ctr" rtl="1"/>
                      <a:r>
                        <a:rPr lang="he-IL" sz="2400" dirty="0">
                          <a:solidFill>
                            <a:schemeClr val="bg1"/>
                          </a:solidFill>
                          <a:latin typeface="Varela Round" panose="00000500000000000000" pitchFamily="2" charset="-79"/>
                          <a:cs typeface="Varela Round" panose="00000500000000000000" pitchFamily="2" charset="-79"/>
                        </a:rPr>
                        <a:t>עו"י</a:t>
                      </a:r>
                    </a:p>
                  </a:txBody>
                  <a:tcPr anchor="ctr">
                    <a:solidFill>
                      <a:srgbClr val="12B4BC"/>
                    </a:solidFill>
                  </a:tcPr>
                </a:tc>
                <a:tc>
                  <a:txBody>
                    <a:bodyPr/>
                    <a:lstStyle/>
                    <a:p>
                      <a:pPr algn="ctr" rtl="1"/>
                      <a:r>
                        <a:rPr lang="he-IL" sz="2400" dirty="0">
                          <a:solidFill>
                            <a:schemeClr val="bg1"/>
                          </a:solidFill>
                          <a:latin typeface="Varela Round" panose="00000500000000000000" pitchFamily="2" charset="-79"/>
                          <a:cs typeface="Varela Round" panose="00000500000000000000" pitchFamily="2" charset="-79"/>
                        </a:rPr>
                        <a:t>ע"ע</a:t>
                      </a:r>
                    </a:p>
                  </a:txBody>
                  <a:tcPr anchor="ctr">
                    <a:solidFill>
                      <a:srgbClr val="12B4BC"/>
                    </a:solidFill>
                  </a:tcPr>
                </a:tc>
                <a:extLst>
                  <a:ext uri="{0D108BD9-81ED-4DB2-BD59-A6C34878D82A}">
                    <a16:rowId xmlns:a16="http://schemas.microsoft.com/office/drawing/2014/main" val="3656045612"/>
                  </a:ext>
                </a:extLst>
              </a:tr>
              <a:tr h="522515">
                <a:tc>
                  <a:txBody>
                    <a:bodyPr/>
                    <a:lstStyle/>
                    <a:p>
                      <a:pPr algn="ctr" rtl="1"/>
                      <a:endParaRPr lang="he-IL" sz="1200" b="1" kern="1200" dirty="0">
                        <a:solidFill>
                          <a:schemeClr val="tx1"/>
                        </a:solidFill>
                        <a:latin typeface="Varela Round" panose="00000500000000000000" pitchFamily="2" charset="-79"/>
                        <a:ea typeface="+mn-ea"/>
                        <a:cs typeface="Varela Round" panose="00000500000000000000" pitchFamily="2" charset="-79"/>
                      </a:endParaRPr>
                    </a:p>
                    <a:p>
                      <a:pPr marL="0" marR="0" lvl="0" indent="0" algn="ctr" defTabSz="914491" rtl="1" eaLnBrk="1" fontAlgn="auto" latinLnBrk="0" hangingPunct="1">
                        <a:lnSpc>
                          <a:spcPct val="100000"/>
                        </a:lnSpc>
                        <a:spcBef>
                          <a:spcPts val="0"/>
                        </a:spcBef>
                        <a:spcAft>
                          <a:spcPts val="0"/>
                        </a:spcAft>
                        <a:buClrTx/>
                        <a:buSzTx/>
                        <a:buFontTx/>
                        <a:buNone/>
                        <a:tabLst/>
                        <a:defRPr/>
                      </a:pPr>
                      <a:r>
                        <a:rPr lang="he-IL" sz="2800" b="1" kern="1200" dirty="0">
                          <a:solidFill>
                            <a:schemeClr val="tx1"/>
                          </a:solidFill>
                          <a:latin typeface="Varela Round" panose="00000500000000000000" pitchFamily="2" charset="-79"/>
                          <a:ea typeface="+mn-ea"/>
                          <a:cs typeface="Varela Round" panose="00000500000000000000" pitchFamily="2" charset="-79"/>
                        </a:rPr>
                        <a:t>חוֹבֵש</a:t>
                      </a: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txBody>
                  <a:tcPr anchor="ctr"/>
                </a:tc>
                <a:tc>
                  <a:txBody>
                    <a:bodyPr/>
                    <a:lstStyle/>
                    <a:p>
                      <a:pPr algn="ctr" rtl="1"/>
                      <a:endParaRPr lang="he-IL" sz="1200" b="1" kern="1200" dirty="0">
                        <a:solidFill>
                          <a:schemeClr val="tx1"/>
                        </a:solidFill>
                        <a:latin typeface="Varela Round" panose="00000500000000000000" pitchFamily="2" charset="-79"/>
                        <a:ea typeface="+mn-ea"/>
                        <a:cs typeface="Varela Round" panose="00000500000000000000" pitchFamily="2" charset="-79"/>
                      </a:endParaRPr>
                    </a:p>
                    <a:p>
                      <a:pPr marL="0" marR="0" lvl="0" indent="0" algn="ctr" defTabSz="914491" rtl="1" eaLnBrk="1" fontAlgn="auto" latinLnBrk="0" hangingPunct="1">
                        <a:lnSpc>
                          <a:spcPct val="100000"/>
                        </a:lnSpc>
                        <a:spcBef>
                          <a:spcPts val="0"/>
                        </a:spcBef>
                        <a:spcAft>
                          <a:spcPts val="0"/>
                        </a:spcAft>
                        <a:buClrTx/>
                        <a:buSzTx/>
                        <a:buFontTx/>
                        <a:buNone/>
                        <a:tabLst/>
                        <a:defRPr/>
                      </a:pPr>
                      <a:r>
                        <a:rPr lang="he-IL" sz="2800" b="1" kern="1200" dirty="0">
                          <a:solidFill>
                            <a:schemeClr val="tx1"/>
                          </a:solidFill>
                          <a:latin typeface="Varela Round" panose="00000500000000000000" pitchFamily="2" charset="-79"/>
                          <a:ea typeface="+mn-ea"/>
                          <a:cs typeface="Varela Round" panose="00000500000000000000" pitchFamily="2" charset="-79"/>
                        </a:rPr>
                        <a:t>רוֹפֵא</a:t>
                      </a: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txBody>
                  <a:tcPr anchor="ctr"/>
                </a:tc>
                <a:tc>
                  <a:txBody>
                    <a:bodyPr/>
                    <a:lstStyle/>
                    <a:p>
                      <a:pPr algn="ctr" rtl="1"/>
                      <a:endParaRPr lang="he-IL" sz="1200" b="1" kern="1200" dirty="0">
                        <a:solidFill>
                          <a:schemeClr val="tx1"/>
                        </a:solidFill>
                        <a:latin typeface="Varela Round" panose="00000500000000000000" pitchFamily="2" charset="-79"/>
                        <a:ea typeface="+mn-ea"/>
                        <a:cs typeface="Varela Round" panose="00000500000000000000" pitchFamily="2" charset="-79"/>
                      </a:endParaRPr>
                    </a:p>
                    <a:p>
                      <a:pPr marL="0" marR="0" lvl="0" indent="0" algn="ctr" defTabSz="914491" rtl="1" eaLnBrk="1" fontAlgn="auto" latinLnBrk="0" hangingPunct="1">
                        <a:lnSpc>
                          <a:spcPct val="100000"/>
                        </a:lnSpc>
                        <a:spcBef>
                          <a:spcPts val="0"/>
                        </a:spcBef>
                        <a:spcAft>
                          <a:spcPts val="0"/>
                        </a:spcAft>
                        <a:buClrTx/>
                        <a:buSzTx/>
                        <a:buFontTx/>
                        <a:buNone/>
                        <a:tabLst/>
                        <a:defRPr/>
                      </a:pPr>
                      <a:r>
                        <a:rPr lang="he-IL" sz="2800" b="1" kern="1200" dirty="0">
                          <a:solidFill>
                            <a:schemeClr val="tx1"/>
                          </a:solidFill>
                          <a:latin typeface="Varela Round" panose="00000500000000000000" pitchFamily="2" charset="-79"/>
                          <a:ea typeface="+mn-ea"/>
                          <a:cs typeface="Varela Round" panose="00000500000000000000" pitchFamily="2" charset="-79"/>
                        </a:rPr>
                        <a:t>רוֹעֶה </a:t>
                      </a: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txBody>
                  <a:tcPr anchor="ctr"/>
                </a:tc>
                <a:tc>
                  <a:txBody>
                    <a:bodyPr/>
                    <a:lstStyle/>
                    <a:p>
                      <a:pPr algn="ctr" rtl="1"/>
                      <a:endParaRPr lang="he-IL" sz="1200" b="1" kern="1200" dirty="0">
                        <a:solidFill>
                          <a:schemeClr val="tx1"/>
                        </a:solidFill>
                        <a:latin typeface="Varela Round" panose="00000500000000000000" pitchFamily="2" charset="-79"/>
                        <a:ea typeface="+mn-ea"/>
                        <a:cs typeface="Varela Round" panose="00000500000000000000" pitchFamily="2" charset="-79"/>
                      </a:endParaRPr>
                    </a:p>
                    <a:p>
                      <a:pPr marL="0" marR="0" lvl="0" indent="0" algn="ctr" defTabSz="914491" rtl="1" eaLnBrk="1" fontAlgn="auto" latinLnBrk="0" hangingPunct="1">
                        <a:lnSpc>
                          <a:spcPct val="100000"/>
                        </a:lnSpc>
                        <a:spcBef>
                          <a:spcPts val="0"/>
                        </a:spcBef>
                        <a:spcAft>
                          <a:spcPts val="0"/>
                        </a:spcAft>
                        <a:buClrTx/>
                        <a:buSzTx/>
                        <a:buFontTx/>
                        <a:buNone/>
                        <a:tabLst/>
                        <a:defRPr/>
                      </a:pPr>
                      <a:r>
                        <a:rPr lang="he-IL" sz="2800" b="1" kern="1200" dirty="0">
                          <a:solidFill>
                            <a:schemeClr val="tx1"/>
                          </a:solidFill>
                          <a:latin typeface="Varela Round" panose="00000500000000000000" pitchFamily="2" charset="-79"/>
                          <a:ea typeface="+mn-ea"/>
                          <a:cs typeface="Varela Round" panose="00000500000000000000" pitchFamily="2" charset="-79"/>
                        </a:rPr>
                        <a:t>רָץ </a:t>
                      </a:r>
                      <a:endParaRPr lang="he-IL" sz="1800" kern="1200" dirty="0">
                        <a:solidFill>
                          <a:schemeClr val="tx1"/>
                        </a:solidFill>
                        <a:effectLst/>
                        <a:latin typeface="+mn-lt"/>
                        <a:ea typeface="+mn-ea"/>
                        <a:cs typeface="+mn-cs"/>
                      </a:endParaRP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txBody>
                  <a:tcPr anchor="ctr"/>
                </a:tc>
                <a:tc>
                  <a:txBody>
                    <a:bodyPr/>
                    <a:lstStyle/>
                    <a:p>
                      <a:pPr algn="ctr" rtl="1"/>
                      <a:endParaRPr lang="he-IL" sz="1200" b="1" kern="1200" dirty="0">
                        <a:solidFill>
                          <a:schemeClr val="tx1"/>
                        </a:solidFill>
                        <a:latin typeface="Varela Round" panose="00000500000000000000" pitchFamily="2" charset="-79"/>
                        <a:ea typeface="+mn-ea"/>
                        <a:cs typeface="Varela Round" panose="00000500000000000000" pitchFamily="2" charset="-79"/>
                      </a:endParaRPr>
                    </a:p>
                    <a:p>
                      <a:pPr algn="ctr" rtl="1"/>
                      <a:r>
                        <a:rPr lang="he-IL" sz="2800" b="1" kern="1200" dirty="0">
                          <a:solidFill>
                            <a:schemeClr val="tx1"/>
                          </a:solidFill>
                          <a:latin typeface="Varela Round" panose="00000500000000000000" pitchFamily="2" charset="-79"/>
                          <a:ea typeface="+mn-ea"/>
                          <a:cs typeface="Varela Round" panose="00000500000000000000" pitchFamily="2" charset="-79"/>
                        </a:rPr>
                        <a:t>חַד</a:t>
                      </a: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txBody>
                  <a:tcPr anchor="ctr"/>
                </a:tc>
                <a:extLst>
                  <a:ext uri="{0D108BD9-81ED-4DB2-BD59-A6C34878D82A}">
                    <a16:rowId xmlns:a16="http://schemas.microsoft.com/office/drawing/2014/main" val="2337015648"/>
                  </a:ext>
                </a:extLst>
              </a:tr>
            </a:tbl>
          </a:graphicData>
        </a:graphic>
      </p:graphicFrame>
      <p:sp>
        <p:nvSpPr>
          <p:cNvPr id="5" name="כותרת 1">
            <a:extLst>
              <a:ext uri="{FF2B5EF4-FFF2-40B4-BE49-F238E27FC236}">
                <a16:creationId xmlns:a16="http://schemas.microsoft.com/office/drawing/2014/main" id="{DDE4AB0F-F292-4736-B411-799943B520CF}"/>
              </a:ext>
            </a:extLst>
          </p:cNvPr>
          <p:cNvSpPr>
            <a:spLocks noGrp="1"/>
          </p:cNvSpPr>
          <p:nvPr>
            <p:ph type="title"/>
          </p:nvPr>
        </p:nvSpPr>
        <p:spPr>
          <a:xfrm>
            <a:off x="2549769" y="213094"/>
            <a:ext cx="9642231" cy="720000"/>
          </a:xfrm>
        </p:spPr>
        <p:txBody>
          <a:bodyPr/>
          <a:lstStyle/>
          <a:p>
            <a:r>
              <a:rPr lang="he-IL" dirty="0"/>
              <a:t>צורות הבינוני בבניין קל</a:t>
            </a:r>
          </a:p>
        </p:txBody>
      </p:sp>
      <p:graphicFrame>
        <p:nvGraphicFramePr>
          <p:cNvPr id="20" name="טבלה 19">
            <a:extLst>
              <a:ext uri="{FF2B5EF4-FFF2-40B4-BE49-F238E27FC236}">
                <a16:creationId xmlns:a16="http://schemas.microsoft.com/office/drawing/2014/main" id="{FB07F6FE-C755-41B7-AC96-F5CAB92ED2E4}"/>
              </a:ext>
            </a:extLst>
          </p:cNvPr>
          <p:cNvGraphicFramePr>
            <a:graphicFrameLocks noGrp="1"/>
          </p:cNvGraphicFramePr>
          <p:nvPr>
            <p:extLst>
              <p:ext uri="{D42A27DB-BD31-4B8C-83A1-F6EECF244321}">
                <p14:modId xmlns:p14="http://schemas.microsoft.com/office/powerpoint/2010/main" val="302519095"/>
              </p:ext>
            </p:extLst>
          </p:nvPr>
        </p:nvGraphicFramePr>
        <p:xfrm>
          <a:off x="6565939" y="2415117"/>
          <a:ext cx="1035280" cy="731520"/>
        </p:xfrm>
        <a:graphic>
          <a:graphicData uri="http://schemas.openxmlformats.org/drawingml/2006/table">
            <a:tbl>
              <a:tblPr rtl="1" firstRow="1" bandRow="1">
                <a:tableStyleId>{5C22544A-7EE6-4342-B048-85BDC9FD1C3A}</a:tableStyleId>
              </a:tblPr>
              <a:tblGrid>
                <a:gridCol w="258820">
                  <a:extLst>
                    <a:ext uri="{9D8B030D-6E8A-4147-A177-3AD203B41FA5}">
                      <a16:colId xmlns:a16="http://schemas.microsoft.com/office/drawing/2014/main" val="1048129697"/>
                    </a:ext>
                  </a:extLst>
                </a:gridCol>
                <a:gridCol w="258820">
                  <a:extLst>
                    <a:ext uri="{9D8B030D-6E8A-4147-A177-3AD203B41FA5}">
                      <a16:colId xmlns:a16="http://schemas.microsoft.com/office/drawing/2014/main" val="2897531480"/>
                    </a:ext>
                  </a:extLst>
                </a:gridCol>
                <a:gridCol w="258820">
                  <a:extLst>
                    <a:ext uri="{9D8B030D-6E8A-4147-A177-3AD203B41FA5}">
                      <a16:colId xmlns:a16="http://schemas.microsoft.com/office/drawing/2014/main" val="3544941204"/>
                    </a:ext>
                  </a:extLst>
                </a:gridCol>
                <a:gridCol w="258820">
                  <a:extLst>
                    <a:ext uri="{9D8B030D-6E8A-4147-A177-3AD203B41FA5}">
                      <a16:colId xmlns:a16="http://schemas.microsoft.com/office/drawing/2014/main" val="378018116"/>
                    </a:ext>
                  </a:extLst>
                </a:gridCol>
              </a:tblGrid>
              <a:tr h="360001">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ח</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ו</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ב</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ש</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ו</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sp>
        <p:nvSpPr>
          <p:cNvPr id="37" name="תרשים זרימה: הכנה 36">
            <a:extLst>
              <a:ext uri="{FF2B5EF4-FFF2-40B4-BE49-F238E27FC236}">
                <a16:creationId xmlns:a16="http://schemas.microsoft.com/office/drawing/2014/main" id="{764432D8-A1A2-4376-A4CA-D9DB329D4348}"/>
              </a:ext>
            </a:extLst>
          </p:cNvPr>
          <p:cNvSpPr/>
          <p:nvPr/>
        </p:nvSpPr>
        <p:spPr>
          <a:xfrm>
            <a:off x="8203380" y="4171583"/>
            <a:ext cx="1761076" cy="567437"/>
          </a:xfrm>
          <a:prstGeom prst="flowChartPreparation">
            <a:avLst/>
          </a:prstGeom>
          <a:solidFill>
            <a:srgbClr val="12B4BC"/>
          </a:solidFill>
          <a:ln>
            <a:solidFill>
              <a:srgbClr val="12B4BC"/>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b="1" dirty="0">
                <a:solidFill>
                  <a:schemeClr val="tx1"/>
                </a:solidFill>
                <a:latin typeface="Varela Round" panose="00000500000000000000" pitchFamily="2" charset="-79"/>
                <a:cs typeface="Varela Round" panose="00000500000000000000" pitchFamily="2" charset="-79"/>
              </a:rPr>
              <a:t>קָטֵל</a:t>
            </a:r>
            <a:endParaRPr lang="he-IL" b="1" dirty="0">
              <a:solidFill>
                <a:schemeClr val="tx1"/>
              </a:solidFill>
              <a:latin typeface="Varela Round" panose="00000500000000000000" pitchFamily="2" charset="-79"/>
              <a:cs typeface="Varela Round" panose="00000500000000000000" pitchFamily="2" charset="-79"/>
            </a:endParaRPr>
          </a:p>
        </p:txBody>
      </p:sp>
      <p:graphicFrame>
        <p:nvGraphicFramePr>
          <p:cNvPr id="26" name="טבלה 25">
            <a:extLst>
              <a:ext uri="{FF2B5EF4-FFF2-40B4-BE49-F238E27FC236}">
                <a16:creationId xmlns:a16="http://schemas.microsoft.com/office/drawing/2014/main" id="{C0974332-7A57-4BE2-A9BD-F750A4AD3E00}"/>
              </a:ext>
            </a:extLst>
          </p:cNvPr>
          <p:cNvGraphicFramePr>
            <a:graphicFrameLocks noGrp="1"/>
          </p:cNvGraphicFramePr>
          <p:nvPr>
            <p:extLst>
              <p:ext uri="{D42A27DB-BD31-4B8C-83A1-F6EECF244321}">
                <p14:modId xmlns:p14="http://schemas.microsoft.com/office/powerpoint/2010/main" val="4115844280"/>
              </p:ext>
            </p:extLst>
          </p:nvPr>
        </p:nvGraphicFramePr>
        <p:xfrm>
          <a:off x="5156277" y="2415117"/>
          <a:ext cx="1035280" cy="731520"/>
        </p:xfrm>
        <a:graphic>
          <a:graphicData uri="http://schemas.openxmlformats.org/drawingml/2006/table">
            <a:tbl>
              <a:tblPr rtl="1" firstRow="1" bandRow="1">
                <a:tableStyleId>{5C22544A-7EE6-4342-B048-85BDC9FD1C3A}</a:tableStyleId>
              </a:tblPr>
              <a:tblGrid>
                <a:gridCol w="258820">
                  <a:extLst>
                    <a:ext uri="{9D8B030D-6E8A-4147-A177-3AD203B41FA5}">
                      <a16:colId xmlns:a16="http://schemas.microsoft.com/office/drawing/2014/main" val="1048129697"/>
                    </a:ext>
                  </a:extLst>
                </a:gridCol>
                <a:gridCol w="258820">
                  <a:extLst>
                    <a:ext uri="{9D8B030D-6E8A-4147-A177-3AD203B41FA5}">
                      <a16:colId xmlns:a16="http://schemas.microsoft.com/office/drawing/2014/main" val="2897531480"/>
                    </a:ext>
                  </a:extLst>
                </a:gridCol>
                <a:gridCol w="258820">
                  <a:extLst>
                    <a:ext uri="{9D8B030D-6E8A-4147-A177-3AD203B41FA5}">
                      <a16:colId xmlns:a16="http://schemas.microsoft.com/office/drawing/2014/main" val="3544941204"/>
                    </a:ext>
                  </a:extLst>
                </a:gridCol>
                <a:gridCol w="258820">
                  <a:extLst>
                    <a:ext uri="{9D8B030D-6E8A-4147-A177-3AD203B41FA5}">
                      <a16:colId xmlns:a16="http://schemas.microsoft.com/office/drawing/2014/main" val="378018116"/>
                    </a:ext>
                  </a:extLst>
                </a:gridCol>
              </a:tblGrid>
              <a:tr h="360001">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ר</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ו</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פ</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א</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ו</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graphicFrame>
        <p:nvGraphicFramePr>
          <p:cNvPr id="27" name="טבלה 26">
            <a:extLst>
              <a:ext uri="{FF2B5EF4-FFF2-40B4-BE49-F238E27FC236}">
                <a16:creationId xmlns:a16="http://schemas.microsoft.com/office/drawing/2014/main" id="{16D2707E-8BBA-41BD-87B8-D20179BB8512}"/>
              </a:ext>
            </a:extLst>
          </p:cNvPr>
          <p:cNvGraphicFramePr>
            <a:graphicFrameLocks noGrp="1"/>
          </p:cNvGraphicFramePr>
          <p:nvPr>
            <p:extLst>
              <p:ext uri="{D42A27DB-BD31-4B8C-83A1-F6EECF244321}">
                <p14:modId xmlns:p14="http://schemas.microsoft.com/office/powerpoint/2010/main" val="1595384167"/>
              </p:ext>
            </p:extLst>
          </p:nvPr>
        </p:nvGraphicFramePr>
        <p:xfrm>
          <a:off x="3746615" y="2415117"/>
          <a:ext cx="1035280" cy="731520"/>
        </p:xfrm>
        <a:graphic>
          <a:graphicData uri="http://schemas.openxmlformats.org/drawingml/2006/table">
            <a:tbl>
              <a:tblPr rtl="1" firstRow="1" bandRow="1">
                <a:tableStyleId>{5C22544A-7EE6-4342-B048-85BDC9FD1C3A}</a:tableStyleId>
              </a:tblPr>
              <a:tblGrid>
                <a:gridCol w="258820">
                  <a:extLst>
                    <a:ext uri="{9D8B030D-6E8A-4147-A177-3AD203B41FA5}">
                      <a16:colId xmlns:a16="http://schemas.microsoft.com/office/drawing/2014/main" val="1048129697"/>
                    </a:ext>
                  </a:extLst>
                </a:gridCol>
                <a:gridCol w="258820">
                  <a:extLst>
                    <a:ext uri="{9D8B030D-6E8A-4147-A177-3AD203B41FA5}">
                      <a16:colId xmlns:a16="http://schemas.microsoft.com/office/drawing/2014/main" val="2897531480"/>
                    </a:ext>
                  </a:extLst>
                </a:gridCol>
                <a:gridCol w="258820">
                  <a:extLst>
                    <a:ext uri="{9D8B030D-6E8A-4147-A177-3AD203B41FA5}">
                      <a16:colId xmlns:a16="http://schemas.microsoft.com/office/drawing/2014/main" val="3544941204"/>
                    </a:ext>
                  </a:extLst>
                </a:gridCol>
                <a:gridCol w="258820">
                  <a:extLst>
                    <a:ext uri="{9D8B030D-6E8A-4147-A177-3AD203B41FA5}">
                      <a16:colId xmlns:a16="http://schemas.microsoft.com/office/drawing/2014/main" val="378018116"/>
                    </a:ext>
                  </a:extLst>
                </a:gridCol>
              </a:tblGrid>
              <a:tr h="360001">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ר</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ו</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ע</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ה</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ו</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graphicFrame>
        <p:nvGraphicFramePr>
          <p:cNvPr id="32" name="טבלה 31">
            <a:extLst>
              <a:ext uri="{FF2B5EF4-FFF2-40B4-BE49-F238E27FC236}">
                <a16:creationId xmlns:a16="http://schemas.microsoft.com/office/drawing/2014/main" id="{068AE135-E92B-4467-B869-00FB38E18E8E}"/>
              </a:ext>
            </a:extLst>
          </p:cNvPr>
          <p:cNvGraphicFramePr>
            <a:graphicFrameLocks noGrp="1"/>
          </p:cNvGraphicFramePr>
          <p:nvPr>
            <p:extLst>
              <p:ext uri="{D42A27DB-BD31-4B8C-83A1-F6EECF244321}">
                <p14:modId xmlns:p14="http://schemas.microsoft.com/office/powerpoint/2010/main" val="2902725430"/>
              </p:ext>
            </p:extLst>
          </p:nvPr>
        </p:nvGraphicFramePr>
        <p:xfrm>
          <a:off x="2336953" y="2415117"/>
          <a:ext cx="1035280" cy="731520"/>
        </p:xfrm>
        <a:graphic>
          <a:graphicData uri="http://schemas.openxmlformats.org/drawingml/2006/table">
            <a:tbl>
              <a:tblPr rtl="1" firstRow="1" bandRow="1">
                <a:tableStyleId>{5C22544A-7EE6-4342-B048-85BDC9FD1C3A}</a:tableStyleId>
              </a:tblPr>
              <a:tblGrid>
                <a:gridCol w="258820">
                  <a:extLst>
                    <a:ext uri="{9D8B030D-6E8A-4147-A177-3AD203B41FA5}">
                      <a16:colId xmlns:a16="http://schemas.microsoft.com/office/drawing/2014/main" val="1048129697"/>
                    </a:ext>
                  </a:extLst>
                </a:gridCol>
                <a:gridCol w="258820">
                  <a:extLst>
                    <a:ext uri="{9D8B030D-6E8A-4147-A177-3AD203B41FA5}">
                      <a16:colId xmlns:a16="http://schemas.microsoft.com/office/drawing/2014/main" val="2897531480"/>
                    </a:ext>
                  </a:extLst>
                </a:gridCol>
                <a:gridCol w="258820">
                  <a:extLst>
                    <a:ext uri="{9D8B030D-6E8A-4147-A177-3AD203B41FA5}">
                      <a16:colId xmlns:a16="http://schemas.microsoft.com/office/drawing/2014/main" val="3544941204"/>
                    </a:ext>
                  </a:extLst>
                </a:gridCol>
                <a:gridCol w="258820">
                  <a:extLst>
                    <a:ext uri="{9D8B030D-6E8A-4147-A177-3AD203B41FA5}">
                      <a16:colId xmlns:a16="http://schemas.microsoft.com/office/drawing/2014/main" val="378018116"/>
                    </a:ext>
                  </a:extLst>
                </a:gridCol>
              </a:tblGrid>
              <a:tr h="360001">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ר</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ו</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ו</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ץ</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ו</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graphicFrame>
        <p:nvGraphicFramePr>
          <p:cNvPr id="36" name="טבלה 35">
            <a:extLst>
              <a:ext uri="{FF2B5EF4-FFF2-40B4-BE49-F238E27FC236}">
                <a16:creationId xmlns:a16="http://schemas.microsoft.com/office/drawing/2014/main" id="{A4FBB1A5-0819-43E0-9881-2BDB692F9986}"/>
              </a:ext>
            </a:extLst>
          </p:cNvPr>
          <p:cNvGraphicFramePr>
            <a:graphicFrameLocks noGrp="1"/>
          </p:cNvGraphicFramePr>
          <p:nvPr>
            <p:extLst>
              <p:ext uri="{D42A27DB-BD31-4B8C-83A1-F6EECF244321}">
                <p14:modId xmlns:p14="http://schemas.microsoft.com/office/powerpoint/2010/main" val="557112614"/>
              </p:ext>
            </p:extLst>
          </p:nvPr>
        </p:nvGraphicFramePr>
        <p:xfrm>
          <a:off x="927291" y="2400132"/>
          <a:ext cx="1035280" cy="731520"/>
        </p:xfrm>
        <a:graphic>
          <a:graphicData uri="http://schemas.openxmlformats.org/drawingml/2006/table">
            <a:tbl>
              <a:tblPr rtl="1" firstRow="1" bandRow="1">
                <a:tableStyleId>{5C22544A-7EE6-4342-B048-85BDC9FD1C3A}</a:tableStyleId>
              </a:tblPr>
              <a:tblGrid>
                <a:gridCol w="258820">
                  <a:extLst>
                    <a:ext uri="{9D8B030D-6E8A-4147-A177-3AD203B41FA5}">
                      <a16:colId xmlns:a16="http://schemas.microsoft.com/office/drawing/2014/main" val="1048129697"/>
                    </a:ext>
                  </a:extLst>
                </a:gridCol>
                <a:gridCol w="258820">
                  <a:extLst>
                    <a:ext uri="{9D8B030D-6E8A-4147-A177-3AD203B41FA5}">
                      <a16:colId xmlns:a16="http://schemas.microsoft.com/office/drawing/2014/main" val="2897531480"/>
                    </a:ext>
                  </a:extLst>
                </a:gridCol>
                <a:gridCol w="258820">
                  <a:extLst>
                    <a:ext uri="{9D8B030D-6E8A-4147-A177-3AD203B41FA5}">
                      <a16:colId xmlns:a16="http://schemas.microsoft.com/office/drawing/2014/main" val="3544941204"/>
                    </a:ext>
                  </a:extLst>
                </a:gridCol>
                <a:gridCol w="258820">
                  <a:extLst>
                    <a:ext uri="{9D8B030D-6E8A-4147-A177-3AD203B41FA5}">
                      <a16:colId xmlns:a16="http://schemas.microsoft.com/office/drawing/2014/main" val="378018116"/>
                    </a:ext>
                  </a:extLst>
                </a:gridCol>
              </a:tblGrid>
              <a:tr h="360001">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ח</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ו</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ד</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ד</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ו</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graphicFrame>
        <p:nvGraphicFramePr>
          <p:cNvPr id="38" name="טבלה 37">
            <a:extLst>
              <a:ext uri="{FF2B5EF4-FFF2-40B4-BE49-F238E27FC236}">
                <a16:creationId xmlns:a16="http://schemas.microsoft.com/office/drawing/2014/main" id="{A5FB5766-DCE8-4321-8135-C48A68468BBB}"/>
              </a:ext>
            </a:extLst>
          </p:cNvPr>
          <p:cNvGraphicFramePr>
            <a:graphicFrameLocks noGrp="1"/>
          </p:cNvGraphicFramePr>
          <p:nvPr>
            <p:extLst>
              <p:ext uri="{D42A27DB-BD31-4B8C-83A1-F6EECF244321}">
                <p14:modId xmlns:p14="http://schemas.microsoft.com/office/powerpoint/2010/main" val="877837873"/>
              </p:ext>
            </p:extLst>
          </p:nvPr>
        </p:nvGraphicFramePr>
        <p:xfrm>
          <a:off x="2124702" y="3453614"/>
          <a:ext cx="5705476" cy="2076995"/>
        </p:xfrm>
        <a:graphic>
          <a:graphicData uri="http://schemas.openxmlformats.org/drawingml/2006/table">
            <a:tbl>
              <a:tblPr rtl="1" firstRow="1" bandRow="1">
                <a:tableStyleId>{5940675A-B579-460E-94D1-54222C63F5DA}</a:tableStyleId>
              </a:tblPr>
              <a:tblGrid>
                <a:gridCol w="1426369">
                  <a:extLst>
                    <a:ext uri="{9D8B030D-6E8A-4147-A177-3AD203B41FA5}">
                      <a16:colId xmlns:a16="http://schemas.microsoft.com/office/drawing/2014/main" val="40934901"/>
                    </a:ext>
                  </a:extLst>
                </a:gridCol>
                <a:gridCol w="1426369">
                  <a:extLst>
                    <a:ext uri="{9D8B030D-6E8A-4147-A177-3AD203B41FA5}">
                      <a16:colId xmlns:a16="http://schemas.microsoft.com/office/drawing/2014/main" val="4045554586"/>
                    </a:ext>
                  </a:extLst>
                </a:gridCol>
                <a:gridCol w="1426369">
                  <a:extLst>
                    <a:ext uri="{9D8B030D-6E8A-4147-A177-3AD203B41FA5}">
                      <a16:colId xmlns:a16="http://schemas.microsoft.com/office/drawing/2014/main" val="318746832"/>
                    </a:ext>
                  </a:extLst>
                </a:gridCol>
                <a:gridCol w="1426369">
                  <a:extLst>
                    <a:ext uri="{9D8B030D-6E8A-4147-A177-3AD203B41FA5}">
                      <a16:colId xmlns:a16="http://schemas.microsoft.com/office/drawing/2014/main" val="1403569267"/>
                    </a:ext>
                  </a:extLst>
                </a:gridCol>
              </a:tblGrid>
              <a:tr h="522515">
                <a:tc>
                  <a:txBody>
                    <a:bodyPr/>
                    <a:lstStyle/>
                    <a:p>
                      <a:pPr algn="ctr" rtl="1"/>
                      <a:r>
                        <a:rPr lang="he-IL" sz="2400" dirty="0">
                          <a:solidFill>
                            <a:schemeClr val="bg1"/>
                          </a:solidFill>
                          <a:latin typeface="Varela Round" panose="00000500000000000000" pitchFamily="2" charset="-79"/>
                          <a:cs typeface="Varela Round" panose="00000500000000000000" pitchFamily="2" charset="-79"/>
                        </a:rPr>
                        <a:t>שלמים</a:t>
                      </a:r>
                    </a:p>
                  </a:txBody>
                  <a:tcPr anchor="ctr">
                    <a:solidFill>
                      <a:srgbClr val="12B4BC"/>
                    </a:solidFill>
                  </a:tcPr>
                </a:tc>
                <a:tc>
                  <a:txBody>
                    <a:bodyPr/>
                    <a:lstStyle/>
                    <a:p>
                      <a:pPr algn="ctr" rtl="1"/>
                      <a:r>
                        <a:rPr lang="he-IL" sz="2400" dirty="0">
                          <a:solidFill>
                            <a:schemeClr val="bg1"/>
                          </a:solidFill>
                          <a:latin typeface="Varela Round" panose="00000500000000000000" pitchFamily="2" charset="-79"/>
                          <a:cs typeface="Varela Round" panose="00000500000000000000" pitchFamily="2" charset="-79"/>
                        </a:rPr>
                        <a:t>נל"א</a:t>
                      </a:r>
                    </a:p>
                  </a:txBody>
                  <a:tcPr anchor="ctr">
                    <a:solidFill>
                      <a:srgbClr val="12B4BC"/>
                    </a:solidFill>
                  </a:tcPr>
                </a:tc>
                <a:tc>
                  <a:txBody>
                    <a:bodyPr/>
                    <a:lstStyle/>
                    <a:p>
                      <a:pPr algn="ctr" rtl="1"/>
                      <a:r>
                        <a:rPr lang="he-IL" sz="2400" dirty="0">
                          <a:solidFill>
                            <a:schemeClr val="bg1"/>
                          </a:solidFill>
                          <a:latin typeface="Varela Round" panose="00000500000000000000" pitchFamily="2" charset="-79"/>
                          <a:cs typeface="Varela Round" panose="00000500000000000000" pitchFamily="2" charset="-79"/>
                        </a:rPr>
                        <a:t>נל"י/ה</a:t>
                      </a:r>
                    </a:p>
                  </a:txBody>
                  <a:tcPr anchor="ctr">
                    <a:solidFill>
                      <a:srgbClr val="12B4BC"/>
                    </a:solidFill>
                  </a:tcPr>
                </a:tc>
                <a:tc>
                  <a:txBody>
                    <a:bodyPr/>
                    <a:lstStyle/>
                    <a:p>
                      <a:pPr algn="ctr" rtl="1"/>
                      <a:r>
                        <a:rPr lang="he-IL" sz="2400" dirty="0">
                          <a:solidFill>
                            <a:schemeClr val="bg1"/>
                          </a:solidFill>
                          <a:latin typeface="Varela Round" panose="00000500000000000000" pitchFamily="2" charset="-79"/>
                          <a:cs typeface="Varela Round" panose="00000500000000000000" pitchFamily="2" charset="-79"/>
                        </a:rPr>
                        <a:t>עו"י</a:t>
                      </a:r>
                    </a:p>
                  </a:txBody>
                  <a:tcPr anchor="ctr">
                    <a:solidFill>
                      <a:srgbClr val="12B4BC"/>
                    </a:solidFill>
                  </a:tcPr>
                </a:tc>
                <a:extLst>
                  <a:ext uri="{0D108BD9-81ED-4DB2-BD59-A6C34878D82A}">
                    <a16:rowId xmlns:a16="http://schemas.microsoft.com/office/drawing/2014/main" val="3656045612"/>
                  </a:ext>
                </a:extLst>
              </a:tr>
              <a:tr h="522515">
                <a:tc>
                  <a:txBody>
                    <a:bodyPr/>
                    <a:lstStyle/>
                    <a:p>
                      <a:pPr algn="ctr" rtl="1"/>
                      <a:endParaRPr lang="he-IL" sz="1200" b="1" kern="1200" dirty="0">
                        <a:solidFill>
                          <a:schemeClr val="tx1"/>
                        </a:solidFill>
                        <a:latin typeface="Varela Round" panose="00000500000000000000" pitchFamily="2" charset="-79"/>
                        <a:ea typeface="+mn-ea"/>
                        <a:cs typeface="Varela Round" panose="00000500000000000000" pitchFamily="2" charset="-79"/>
                      </a:endParaRPr>
                    </a:p>
                    <a:p>
                      <a:pPr marL="0" marR="0" lvl="0" indent="0" algn="ctr" defTabSz="914491" rtl="1" eaLnBrk="1" fontAlgn="auto" latinLnBrk="0" hangingPunct="1">
                        <a:lnSpc>
                          <a:spcPct val="100000"/>
                        </a:lnSpc>
                        <a:spcBef>
                          <a:spcPts val="0"/>
                        </a:spcBef>
                        <a:spcAft>
                          <a:spcPts val="0"/>
                        </a:spcAft>
                        <a:buClrTx/>
                        <a:buSzTx/>
                        <a:buFontTx/>
                        <a:buNone/>
                        <a:tabLst/>
                        <a:defRPr/>
                      </a:pPr>
                      <a:r>
                        <a:rPr lang="he-IL" sz="2800" b="1" kern="1200" dirty="0">
                          <a:solidFill>
                            <a:schemeClr val="tx1"/>
                          </a:solidFill>
                          <a:latin typeface="Varela Round" panose="00000500000000000000" pitchFamily="2" charset="-79"/>
                          <a:ea typeface="+mn-ea"/>
                          <a:cs typeface="Varela Round" panose="00000500000000000000" pitchFamily="2" charset="-79"/>
                        </a:rPr>
                        <a:t>שָלֵם</a:t>
                      </a: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txBody>
                  <a:tcPr anchor="ctr"/>
                </a:tc>
                <a:tc>
                  <a:txBody>
                    <a:bodyPr/>
                    <a:lstStyle/>
                    <a:p>
                      <a:pPr algn="ctr" rtl="1"/>
                      <a:endParaRPr lang="he-IL" sz="1200" b="1" kern="1200" dirty="0">
                        <a:solidFill>
                          <a:schemeClr val="tx1"/>
                        </a:solidFill>
                        <a:latin typeface="Varela Round" panose="00000500000000000000" pitchFamily="2" charset="-79"/>
                        <a:ea typeface="+mn-ea"/>
                        <a:cs typeface="Varela Round" panose="00000500000000000000" pitchFamily="2" charset="-79"/>
                      </a:endParaRPr>
                    </a:p>
                    <a:p>
                      <a:pPr marL="0" marR="0" lvl="0" indent="0" algn="ctr" defTabSz="914491" rtl="1" eaLnBrk="1" fontAlgn="auto" latinLnBrk="0" hangingPunct="1">
                        <a:lnSpc>
                          <a:spcPct val="100000"/>
                        </a:lnSpc>
                        <a:spcBef>
                          <a:spcPts val="0"/>
                        </a:spcBef>
                        <a:spcAft>
                          <a:spcPts val="0"/>
                        </a:spcAft>
                        <a:buClrTx/>
                        <a:buSzTx/>
                        <a:buFontTx/>
                        <a:buNone/>
                        <a:tabLst/>
                        <a:defRPr/>
                      </a:pPr>
                      <a:r>
                        <a:rPr lang="he-IL" sz="2800" b="1" kern="1200" dirty="0">
                          <a:solidFill>
                            <a:schemeClr val="tx1"/>
                          </a:solidFill>
                          <a:latin typeface="Varela Round" panose="00000500000000000000" pitchFamily="2" charset="-79"/>
                          <a:ea typeface="+mn-ea"/>
                          <a:cs typeface="Varela Round" panose="00000500000000000000" pitchFamily="2" charset="-79"/>
                        </a:rPr>
                        <a:t>מָלֵא</a:t>
                      </a: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txBody>
                  <a:tcPr anchor="ctr"/>
                </a:tc>
                <a:tc>
                  <a:txBody>
                    <a:bodyPr/>
                    <a:lstStyle/>
                    <a:p>
                      <a:pPr algn="ctr" rtl="1"/>
                      <a:endParaRPr lang="he-IL" sz="1200" b="1" kern="1200" dirty="0">
                        <a:solidFill>
                          <a:schemeClr val="tx1"/>
                        </a:solidFill>
                        <a:latin typeface="Varela Round" panose="00000500000000000000" pitchFamily="2" charset="-79"/>
                        <a:ea typeface="+mn-ea"/>
                        <a:cs typeface="Varela Round" panose="00000500000000000000" pitchFamily="2" charset="-79"/>
                      </a:endParaRPr>
                    </a:p>
                    <a:p>
                      <a:pPr marL="0" marR="0" lvl="0" indent="0" algn="ctr" defTabSz="914491" rtl="1" eaLnBrk="1" fontAlgn="auto" latinLnBrk="0" hangingPunct="1">
                        <a:lnSpc>
                          <a:spcPct val="100000"/>
                        </a:lnSpc>
                        <a:spcBef>
                          <a:spcPts val="0"/>
                        </a:spcBef>
                        <a:spcAft>
                          <a:spcPts val="0"/>
                        </a:spcAft>
                        <a:buClrTx/>
                        <a:buSzTx/>
                        <a:buFontTx/>
                        <a:buNone/>
                        <a:tabLst/>
                        <a:defRPr/>
                      </a:pPr>
                      <a:r>
                        <a:rPr lang="he-IL" sz="2800" b="1" kern="1200" dirty="0">
                          <a:solidFill>
                            <a:schemeClr val="tx1"/>
                          </a:solidFill>
                          <a:latin typeface="Varela Round" panose="00000500000000000000" pitchFamily="2" charset="-79"/>
                          <a:ea typeface="+mn-ea"/>
                          <a:cs typeface="Varela Round" panose="00000500000000000000" pitchFamily="2" charset="-79"/>
                        </a:rPr>
                        <a:t>יָפֶה </a:t>
                      </a: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txBody>
                  <a:tcPr anchor="ctr"/>
                </a:tc>
                <a:tc>
                  <a:txBody>
                    <a:bodyPr/>
                    <a:lstStyle/>
                    <a:p>
                      <a:pPr algn="ctr" rtl="1"/>
                      <a:endParaRPr lang="he-IL" sz="1200" b="1" kern="1200" dirty="0">
                        <a:solidFill>
                          <a:schemeClr val="tx1"/>
                        </a:solidFill>
                        <a:latin typeface="Varela Round" panose="00000500000000000000" pitchFamily="2" charset="-79"/>
                        <a:ea typeface="+mn-ea"/>
                        <a:cs typeface="Varela Round" panose="00000500000000000000" pitchFamily="2" charset="-79"/>
                      </a:endParaRPr>
                    </a:p>
                    <a:p>
                      <a:pPr marL="0" marR="0" lvl="0" indent="0" algn="ctr" defTabSz="914491" rtl="1" eaLnBrk="1" fontAlgn="auto" latinLnBrk="0" hangingPunct="1">
                        <a:lnSpc>
                          <a:spcPct val="100000"/>
                        </a:lnSpc>
                        <a:spcBef>
                          <a:spcPts val="0"/>
                        </a:spcBef>
                        <a:spcAft>
                          <a:spcPts val="0"/>
                        </a:spcAft>
                        <a:buClrTx/>
                        <a:buSzTx/>
                        <a:buFontTx/>
                        <a:buNone/>
                        <a:tabLst/>
                        <a:defRPr/>
                      </a:pPr>
                      <a:r>
                        <a:rPr lang="he-IL" sz="2800" b="1" kern="1200" dirty="0">
                          <a:solidFill>
                            <a:schemeClr val="tx1"/>
                          </a:solidFill>
                          <a:latin typeface="Varela Round" panose="00000500000000000000" pitchFamily="2" charset="-79"/>
                          <a:ea typeface="+mn-ea"/>
                          <a:cs typeface="Varela Round" panose="00000500000000000000" pitchFamily="2" charset="-79"/>
                        </a:rPr>
                        <a:t>עֵר </a:t>
                      </a:r>
                      <a:endParaRPr lang="he-IL" sz="1800" kern="1200" dirty="0">
                        <a:solidFill>
                          <a:schemeClr val="tx1"/>
                        </a:solidFill>
                        <a:effectLst/>
                        <a:latin typeface="+mn-lt"/>
                        <a:ea typeface="+mn-ea"/>
                        <a:cs typeface="+mn-cs"/>
                      </a:endParaRP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txBody>
                  <a:tcPr anchor="ctr"/>
                </a:tc>
                <a:extLst>
                  <a:ext uri="{0D108BD9-81ED-4DB2-BD59-A6C34878D82A}">
                    <a16:rowId xmlns:a16="http://schemas.microsoft.com/office/drawing/2014/main" val="2337015648"/>
                  </a:ext>
                </a:extLst>
              </a:tr>
            </a:tbl>
          </a:graphicData>
        </a:graphic>
      </p:graphicFrame>
      <p:graphicFrame>
        <p:nvGraphicFramePr>
          <p:cNvPr id="39" name="טבלה 38">
            <a:extLst>
              <a:ext uri="{FF2B5EF4-FFF2-40B4-BE49-F238E27FC236}">
                <a16:creationId xmlns:a16="http://schemas.microsoft.com/office/drawing/2014/main" id="{71467A01-44D6-4624-86EB-5A38511B800A}"/>
              </a:ext>
            </a:extLst>
          </p:cNvPr>
          <p:cNvGraphicFramePr>
            <a:graphicFrameLocks noGrp="1"/>
          </p:cNvGraphicFramePr>
          <p:nvPr>
            <p:extLst>
              <p:ext uri="{D42A27DB-BD31-4B8C-83A1-F6EECF244321}">
                <p14:modId xmlns:p14="http://schemas.microsoft.com/office/powerpoint/2010/main" val="2415775373"/>
              </p:ext>
            </p:extLst>
          </p:nvPr>
        </p:nvGraphicFramePr>
        <p:xfrm>
          <a:off x="6695219" y="4755002"/>
          <a:ext cx="776460" cy="731520"/>
        </p:xfrm>
        <a:graphic>
          <a:graphicData uri="http://schemas.openxmlformats.org/drawingml/2006/table">
            <a:tbl>
              <a:tblPr rtl="1" firstRow="1" bandRow="1">
                <a:tableStyleId>{5C22544A-7EE6-4342-B048-85BDC9FD1C3A}</a:tableStyleId>
              </a:tblPr>
              <a:tblGrid>
                <a:gridCol w="258820">
                  <a:extLst>
                    <a:ext uri="{9D8B030D-6E8A-4147-A177-3AD203B41FA5}">
                      <a16:colId xmlns:a16="http://schemas.microsoft.com/office/drawing/2014/main" val="1048129697"/>
                    </a:ext>
                  </a:extLst>
                </a:gridCol>
                <a:gridCol w="258820">
                  <a:extLst>
                    <a:ext uri="{9D8B030D-6E8A-4147-A177-3AD203B41FA5}">
                      <a16:colId xmlns:a16="http://schemas.microsoft.com/office/drawing/2014/main" val="3544941204"/>
                    </a:ext>
                  </a:extLst>
                </a:gridCol>
                <a:gridCol w="258820">
                  <a:extLst>
                    <a:ext uri="{9D8B030D-6E8A-4147-A177-3AD203B41FA5}">
                      <a16:colId xmlns:a16="http://schemas.microsoft.com/office/drawing/2014/main" val="378018116"/>
                    </a:ext>
                  </a:extLst>
                </a:gridCol>
              </a:tblGrid>
              <a:tr h="360001">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ש</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ם</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sp>
        <p:nvSpPr>
          <p:cNvPr id="43" name="תרשים זרימה: הכנה 42">
            <a:extLst>
              <a:ext uri="{FF2B5EF4-FFF2-40B4-BE49-F238E27FC236}">
                <a16:creationId xmlns:a16="http://schemas.microsoft.com/office/drawing/2014/main" id="{A95B683C-BDD5-41CB-A854-1394FD1AD753}"/>
              </a:ext>
            </a:extLst>
          </p:cNvPr>
          <p:cNvSpPr/>
          <p:nvPr/>
        </p:nvSpPr>
        <p:spPr>
          <a:xfrm>
            <a:off x="8204560" y="1868507"/>
            <a:ext cx="1761076" cy="567437"/>
          </a:xfrm>
          <a:prstGeom prst="flowChartPreparation">
            <a:avLst/>
          </a:prstGeom>
          <a:solidFill>
            <a:srgbClr val="12B4BC"/>
          </a:solidFill>
          <a:ln>
            <a:solidFill>
              <a:srgbClr val="12B4BC"/>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b="1" dirty="0">
                <a:solidFill>
                  <a:schemeClr val="tx1"/>
                </a:solidFill>
                <a:latin typeface="Varela Round" panose="00000500000000000000" pitchFamily="2" charset="-79"/>
                <a:cs typeface="Varela Round" panose="00000500000000000000" pitchFamily="2" charset="-79"/>
              </a:rPr>
              <a:t>ק</a:t>
            </a:r>
            <a:r>
              <a:rPr lang="he-IL" sz="3200" b="1" dirty="0">
                <a:latin typeface="Varela Round" panose="00000500000000000000" pitchFamily="2" charset="-79"/>
                <a:cs typeface="Varela Round" panose="00000500000000000000" pitchFamily="2" charset="-79"/>
              </a:rPr>
              <a:t>וֹ</a:t>
            </a:r>
            <a:r>
              <a:rPr lang="he-IL" sz="3200" b="1" dirty="0">
                <a:solidFill>
                  <a:schemeClr val="tx1"/>
                </a:solidFill>
                <a:latin typeface="Varela Round" panose="00000500000000000000" pitchFamily="2" charset="-79"/>
                <a:cs typeface="Varela Round" panose="00000500000000000000" pitchFamily="2" charset="-79"/>
              </a:rPr>
              <a:t>טֵל</a:t>
            </a:r>
            <a:endParaRPr lang="he-IL" b="1" dirty="0">
              <a:solidFill>
                <a:schemeClr val="tx1"/>
              </a:solidFill>
              <a:latin typeface="Varela Round" panose="00000500000000000000" pitchFamily="2" charset="-79"/>
              <a:cs typeface="Varela Round" panose="00000500000000000000" pitchFamily="2" charset="-79"/>
            </a:endParaRPr>
          </a:p>
        </p:txBody>
      </p:sp>
      <p:cxnSp>
        <p:nvCxnSpPr>
          <p:cNvPr id="48" name="מחבר ישר 47">
            <a:extLst>
              <a:ext uri="{FF2B5EF4-FFF2-40B4-BE49-F238E27FC236}">
                <a16:creationId xmlns:a16="http://schemas.microsoft.com/office/drawing/2014/main" id="{1C3C63BB-B413-4019-92C4-8322165CA5B6}"/>
              </a:ext>
            </a:extLst>
          </p:cNvPr>
          <p:cNvCxnSpPr/>
          <p:nvPr/>
        </p:nvCxnSpPr>
        <p:spPr>
          <a:xfrm flipH="1">
            <a:off x="2919502" y="2500072"/>
            <a:ext cx="133350" cy="200025"/>
          </a:xfrm>
          <a:prstGeom prst="line">
            <a:avLst/>
          </a:prstGeom>
          <a:ln>
            <a:solidFill>
              <a:srgbClr val="92D050"/>
            </a:solidFill>
          </a:ln>
        </p:spPr>
        <p:style>
          <a:lnRef idx="2">
            <a:schemeClr val="accent3"/>
          </a:lnRef>
          <a:fillRef idx="0">
            <a:schemeClr val="accent3"/>
          </a:fillRef>
          <a:effectRef idx="1">
            <a:schemeClr val="accent3"/>
          </a:effectRef>
          <a:fontRef idx="minor">
            <a:schemeClr val="tx1"/>
          </a:fontRef>
        </p:style>
      </p:cxnSp>
      <p:cxnSp>
        <p:nvCxnSpPr>
          <p:cNvPr id="49" name="מחבר ישר 48">
            <a:extLst>
              <a:ext uri="{FF2B5EF4-FFF2-40B4-BE49-F238E27FC236}">
                <a16:creationId xmlns:a16="http://schemas.microsoft.com/office/drawing/2014/main" id="{59458F8C-BA78-4BE8-AB7B-A5FE018892E9}"/>
              </a:ext>
            </a:extLst>
          </p:cNvPr>
          <p:cNvCxnSpPr/>
          <p:nvPr/>
        </p:nvCxnSpPr>
        <p:spPr>
          <a:xfrm flipH="1">
            <a:off x="2657509" y="2500072"/>
            <a:ext cx="133350" cy="200025"/>
          </a:xfrm>
          <a:prstGeom prst="line">
            <a:avLst/>
          </a:prstGeom>
          <a:ln>
            <a:solidFill>
              <a:srgbClr val="92D050"/>
            </a:solidFill>
          </a:ln>
        </p:spPr>
        <p:style>
          <a:lnRef idx="2">
            <a:schemeClr val="accent3"/>
          </a:lnRef>
          <a:fillRef idx="0">
            <a:schemeClr val="accent3"/>
          </a:fillRef>
          <a:effectRef idx="1">
            <a:schemeClr val="accent3"/>
          </a:effectRef>
          <a:fontRef idx="minor">
            <a:schemeClr val="tx1"/>
          </a:fontRef>
        </p:style>
      </p:cxnSp>
      <p:cxnSp>
        <p:nvCxnSpPr>
          <p:cNvPr id="50" name="מחבר ישר 49">
            <a:extLst>
              <a:ext uri="{FF2B5EF4-FFF2-40B4-BE49-F238E27FC236}">
                <a16:creationId xmlns:a16="http://schemas.microsoft.com/office/drawing/2014/main" id="{9A3E8E95-4A2A-423F-AD6A-44A8AA877FFB}"/>
              </a:ext>
            </a:extLst>
          </p:cNvPr>
          <p:cNvCxnSpPr/>
          <p:nvPr/>
        </p:nvCxnSpPr>
        <p:spPr>
          <a:xfrm flipH="1">
            <a:off x="1504496" y="2496845"/>
            <a:ext cx="133350" cy="200025"/>
          </a:xfrm>
          <a:prstGeom prst="line">
            <a:avLst/>
          </a:prstGeom>
          <a:ln>
            <a:solidFill>
              <a:srgbClr val="92D050"/>
            </a:solidFill>
          </a:ln>
        </p:spPr>
        <p:style>
          <a:lnRef idx="2">
            <a:schemeClr val="accent3"/>
          </a:lnRef>
          <a:fillRef idx="0">
            <a:schemeClr val="accent3"/>
          </a:fillRef>
          <a:effectRef idx="1">
            <a:schemeClr val="accent3"/>
          </a:effectRef>
          <a:fontRef idx="minor">
            <a:schemeClr val="tx1"/>
          </a:fontRef>
        </p:style>
      </p:cxnSp>
      <p:cxnSp>
        <p:nvCxnSpPr>
          <p:cNvPr id="51" name="מחבר ישר 50">
            <a:extLst>
              <a:ext uri="{FF2B5EF4-FFF2-40B4-BE49-F238E27FC236}">
                <a16:creationId xmlns:a16="http://schemas.microsoft.com/office/drawing/2014/main" id="{1C8C8A93-EE01-4D94-B5F4-09ED0993513E}"/>
              </a:ext>
            </a:extLst>
          </p:cNvPr>
          <p:cNvCxnSpPr/>
          <p:nvPr/>
        </p:nvCxnSpPr>
        <p:spPr>
          <a:xfrm flipH="1">
            <a:off x="979962" y="2496844"/>
            <a:ext cx="133350" cy="200025"/>
          </a:xfrm>
          <a:prstGeom prst="line">
            <a:avLst/>
          </a:prstGeom>
          <a:ln>
            <a:solidFill>
              <a:srgbClr val="92D050"/>
            </a:solidFill>
          </a:ln>
        </p:spPr>
        <p:style>
          <a:lnRef idx="2">
            <a:schemeClr val="accent3"/>
          </a:lnRef>
          <a:fillRef idx="0">
            <a:schemeClr val="accent3"/>
          </a:fillRef>
          <a:effectRef idx="1">
            <a:schemeClr val="accent3"/>
          </a:effectRef>
          <a:fontRef idx="minor">
            <a:schemeClr val="tx1"/>
          </a:fontRef>
        </p:style>
      </p:cxnSp>
      <p:graphicFrame>
        <p:nvGraphicFramePr>
          <p:cNvPr id="23" name="טבלה 22">
            <a:extLst>
              <a:ext uri="{FF2B5EF4-FFF2-40B4-BE49-F238E27FC236}">
                <a16:creationId xmlns:a16="http://schemas.microsoft.com/office/drawing/2014/main" id="{0FA56502-4853-401F-9AFD-D32A81571627}"/>
              </a:ext>
            </a:extLst>
          </p:cNvPr>
          <p:cNvGraphicFramePr>
            <a:graphicFrameLocks noGrp="1"/>
          </p:cNvGraphicFramePr>
          <p:nvPr>
            <p:extLst>
              <p:ext uri="{D42A27DB-BD31-4B8C-83A1-F6EECF244321}">
                <p14:modId xmlns:p14="http://schemas.microsoft.com/office/powerpoint/2010/main" val="1959300361"/>
              </p:ext>
            </p:extLst>
          </p:nvPr>
        </p:nvGraphicFramePr>
        <p:xfrm>
          <a:off x="5285687" y="4755002"/>
          <a:ext cx="776460" cy="731520"/>
        </p:xfrm>
        <a:graphic>
          <a:graphicData uri="http://schemas.openxmlformats.org/drawingml/2006/table">
            <a:tbl>
              <a:tblPr rtl="1" firstRow="1" bandRow="1">
                <a:tableStyleId>{5C22544A-7EE6-4342-B048-85BDC9FD1C3A}</a:tableStyleId>
              </a:tblPr>
              <a:tblGrid>
                <a:gridCol w="258820">
                  <a:extLst>
                    <a:ext uri="{9D8B030D-6E8A-4147-A177-3AD203B41FA5}">
                      <a16:colId xmlns:a16="http://schemas.microsoft.com/office/drawing/2014/main" val="1048129697"/>
                    </a:ext>
                  </a:extLst>
                </a:gridCol>
                <a:gridCol w="258820">
                  <a:extLst>
                    <a:ext uri="{9D8B030D-6E8A-4147-A177-3AD203B41FA5}">
                      <a16:colId xmlns:a16="http://schemas.microsoft.com/office/drawing/2014/main" val="3544941204"/>
                    </a:ext>
                  </a:extLst>
                </a:gridCol>
                <a:gridCol w="258820">
                  <a:extLst>
                    <a:ext uri="{9D8B030D-6E8A-4147-A177-3AD203B41FA5}">
                      <a16:colId xmlns:a16="http://schemas.microsoft.com/office/drawing/2014/main" val="378018116"/>
                    </a:ext>
                  </a:extLst>
                </a:gridCol>
              </a:tblGrid>
              <a:tr h="360001">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א</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graphicFrame>
        <p:nvGraphicFramePr>
          <p:cNvPr id="24" name="טבלה 23">
            <a:extLst>
              <a:ext uri="{FF2B5EF4-FFF2-40B4-BE49-F238E27FC236}">
                <a16:creationId xmlns:a16="http://schemas.microsoft.com/office/drawing/2014/main" id="{98977EE2-CB66-40E5-88B0-B75016D7B899}"/>
              </a:ext>
            </a:extLst>
          </p:cNvPr>
          <p:cNvGraphicFramePr>
            <a:graphicFrameLocks noGrp="1"/>
          </p:cNvGraphicFramePr>
          <p:nvPr>
            <p:extLst>
              <p:ext uri="{D42A27DB-BD31-4B8C-83A1-F6EECF244321}">
                <p14:modId xmlns:p14="http://schemas.microsoft.com/office/powerpoint/2010/main" val="2332963085"/>
              </p:ext>
            </p:extLst>
          </p:nvPr>
        </p:nvGraphicFramePr>
        <p:xfrm>
          <a:off x="3876025" y="4755002"/>
          <a:ext cx="776460" cy="731520"/>
        </p:xfrm>
        <a:graphic>
          <a:graphicData uri="http://schemas.openxmlformats.org/drawingml/2006/table">
            <a:tbl>
              <a:tblPr rtl="1" firstRow="1" bandRow="1">
                <a:tableStyleId>{5C22544A-7EE6-4342-B048-85BDC9FD1C3A}</a:tableStyleId>
              </a:tblPr>
              <a:tblGrid>
                <a:gridCol w="258820">
                  <a:extLst>
                    <a:ext uri="{9D8B030D-6E8A-4147-A177-3AD203B41FA5}">
                      <a16:colId xmlns:a16="http://schemas.microsoft.com/office/drawing/2014/main" val="1048129697"/>
                    </a:ext>
                  </a:extLst>
                </a:gridCol>
                <a:gridCol w="258820">
                  <a:extLst>
                    <a:ext uri="{9D8B030D-6E8A-4147-A177-3AD203B41FA5}">
                      <a16:colId xmlns:a16="http://schemas.microsoft.com/office/drawing/2014/main" val="3544941204"/>
                    </a:ext>
                  </a:extLst>
                </a:gridCol>
                <a:gridCol w="258820">
                  <a:extLst>
                    <a:ext uri="{9D8B030D-6E8A-4147-A177-3AD203B41FA5}">
                      <a16:colId xmlns:a16="http://schemas.microsoft.com/office/drawing/2014/main" val="378018116"/>
                    </a:ext>
                  </a:extLst>
                </a:gridCol>
              </a:tblGrid>
              <a:tr h="360001">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י</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פ</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ה</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graphicFrame>
        <p:nvGraphicFramePr>
          <p:cNvPr id="25" name="טבלה 24">
            <a:extLst>
              <a:ext uri="{FF2B5EF4-FFF2-40B4-BE49-F238E27FC236}">
                <a16:creationId xmlns:a16="http://schemas.microsoft.com/office/drawing/2014/main" id="{D2F9F0EF-AA18-4C4E-B11F-57A406A9E480}"/>
              </a:ext>
            </a:extLst>
          </p:cNvPr>
          <p:cNvGraphicFramePr>
            <a:graphicFrameLocks noGrp="1"/>
          </p:cNvGraphicFramePr>
          <p:nvPr>
            <p:extLst>
              <p:ext uri="{D42A27DB-BD31-4B8C-83A1-F6EECF244321}">
                <p14:modId xmlns:p14="http://schemas.microsoft.com/office/powerpoint/2010/main" val="53399625"/>
              </p:ext>
            </p:extLst>
          </p:nvPr>
        </p:nvGraphicFramePr>
        <p:xfrm>
          <a:off x="2402629" y="4755002"/>
          <a:ext cx="776460" cy="731520"/>
        </p:xfrm>
        <a:graphic>
          <a:graphicData uri="http://schemas.openxmlformats.org/drawingml/2006/table">
            <a:tbl>
              <a:tblPr rtl="1" firstRow="1" bandRow="1">
                <a:tableStyleId>{5C22544A-7EE6-4342-B048-85BDC9FD1C3A}</a:tableStyleId>
              </a:tblPr>
              <a:tblGrid>
                <a:gridCol w="258820">
                  <a:extLst>
                    <a:ext uri="{9D8B030D-6E8A-4147-A177-3AD203B41FA5}">
                      <a16:colId xmlns:a16="http://schemas.microsoft.com/office/drawing/2014/main" val="1048129697"/>
                    </a:ext>
                  </a:extLst>
                </a:gridCol>
                <a:gridCol w="258820">
                  <a:extLst>
                    <a:ext uri="{9D8B030D-6E8A-4147-A177-3AD203B41FA5}">
                      <a16:colId xmlns:a16="http://schemas.microsoft.com/office/drawing/2014/main" val="3544941204"/>
                    </a:ext>
                  </a:extLst>
                </a:gridCol>
                <a:gridCol w="258820">
                  <a:extLst>
                    <a:ext uri="{9D8B030D-6E8A-4147-A177-3AD203B41FA5}">
                      <a16:colId xmlns:a16="http://schemas.microsoft.com/office/drawing/2014/main" val="378018116"/>
                    </a:ext>
                  </a:extLst>
                </a:gridCol>
              </a:tblGrid>
              <a:tr h="360001">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ע</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ו</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ר</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cxnSp>
        <p:nvCxnSpPr>
          <p:cNvPr id="28" name="מחבר ישר 27">
            <a:extLst>
              <a:ext uri="{FF2B5EF4-FFF2-40B4-BE49-F238E27FC236}">
                <a16:creationId xmlns:a16="http://schemas.microsoft.com/office/drawing/2014/main" id="{7AA6E087-1CC0-4C87-8812-6A4B8DD660CE}"/>
              </a:ext>
            </a:extLst>
          </p:cNvPr>
          <p:cNvCxnSpPr/>
          <p:nvPr/>
        </p:nvCxnSpPr>
        <p:spPr>
          <a:xfrm flipH="1">
            <a:off x="2721243" y="4839412"/>
            <a:ext cx="133350" cy="200025"/>
          </a:xfrm>
          <a:prstGeom prst="line">
            <a:avLst/>
          </a:prstGeom>
          <a:ln>
            <a:solidFill>
              <a:srgbClr val="92D050"/>
            </a:solidFill>
          </a:ln>
        </p:spPr>
        <p:style>
          <a:lnRef idx="2">
            <a:schemeClr val="accent3"/>
          </a:lnRef>
          <a:fillRef idx="0">
            <a:schemeClr val="accent3"/>
          </a:fillRef>
          <a:effectRef idx="1">
            <a:schemeClr val="accent3"/>
          </a:effectRef>
          <a:fontRef idx="minor">
            <a:schemeClr val="tx1"/>
          </a:fontRef>
        </p:style>
      </p:cxnSp>
    </p:spTree>
    <p:custDataLst>
      <p:tags r:id="rId1"/>
    </p:custDataLst>
    <p:extLst>
      <p:ext uri="{BB962C8B-B14F-4D97-AF65-F5344CB8AC3E}">
        <p14:creationId xmlns:p14="http://schemas.microsoft.com/office/powerpoint/2010/main" val="254637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1">
            <a:extLst>
              <a:ext uri="{FF2B5EF4-FFF2-40B4-BE49-F238E27FC236}">
                <a16:creationId xmlns:a16="http://schemas.microsoft.com/office/drawing/2014/main" id="{DDE4AB0F-F292-4736-B411-799943B520CF}"/>
              </a:ext>
            </a:extLst>
          </p:cNvPr>
          <p:cNvSpPr>
            <a:spLocks noGrp="1"/>
          </p:cNvSpPr>
          <p:nvPr>
            <p:ph type="title"/>
          </p:nvPr>
        </p:nvSpPr>
        <p:spPr>
          <a:xfrm>
            <a:off x="2549769" y="213094"/>
            <a:ext cx="9642231" cy="720000"/>
          </a:xfrm>
        </p:spPr>
        <p:txBody>
          <a:bodyPr/>
          <a:lstStyle/>
          <a:p>
            <a:r>
              <a:rPr lang="he-IL" dirty="0"/>
              <a:t>צורות הבינוני בבניין קל</a:t>
            </a:r>
          </a:p>
        </p:txBody>
      </p:sp>
      <p:sp>
        <p:nvSpPr>
          <p:cNvPr id="37" name="תרשים זרימה: הכנה 36">
            <a:extLst>
              <a:ext uri="{FF2B5EF4-FFF2-40B4-BE49-F238E27FC236}">
                <a16:creationId xmlns:a16="http://schemas.microsoft.com/office/drawing/2014/main" id="{764432D8-A1A2-4376-A4CA-D9DB329D4348}"/>
              </a:ext>
            </a:extLst>
          </p:cNvPr>
          <p:cNvSpPr/>
          <p:nvPr/>
        </p:nvSpPr>
        <p:spPr>
          <a:xfrm>
            <a:off x="9481855" y="2068831"/>
            <a:ext cx="1761076" cy="567437"/>
          </a:xfrm>
          <a:prstGeom prst="flowChartPreparation">
            <a:avLst/>
          </a:prstGeom>
          <a:solidFill>
            <a:srgbClr val="12B4BC"/>
          </a:solidFill>
          <a:ln>
            <a:solidFill>
              <a:srgbClr val="12B4BC"/>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b="1" dirty="0">
                <a:solidFill>
                  <a:schemeClr val="tx1"/>
                </a:solidFill>
                <a:latin typeface="Varela Round" panose="00000500000000000000" pitchFamily="2" charset="-79"/>
                <a:cs typeface="Varela Round" panose="00000500000000000000" pitchFamily="2" charset="-79"/>
              </a:rPr>
              <a:t>קָט</a:t>
            </a:r>
            <a:r>
              <a:rPr lang="he-IL" sz="3200" b="1" dirty="0">
                <a:solidFill>
                  <a:schemeClr val="bg1"/>
                </a:solidFill>
                <a:latin typeface="Varela Round" panose="00000500000000000000" pitchFamily="2" charset="-79"/>
                <a:cs typeface="Varela Round" panose="00000500000000000000" pitchFamily="2" charset="-79"/>
              </a:rPr>
              <a:t>וּ</a:t>
            </a:r>
            <a:r>
              <a:rPr lang="he-IL" sz="3200" b="1" dirty="0">
                <a:solidFill>
                  <a:schemeClr val="tx1"/>
                </a:solidFill>
                <a:latin typeface="Varela Round" panose="00000500000000000000" pitchFamily="2" charset="-79"/>
                <a:cs typeface="Varela Round" panose="00000500000000000000" pitchFamily="2" charset="-79"/>
              </a:rPr>
              <a:t>ל</a:t>
            </a:r>
            <a:endParaRPr lang="he-IL" b="1" dirty="0">
              <a:solidFill>
                <a:schemeClr val="tx1"/>
              </a:solidFill>
              <a:latin typeface="Varela Round" panose="00000500000000000000" pitchFamily="2" charset="-79"/>
              <a:cs typeface="Varela Round" panose="00000500000000000000" pitchFamily="2" charset="-79"/>
            </a:endParaRPr>
          </a:p>
        </p:txBody>
      </p:sp>
      <p:graphicFrame>
        <p:nvGraphicFramePr>
          <p:cNvPr id="38" name="טבלה 37">
            <a:extLst>
              <a:ext uri="{FF2B5EF4-FFF2-40B4-BE49-F238E27FC236}">
                <a16:creationId xmlns:a16="http://schemas.microsoft.com/office/drawing/2014/main" id="{A5FB5766-DCE8-4321-8135-C48A68468BBB}"/>
              </a:ext>
            </a:extLst>
          </p:cNvPr>
          <p:cNvGraphicFramePr>
            <a:graphicFrameLocks noGrp="1"/>
          </p:cNvGraphicFramePr>
          <p:nvPr>
            <p:extLst>
              <p:ext uri="{D42A27DB-BD31-4B8C-83A1-F6EECF244321}">
                <p14:modId xmlns:p14="http://schemas.microsoft.com/office/powerpoint/2010/main" val="2766501859"/>
              </p:ext>
            </p:extLst>
          </p:nvPr>
        </p:nvGraphicFramePr>
        <p:xfrm>
          <a:off x="3403177" y="1350862"/>
          <a:ext cx="5705476" cy="2076995"/>
        </p:xfrm>
        <a:graphic>
          <a:graphicData uri="http://schemas.openxmlformats.org/drawingml/2006/table">
            <a:tbl>
              <a:tblPr rtl="1" firstRow="1" bandRow="1">
                <a:tableStyleId>{5940675A-B579-460E-94D1-54222C63F5DA}</a:tableStyleId>
              </a:tblPr>
              <a:tblGrid>
                <a:gridCol w="1426369">
                  <a:extLst>
                    <a:ext uri="{9D8B030D-6E8A-4147-A177-3AD203B41FA5}">
                      <a16:colId xmlns:a16="http://schemas.microsoft.com/office/drawing/2014/main" val="40934901"/>
                    </a:ext>
                  </a:extLst>
                </a:gridCol>
                <a:gridCol w="1426369">
                  <a:extLst>
                    <a:ext uri="{9D8B030D-6E8A-4147-A177-3AD203B41FA5}">
                      <a16:colId xmlns:a16="http://schemas.microsoft.com/office/drawing/2014/main" val="4045554586"/>
                    </a:ext>
                  </a:extLst>
                </a:gridCol>
                <a:gridCol w="1426369">
                  <a:extLst>
                    <a:ext uri="{9D8B030D-6E8A-4147-A177-3AD203B41FA5}">
                      <a16:colId xmlns:a16="http://schemas.microsoft.com/office/drawing/2014/main" val="318746832"/>
                    </a:ext>
                  </a:extLst>
                </a:gridCol>
                <a:gridCol w="1426369">
                  <a:extLst>
                    <a:ext uri="{9D8B030D-6E8A-4147-A177-3AD203B41FA5}">
                      <a16:colId xmlns:a16="http://schemas.microsoft.com/office/drawing/2014/main" val="1403569267"/>
                    </a:ext>
                  </a:extLst>
                </a:gridCol>
              </a:tblGrid>
              <a:tr h="522515">
                <a:tc>
                  <a:txBody>
                    <a:bodyPr/>
                    <a:lstStyle/>
                    <a:p>
                      <a:pPr algn="ctr" rtl="1"/>
                      <a:r>
                        <a:rPr lang="he-IL" sz="2400" dirty="0">
                          <a:solidFill>
                            <a:schemeClr val="bg1"/>
                          </a:solidFill>
                          <a:latin typeface="Varela Round" panose="00000500000000000000" pitchFamily="2" charset="-79"/>
                          <a:cs typeface="Varela Round" panose="00000500000000000000" pitchFamily="2" charset="-79"/>
                        </a:rPr>
                        <a:t>שלמים</a:t>
                      </a:r>
                    </a:p>
                  </a:txBody>
                  <a:tcPr anchor="ctr">
                    <a:solidFill>
                      <a:srgbClr val="12B4BC"/>
                    </a:solidFill>
                  </a:tcPr>
                </a:tc>
                <a:tc>
                  <a:txBody>
                    <a:bodyPr/>
                    <a:lstStyle/>
                    <a:p>
                      <a:pPr algn="ctr" rtl="1"/>
                      <a:r>
                        <a:rPr lang="he-IL" sz="2400" dirty="0">
                          <a:solidFill>
                            <a:schemeClr val="bg1"/>
                          </a:solidFill>
                          <a:latin typeface="Varela Round" panose="00000500000000000000" pitchFamily="2" charset="-79"/>
                          <a:cs typeface="Varela Round" panose="00000500000000000000" pitchFamily="2" charset="-79"/>
                        </a:rPr>
                        <a:t>נל"א</a:t>
                      </a:r>
                    </a:p>
                  </a:txBody>
                  <a:tcPr anchor="ctr">
                    <a:solidFill>
                      <a:srgbClr val="12B4BC"/>
                    </a:solidFill>
                  </a:tcPr>
                </a:tc>
                <a:tc>
                  <a:txBody>
                    <a:bodyPr/>
                    <a:lstStyle/>
                    <a:p>
                      <a:pPr algn="ctr" rtl="1"/>
                      <a:r>
                        <a:rPr lang="he-IL" sz="2400" dirty="0">
                          <a:solidFill>
                            <a:schemeClr val="bg1"/>
                          </a:solidFill>
                          <a:latin typeface="Varela Round" panose="00000500000000000000" pitchFamily="2" charset="-79"/>
                          <a:cs typeface="Varela Round" panose="00000500000000000000" pitchFamily="2" charset="-79"/>
                        </a:rPr>
                        <a:t>נל"י/ה</a:t>
                      </a:r>
                    </a:p>
                  </a:txBody>
                  <a:tcPr anchor="ctr">
                    <a:solidFill>
                      <a:srgbClr val="12B4BC"/>
                    </a:solidFill>
                  </a:tcPr>
                </a:tc>
                <a:tc>
                  <a:txBody>
                    <a:bodyPr/>
                    <a:lstStyle/>
                    <a:p>
                      <a:pPr algn="ctr" rtl="1"/>
                      <a:r>
                        <a:rPr lang="he-IL" sz="2400" dirty="0">
                          <a:solidFill>
                            <a:schemeClr val="bg1"/>
                          </a:solidFill>
                          <a:latin typeface="Varela Round" panose="00000500000000000000" pitchFamily="2" charset="-79"/>
                          <a:cs typeface="Varela Round" panose="00000500000000000000" pitchFamily="2" charset="-79"/>
                        </a:rPr>
                        <a:t>עו"י</a:t>
                      </a:r>
                    </a:p>
                  </a:txBody>
                  <a:tcPr anchor="ctr">
                    <a:solidFill>
                      <a:srgbClr val="12B4BC"/>
                    </a:solidFill>
                  </a:tcPr>
                </a:tc>
                <a:extLst>
                  <a:ext uri="{0D108BD9-81ED-4DB2-BD59-A6C34878D82A}">
                    <a16:rowId xmlns:a16="http://schemas.microsoft.com/office/drawing/2014/main" val="3656045612"/>
                  </a:ext>
                </a:extLst>
              </a:tr>
              <a:tr h="522515">
                <a:tc>
                  <a:txBody>
                    <a:bodyPr/>
                    <a:lstStyle/>
                    <a:p>
                      <a:pPr algn="ctr" rtl="1"/>
                      <a:endParaRPr lang="he-IL" sz="1200" b="1" kern="1200" dirty="0">
                        <a:solidFill>
                          <a:schemeClr val="tx1"/>
                        </a:solidFill>
                        <a:latin typeface="Varela Round" panose="00000500000000000000" pitchFamily="2" charset="-79"/>
                        <a:ea typeface="+mn-ea"/>
                        <a:cs typeface="Varela Round" panose="00000500000000000000" pitchFamily="2" charset="-79"/>
                      </a:endParaRPr>
                    </a:p>
                    <a:p>
                      <a:pPr marL="0" marR="0" lvl="0" indent="0" algn="ctr" defTabSz="914491" rtl="1" eaLnBrk="1" fontAlgn="auto" latinLnBrk="0" hangingPunct="1">
                        <a:lnSpc>
                          <a:spcPct val="100000"/>
                        </a:lnSpc>
                        <a:spcBef>
                          <a:spcPts val="0"/>
                        </a:spcBef>
                        <a:spcAft>
                          <a:spcPts val="0"/>
                        </a:spcAft>
                        <a:buClrTx/>
                        <a:buSzTx/>
                        <a:buFontTx/>
                        <a:buNone/>
                        <a:tabLst/>
                        <a:defRPr/>
                      </a:pPr>
                      <a:r>
                        <a:rPr lang="he-IL" sz="2800" b="1" kern="1200" dirty="0">
                          <a:solidFill>
                            <a:schemeClr val="tx1"/>
                          </a:solidFill>
                          <a:latin typeface="Varela Round" panose="00000500000000000000" pitchFamily="2" charset="-79"/>
                          <a:ea typeface="+mn-ea"/>
                          <a:cs typeface="Varela Round" panose="00000500000000000000" pitchFamily="2" charset="-79"/>
                        </a:rPr>
                        <a:t>מָסוּר</a:t>
                      </a: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txBody>
                  <a:tcPr anchor="ctr"/>
                </a:tc>
                <a:tc>
                  <a:txBody>
                    <a:bodyPr/>
                    <a:lstStyle/>
                    <a:p>
                      <a:pPr algn="ctr" rtl="1"/>
                      <a:endParaRPr lang="he-IL" sz="1200" b="1" kern="1200" dirty="0">
                        <a:solidFill>
                          <a:schemeClr val="tx1"/>
                        </a:solidFill>
                        <a:latin typeface="Varela Round" panose="00000500000000000000" pitchFamily="2" charset="-79"/>
                        <a:ea typeface="+mn-ea"/>
                        <a:cs typeface="Varela Round" panose="00000500000000000000" pitchFamily="2" charset="-79"/>
                      </a:endParaRPr>
                    </a:p>
                    <a:p>
                      <a:pPr marL="0" marR="0" lvl="0" indent="0" algn="ctr" defTabSz="914491" rtl="1" eaLnBrk="1" fontAlgn="auto" latinLnBrk="0" hangingPunct="1">
                        <a:lnSpc>
                          <a:spcPct val="100000"/>
                        </a:lnSpc>
                        <a:spcBef>
                          <a:spcPts val="0"/>
                        </a:spcBef>
                        <a:spcAft>
                          <a:spcPts val="0"/>
                        </a:spcAft>
                        <a:buClrTx/>
                        <a:buSzTx/>
                        <a:buFontTx/>
                        <a:buNone/>
                        <a:tabLst/>
                        <a:defRPr/>
                      </a:pPr>
                      <a:r>
                        <a:rPr lang="he-IL" sz="2800" b="1" kern="1200" dirty="0">
                          <a:solidFill>
                            <a:schemeClr val="tx1"/>
                          </a:solidFill>
                          <a:latin typeface="Varela Round" panose="00000500000000000000" pitchFamily="2" charset="-79"/>
                          <a:ea typeface="+mn-ea"/>
                          <a:cs typeface="Varela Round" panose="00000500000000000000" pitchFamily="2" charset="-79"/>
                        </a:rPr>
                        <a:t>קָפוּא </a:t>
                      </a: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txBody>
                  <a:tcPr anchor="ctr"/>
                </a:tc>
                <a:tc>
                  <a:txBody>
                    <a:bodyPr/>
                    <a:lstStyle/>
                    <a:p>
                      <a:pPr algn="ctr" rtl="1"/>
                      <a:endParaRPr lang="he-IL" sz="1200" b="1" kern="1200" dirty="0">
                        <a:solidFill>
                          <a:schemeClr val="tx1"/>
                        </a:solidFill>
                        <a:latin typeface="Varela Round" panose="00000500000000000000" pitchFamily="2" charset="-79"/>
                        <a:ea typeface="+mn-ea"/>
                        <a:cs typeface="Varela Round" panose="00000500000000000000" pitchFamily="2" charset="-79"/>
                      </a:endParaRPr>
                    </a:p>
                    <a:p>
                      <a:pPr marL="0" marR="0" lvl="0" indent="0" algn="ctr" defTabSz="914491" rtl="1" eaLnBrk="1" fontAlgn="auto" latinLnBrk="0" hangingPunct="1">
                        <a:lnSpc>
                          <a:spcPct val="100000"/>
                        </a:lnSpc>
                        <a:spcBef>
                          <a:spcPts val="0"/>
                        </a:spcBef>
                        <a:spcAft>
                          <a:spcPts val="0"/>
                        </a:spcAft>
                        <a:buClrTx/>
                        <a:buSzTx/>
                        <a:buFontTx/>
                        <a:buNone/>
                        <a:tabLst/>
                        <a:defRPr/>
                      </a:pPr>
                      <a:r>
                        <a:rPr lang="he-IL" sz="2800" b="1" kern="1200" dirty="0">
                          <a:solidFill>
                            <a:schemeClr val="tx1"/>
                          </a:solidFill>
                          <a:latin typeface="Varela Round" panose="00000500000000000000" pitchFamily="2" charset="-79"/>
                          <a:ea typeface="+mn-ea"/>
                          <a:cs typeface="Varela Round" panose="00000500000000000000" pitchFamily="2" charset="-79"/>
                        </a:rPr>
                        <a:t>צָלוּי </a:t>
                      </a: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txBody>
                  <a:tcPr anchor="ctr"/>
                </a:tc>
                <a:tc>
                  <a:txBody>
                    <a:bodyPr/>
                    <a:lstStyle/>
                    <a:p>
                      <a:pPr algn="ctr" rtl="1"/>
                      <a:endParaRPr lang="he-IL" sz="1200" b="1" kern="1200" dirty="0">
                        <a:solidFill>
                          <a:schemeClr val="tx1"/>
                        </a:solidFill>
                        <a:latin typeface="Varela Round" panose="00000500000000000000" pitchFamily="2" charset="-79"/>
                        <a:ea typeface="+mn-ea"/>
                        <a:cs typeface="Varela Round" panose="00000500000000000000" pitchFamily="2" charset="-79"/>
                      </a:endParaRPr>
                    </a:p>
                    <a:p>
                      <a:pPr marL="0" marR="0" lvl="0" indent="0" algn="ctr" defTabSz="914491" rtl="1" eaLnBrk="1" fontAlgn="auto" latinLnBrk="0" hangingPunct="1">
                        <a:lnSpc>
                          <a:spcPct val="100000"/>
                        </a:lnSpc>
                        <a:spcBef>
                          <a:spcPts val="0"/>
                        </a:spcBef>
                        <a:spcAft>
                          <a:spcPts val="0"/>
                        </a:spcAft>
                        <a:buClrTx/>
                        <a:buSzTx/>
                        <a:buFontTx/>
                        <a:buNone/>
                        <a:tabLst/>
                        <a:defRPr/>
                      </a:pPr>
                      <a:r>
                        <a:rPr lang="he-IL" sz="2800" b="1" kern="1200" dirty="0">
                          <a:solidFill>
                            <a:schemeClr val="tx1"/>
                          </a:solidFill>
                          <a:latin typeface="Varela Round" panose="00000500000000000000" pitchFamily="2" charset="-79"/>
                          <a:ea typeface="+mn-ea"/>
                          <a:cs typeface="Varela Round" panose="00000500000000000000" pitchFamily="2" charset="-79"/>
                        </a:rPr>
                        <a:t>מוּג  </a:t>
                      </a:r>
                      <a:endParaRPr lang="he-IL" sz="1800" kern="1200" dirty="0">
                        <a:solidFill>
                          <a:schemeClr val="tx1"/>
                        </a:solidFill>
                        <a:effectLst/>
                        <a:latin typeface="+mn-lt"/>
                        <a:ea typeface="+mn-ea"/>
                        <a:cs typeface="+mn-cs"/>
                      </a:endParaRP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txBody>
                  <a:tcPr anchor="ctr"/>
                </a:tc>
                <a:extLst>
                  <a:ext uri="{0D108BD9-81ED-4DB2-BD59-A6C34878D82A}">
                    <a16:rowId xmlns:a16="http://schemas.microsoft.com/office/drawing/2014/main" val="2337015648"/>
                  </a:ext>
                </a:extLst>
              </a:tr>
            </a:tbl>
          </a:graphicData>
        </a:graphic>
      </p:graphicFrame>
      <p:graphicFrame>
        <p:nvGraphicFramePr>
          <p:cNvPr id="21" name="טבלה 20">
            <a:extLst>
              <a:ext uri="{FF2B5EF4-FFF2-40B4-BE49-F238E27FC236}">
                <a16:creationId xmlns:a16="http://schemas.microsoft.com/office/drawing/2014/main" id="{09BE7D74-1FDD-46A6-9EAD-983AD8536593}"/>
              </a:ext>
            </a:extLst>
          </p:cNvPr>
          <p:cNvGraphicFramePr>
            <a:graphicFrameLocks noGrp="1"/>
          </p:cNvGraphicFramePr>
          <p:nvPr>
            <p:extLst>
              <p:ext uri="{D42A27DB-BD31-4B8C-83A1-F6EECF244321}">
                <p14:modId xmlns:p14="http://schemas.microsoft.com/office/powerpoint/2010/main" val="2344592734"/>
              </p:ext>
            </p:extLst>
          </p:nvPr>
        </p:nvGraphicFramePr>
        <p:xfrm>
          <a:off x="7844414" y="2646005"/>
          <a:ext cx="1035280" cy="731520"/>
        </p:xfrm>
        <a:graphic>
          <a:graphicData uri="http://schemas.openxmlformats.org/drawingml/2006/table">
            <a:tbl>
              <a:tblPr rtl="1" firstRow="1" bandRow="1">
                <a:tableStyleId>{5C22544A-7EE6-4342-B048-85BDC9FD1C3A}</a:tableStyleId>
              </a:tblPr>
              <a:tblGrid>
                <a:gridCol w="258820">
                  <a:extLst>
                    <a:ext uri="{9D8B030D-6E8A-4147-A177-3AD203B41FA5}">
                      <a16:colId xmlns:a16="http://schemas.microsoft.com/office/drawing/2014/main" val="1048129697"/>
                    </a:ext>
                  </a:extLst>
                </a:gridCol>
                <a:gridCol w="258820">
                  <a:extLst>
                    <a:ext uri="{9D8B030D-6E8A-4147-A177-3AD203B41FA5}">
                      <a16:colId xmlns:a16="http://schemas.microsoft.com/office/drawing/2014/main" val="2897531480"/>
                    </a:ext>
                  </a:extLst>
                </a:gridCol>
                <a:gridCol w="258820">
                  <a:extLst>
                    <a:ext uri="{9D8B030D-6E8A-4147-A177-3AD203B41FA5}">
                      <a16:colId xmlns:a16="http://schemas.microsoft.com/office/drawing/2014/main" val="3544941204"/>
                    </a:ext>
                  </a:extLst>
                </a:gridCol>
                <a:gridCol w="258820">
                  <a:extLst>
                    <a:ext uri="{9D8B030D-6E8A-4147-A177-3AD203B41FA5}">
                      <a16:colId xmlns:a16="http://schemas.microsoft.com/office/drawing/2014/main" val="378018116"/>
                    </a:ext>
                  </a:extLst>
                </a:gridCol>
              </a:tblGrid>
              <a:tr h="360001">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ס</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ו</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ר</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ו</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graphicFrame>
        <p:nvGraphicFramePr>
          <p:cNvPr id="22" name="טבלה 21">
            <a:extLst>
              <a:ext uri="{FF2B5EF4-FFF2-40B4-BE49-F238E27FC236}">
                <a16:creationId xmlns:a16="http://schemas.microsoft.com/office/drawing/2014/main" id="{F3A24886-5B4E-4F3E-9281-B65CA382A52F}"/>
              </a:ext>
            </a:extLst>
          </p:cNvPr>
          <p:cNvGraphicFramePr>
            <a:graphicFrameLocks noGrp="1"/>
          </p:cNvGraphicFramePr>
          <p:nvPr>
            <p:extLst>
              <p:ext uri="{D42A27DB-BD31-4B8C-83A1-F6EECF244321}">
                <p14:modId xmlns:p14="http://schemas.microsoft.com/office/powerpoint/2010/main" val="1271343169"/>
              </p:ext>
            </p:extLst>
          </p:nvPr>
        </p:nvGraphicFramePr>
        <p:xfrm>
          <a:off x="6480651" y="2648968"/>
          <a:ext cx="1035280" cy="731520"/>
        </p:xfrm>
        <a:graphic>
          <a:graphicData uri="http://schemas.openxmlformats.org/drawingml/2006/table">
            <a:tbl>
              <a:tblPr rtl="1" firstRow="1" bandRow="1">
                <a:tableStyleId>{5C22544A-7EE6-4342-B048-85BDC9FD1C3A}</a:tableStyleId>
              </a:tblPr>
              <a:tblGrid>
                <a:gridCol w="258820">
                  <a:extLst>
                    <a:ext uri="{9D8B030D-6E8A-4147-A177-3AD203B41FA5}">
                      <a16:colId xmlns:a16="http://schemas.microsoft.com/office/drawing/2014/main" val="1048129697"/>
                    </a:ext>
                  </a:extLst>
                </a:gridCol>
                <a:gridCol w="258820">
                  <a:extLst>
                    <a:ext uri="{9D8B030D-6E8A-4147-A177-3AD203B41FA5}">
                      <a16:colId xmlns:a16="http://schemas.microsoft.com/office/drawing/2014/main" val="2897531480"/>
                    </a:ext>
                  </a:extLst>
                </a:gridCol>
                <a:gridCol w="258820">
                  <a:extLst>
                    <a:ext uri="{9D8B030D-6E8A-4147-A177-3AD203B41FA5}">
                      <a16:colId xmlns:a16="http://schemas.microsoft.com/office/drawing/2014/main" val="3544941204"/>
                    </a:ext>
                  </a:extLst>
                </a:gridCol>
                <a:gridCol w="258820">
                  <a:extLst>
                    <a:ext uri="{9D8B030D-6E8A-4147-A177-3AD203B41FA5}">
                      <a16:colId xmlns:a16="http://schemas.microsoft.com/office/drawing/2014/main" val="378018116"/>
                    </a:ext>
                  </a:extLst>
                </a:gridCol>
              </a:tblGrid>
              <a:tr h="360001">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פ</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ו</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א</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ו</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graphicFrame>
        <p:nvGraphicFramePr>
          <p:cNvPr id="29" name="טבלה 28">
            <a:extLst>
              <a:ext uri="{FF2B5EF4-FFF2-40B4-BE49-F238E27FC236}">
                <a16:creationId xmlns:a16="http://schemas.microsoft.com/office/drawing/2014/main" id="{03517D78-5B28-4891-91B0-804EE30F5C89}"/>
              </a:ext>
            </a:extLst>
          </p:cNvPr>
          <p:cNvGraphicFramePr>
            <a:graphicFrameLocks noGrp="1"/>
          </p:cNvGraphicFramePr>
          <p:nvPr>
            <p:extLst>
              <p:ext uri="{D42A27DB-BD31-4B8C-83A1-F6EECF244321}">
                <p14:modId xmlns:p14="http://schemas.microsoft.com/office/powerpoint/2010/main" val="1211179883"/>
              </p:ext>
            </p:extLst>
          </p:nvPr>
        </p:nvGraphicFramePr>
        <p:xfrm>
          <a:off x="5010256" y="2646005"/>
          <a:ext cx="1035280" cy="731520"/>
        </p:xfrm>
        <a:graphic>
          <a:graphicData uri="http://schemas.openxmlformats.org/drawingml/2006/table">
            <a:tbl>
              <a:tblPr rtl="1" firstRow="1" bandRow="1">
                <a:tableStyleId>{5C22544A-7EE6-4342-B048-85BDC9FD1C3A}</a:tableStyleId>
              </a:tblPr>
              <a:tblGrid>
                <a:gridCol w="258820">
                  <a:extLst>
                    <a:ext uri="{9D8B030D-6E8A-4147-A177-3AD203B41FA5}">
                      <a16:colId xmlns:a16="http://schemas.microsoft.com/office/drawing/2014/main" val="1048129697"/>
                    </a:ext>
                  </a:extLst>
                </a:gridCol>
                <a:gridCol w="258820">
                  <a:extLst>
                    <a:ext uri="{9D8B030D-6E8A-4147-A177-3AD203B41FA5}">
                      <a16:colId xmlns:a16="http://schemas.microsoft.com/office/drawing/2014/main" val="2897531480"/>
                    </a:ext>
                  </a:extLst>
                </a:gridCol>
                <a:gridCol w="258820">
                  <a:extLst>
                    <a:ext uri="{9D8B030D-6E8A-4147-A177-3AD203B41FA5}">
                      <a16:colId xmlns:a16="http://schemas.microsoft.com/office/drawing/2014/main" val="3544941204"/>
                    </a:ext>
                  </a:extLst>
                </a:gridCol>
                <a:gridCol w="258820">
                  <a:extLst>
                    <a:ext uri="{9D8B030D-6E8A-4147-A177-3AD203B41FA5}">
                      <a16:colId xmlns:a16="http://schemas.microsoft.com/office/drawing/2014/main" val="378018116"/>
                    </a:ext>
                  </a:extLst>
                </a:gridCol>
              </a:tblGrid>
              <a:tr h="360001">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צ</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ו</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י</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ו</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graphicFrame>
        <p:nvGraphicFramePr>
          <p:cNvPr id="30" name="טבלה 29">
            <a:extLst>
              <a:ext uri="{FF2B5EF4-FFF2-40B4-BE49-F238E27FC236}">
                <a16:creationId xmlns:a16="http://schemas.microsoft.com/office/drawing/2014/main" id="{B83B397A-3E9E-4341-8FCD-E45B97650C94}"/>
              </a:ext>
            </a:extLst>
          </p:cNvPr>
          <p:cNvGraphicFramePr>
            <a:graphicFrameLocks noGrp="1"/>
          </p:cNvGraphicFramePr>
          <p:nvPr>
            <p:extLst>
              <p:ext uri="{D42A27DB-BD31-4B8C-83A1-F6EECF244321}">
                <p14:modId xmlns:p14="http://schemas.microsoft.com/office/powerpoint/2010/main" val="4037824577"/>
              </p:ext>
            </p:extLst>
          </p:nvPr>
        </p:nvGraphicFramePr>
        <p:xfrm>
          <a:off x="3593177" y="2648968"/>
          <a:ext cx="1035280" cy="731520"/>
        </p:xfrm>
        <a:graphic>
          <a:graphicData uri="http://schemas.openxmlformats.org/drawingml/2006/table">
            <a:tbl>
              <a:tblPr rtl="1" firstRow="1" bandRow="1">
                <a:tableStyleId>{5C22544A-7EE6-4342-B048-85BDC9FD1C3A}</a:tableStyleId>
              </a:tblPr>
              <a:tblGrid>
                <a:gridCol w="258820">
                  <a:extLst>
                    <a:ext uri="{9D8B030D-6E8A-4147-A177-3AD203B41FA5}">
                      <a16:colId xmlns:a16="http://schemas.microsoft.com/office/drawing/2014/main" val="1048129697"/>
                    </a:ext>
                  </a:extLst>
                </a:gridCol>
                <a:gridCol w="258820">
                  <a:extLst>
                    <a:ext uri="{9D8B030D-6E8A-4147-A177-3AD203B41FA5}">
                      <a16:colId xmlns:a16="http://schemas.microsoft.com/office/drawing/2014/main" val="2897531480"/>
                    </a:ext>
                  </a:extLst>
                </a:gridCol>
                <a:gridCol w="258820">
                  <a:extLst>
                    <a:ext uri="{9D8B030D-6E8A-4147-A177-3AD203B41FA5}">
                      <a16:colId xmlns:a16="http://schemas.microsoft.com/office/drawing/2014/main" val="3544941204"/>
                    </a:ext>
                  </a:extLst>
                </a:gridCol>
                <a:gridCol w="258820">
                  <a:extLst>
                    <a:ext uri="{9D8B030D-6E8A-4147-A177-3AD203B41FA5}">
                      <a16:colId xmlns:a16="http://schemas.microsoft.com/office/drawing/2014/main" val="378018116"/>
                    </a:ext>
                  </a:extLst>
                </a:gridCol>
              </a:tblGrid>
              <a:tr h="360001">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ו</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ו</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ג</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ו</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cxnSp>
        <p:nvCxnSpPr>
          <p:cNvPr id="31" name="מחבר ישר 30">
            <a:extLst>
              <a:ext uri="{FF2B5EF4-FFF2-40B4-BE49-F238E27FC236}">
                <a16:creationId xmlns:a16="http://schemas.microsoft.com/office/drawing/2014/main" id="{C260D049-A0C4-47A4-A753-AA108B9CDB19}"/>
              </a:ext>
            </a:extLst>
          </p:cNvPr>
          <p:cNvCxnSpPr/>
          <p:nvPr/>
        </p:nvCxnSpPr>
        <p:spPr>
          <a:xfrm flipH="1">
            <a:off x="4173469" y="2721420"/>
            <a:ext cx="133350" cy="200025"/>
          </a:xfrm>
          <a:prstGeom prst="line">
            <a:avLst/>
          </a:prstGeom>
          <a:ln>
            <a:solidFill>
              <a:srgbClr val="92D050"/>
            </a:solidFill>
          </a:ln>
        </p:spPr>
        <p:style>
          <a:lnRef idx="2">
            <a:schemeClr val="accent3"/>
          </a:lnRef>
          <a:fillRef idx="0">
            <a:schemeClr val="accent3"/>
          </a:fillRef>
          <a:effectRef idx="1">
            <a:schemeClr val="accent3"/>
          </a:effectRef>
          <a:fontRef idx="minor">
            <a:schemeClr val="tx1"/>
          </a:fontRef>
        </p:style>
      </p:cxnSp>
      <p:graphicFrame>
        <p:nvGraphicFramePr>
          <p:cNvPr id="33" name="טבלה 32">
            <a:extLst>
              <a:ext uri="{FF2B5EF4-FFF2-40B4-BE49-F238E27FC236}">
                <a16:creationId xmlns:a16="http://schemas.microsoft.com/office/drawing/2014/main" id="{0A6EDC3F-33BA-4AA7-BAD6-D4E86BD2E9C1}"/>
              </a:ext>
            </a:extLst>
          </p:cNvPr>
          <p:cNvGraphicFramePr>
            <a:graphicFrameLocks noGrp="1"/>
          </p:cNvGraphicFramePr>
          <p:nvPr>
            <p:extLst>
              <p:ext uri="{D42A27DB-BD31-4B8C-83A1-F6EECF244321}">
                <p14:modId xmlns:p14="http://schemas.microsoft.com/office/powerpoint/2010/main" val="3516603629"/>
              </p:ext>
            </p:extLst>
          </p:nvPr>
        </p:nvGraphicFramePr>
        <p:xfrm>
          <a:off x="6266329" y="3626445"/>
          <a:ext cx="1426369" cy="2076995"/>
        </p:xfrm>
        <a:graphic>
          <a:graphicData uri="http://schemas.openxmlformats.org/drawingml/2006/table">
            <a:tbl>
              <a:tblPr rtl="1" firstRow="1" bandRow="1">
                <a:tableStyleId>{5940675A-B579-460E-94D1-54222C63F5DA}</a:tableStyleId>
              </a:tblPr>
              <a:tblGrid>
                <a:gridCol w="1426369">
                  <a:extLst>
                    <a:ext uri="{9D8B030D-6E8A-4147-A177-3AD203B41FA5}">
                      <a16:colId xmlns:a16="http://schemas.microsoft.com/office/drawing/2014/main" val="40934901"/>
                    </a:ext>
                  </a:extLst>
                </a:gridCol>
              </a:tblGrid>
              <a:tr h="522515">
                <a:tc>
                  <a:txBody>
                    <a:bodyPr/>
                    <a:lstStyle/>
                    <a:p>
                      <a:pPr algn="ctr" rtl="1"/>
                      <a:r>
                        <a:rPr lang="he-IL" sz="2400" dirty="0">
                          <a:solidFill>
                            <a:schemeClr val="bg1"/>
                          </a:solidFill>
                          <a:latin typeface="Varela Round" panose="00000500000000000000" pitchFamily="2" charset="-79"/>
                          <a:cs typeface="Varela Round" panose="00000500000000000000" pitchFamily="2" charset="-79"/>
                        </a:rPr>
                        <a:t>נל"א</a:t>
                      </a:r>
                    </a:p>
                  </a:txBody>
                  <a:tcPr anchor="ctr">
                    <a:solidFill>
                      <a:srgbClr val="12B4BC"/>
                    </a:solidFill>
                  </a:tcPr>
                </a:tc>
                <a:extLst>
                  <a:ext uri="{0D108BD9-81ED-4DB2-BD59-A6C34878D82A}">
                    <a16:rowId xmlns:a16="http://schemas.microsoft.com/office/drawing/2014/main" val="3656045612"/>
                  </a:ext>
                </a:extLst>
              </a:tr>
              <a:tr h="522515">
                <a:tc>
                  <a:txBody>
                    <a:bodyPr/>
                    <a:lstStyle/>
                    <a:p>
                      <a:pPr algn="ctr" rtl="1"/>
                      <a:endParaRPr lang="he-IL" sz="1200" b="1" kern="1200" dirty="0">
                        <a:solidFill>
                          <a:schemeClr val="tx1"/>
                        </a:solidFill>
                        <a:latin typeface="Varela Round" panose="00000500000000000000" pitchFamily="2" charset="-79"/>
                        <a:ea typeface="+mn-ea"/>
                        <a:cs typeface="Varela Round" panose="00000500000000000000" pitchFamily="2" charset="-79"/>
                      </a:endParaRPr>
                    </a:p>
                    <a:p>
                      <a:pPr marL="0" marR="0" lvl="0" indent="0" algn="ctr" defTabSz="914491" rtl="1" eaLnBrk="1" fontAlgn="auto" latinLnBrk="0" hangingPunct="1">
                        <a:lnSpc>
                          <a:spcPct val="100000"/>
                        </a:lnSpc>
                        <a:spcBef>
                          <a:spcPts val="0"/>
                        </a:spcBef>
                        <a:spcAft>
                          <a:spcPts val="0"/>
                        </a:spcAft>
                        <a:buClrTx/>
                        <a:buSzTx/>
                        <a:buFontTx/>
                        <a:buNone/>
                        <a:tabLst/>
                        <a:defRPr/>
                      </a:pPr>
                      <a:r>
                        <a:rPr lang="he-IL" sz="2800" b="1" kern="1200" dirty="0">
                          <a:solidFill>
                            <a:schemeClr val="tx1"/>
                          </a:solidFill>
                          <a:latin typeface="Varela Round" panose="00000500000000000000" pitchFamily="2" charset="-79"/>
                          <a:ea typeface="+mn-ea"/>
                          <a:cs typeface="Varela Round" panose="00000500000000000000" pitchFamily="2" charset="-79"/>
                        </a:rPr>
                        <a:t>חָבוּי</a:t>
                      </a: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txBody>
                  <a:tcPr anchor="ctr"/>
                </a:tc>
                <a:extLst>
                  <a:ext uri="{0D108BD9-81ED-4DB2-BD59-A6C34878D82A}">
                    <a16:rowId xmlns:a16="http://schemas.microsoft.com/office/drawing/2014/main" val="2337015648"/>
                  </a:ext>
                </a:extLst>
              </a:tr>
            </a:tbl>
          </a:graphicData>
        </a:graphic>
      </p:graphicFrame>
      <p:graphicFrame>
        <p:nvGraphicFramePr>
          <p:cNvPr id="34" name="טבלה 33">
            <a:extLst>
              <a:ext uri="{FF2B5EF4-FFF2-40B4-BE49-F238E27FC236}">
                <a16:creationId xmlns:a16="http://schemas.microsoft.com/office/drawing/2014/main" id="{2E188785-9D64-4F74-AF9E-89FA7E5B703C}"/>
              </a:ext>
            </a:extLst>
          </p:cNvPr>
          <p:cNvGraphicFramePr>
            <a:graphicFrameLocks noGrp="1"/>
          </p:cNvGraphicFramePr>
          <p:nvPr>
            <p:extLst>
              <p:ext uri="{D42A27DB-BD31-4B8C-83A1-F6EECF244321}">
                <p14:modId xmlns:p14="http://schemas.microsoft.com/office/powerpoint/2010/main" val="798634221"/>
              </p:ext>
            </p:extLst>
          </p:nvPr>
        </p:nvGraphicFramePr>
        <p:xfrm>
          <a:off x="6461873" y="4878476"/>
          <a:ext cx="1035280" cy="731520"/>
        </p:xfrm>
        <a:graphic>
          <a:graphicData uri="http://schemas.openxmlformats.org/drawingml/2006/table">
            <a:tbl>
              <a:tblPr rtl="1" firstRow="1" bandRow="1">
                <a:tableStyleId>{5C22544A-7EE6-4342-B048-85BDC9FD1C3A}</a:tableStyleId>
              </a:tblPr>
              <a:tblGrid>
                <a:gridCol w="258820">
                  <a:extLst>
                    <a:ext uri="{9D8B030D-6E8A-4147-A177-3AD203B41FA5}">
                      <a16:colId xmlns:a16="http://schemas.microsoft.com/office/drawing/2014/main" val="1048129697"/>
                    </a:ext>
                  </a:extLst>
                </a:gridCol>
                <a:gridCol w="258820">
                  <a:extLst>
                    <a:ext uri="{9D8B030D-6E8A-4147-A177-3AD203B41FA5}">
                      <a16:colId xmlns:a16="http://schemas.microsoft.com/office/drawing/2014/main" val="2897531480"/>
                    </a:ext>
                  </a:extLst>
                </a:gridCol>
                <a:gridCol w="258820">
                  <a:extLst>
                    <a:ext uri="{9D8B030D-6E8A-4147-A177-3AD203B41FA5}">
                      <a16:colId xmlns:a16="http://schemas.microsoft.com/office/drawing/2014/main" val="3544941204"/>
                    </a:ext>
                  </a:extLst>
                </a:gridCol>
                <a:gridCol w="258820">
                  <a:extLst>
                    <a:ext uri="{9D8B030D-6E8A-4147-A177-3AD203B41FA5}">
                      <a16:colId xmlns:a16="http://schemas.microsoft.com/office/drawing/2014/main" val="378018116"/>
                    </a:ext>
                  </a:extLst>
                </a:gridCol>
              </a:tblGrid>
              <a:tr h="360001">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ח</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ב</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ו</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א</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ו</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graphicFrame>
        <p:nvGraphicFramePr>
          <p:cNvPr id="35" name="טבלה 34">
            <a:extLst>
              <a:ext uri="{FF2B5EF4-FFF2-40B4-BE49-F238E27FC236}">
                <a16:creationId xmlns:a16="http://schemas.microsoft.com/office/drawing/2014/main" id="{690E0A1D-15D0-4E3E-B26C-E1F30E3E310D}"/>
              </a:ext>
            </a:extLst>
          </p:cNvPr>
          <p:cNvGraphicFramePr>
            <a:graphicFrameLocks noGrp="1"/>
          </p:cNvGraphicFramePr>
          <p:nvPr>
            <p:extLst>
              <p:ext uri="{D42A27DB-BD31-4B8C-83A1-F6EECF244321}">
                <p14:modId xmlns:p14="http://schemas.microsoft.com/office/powerpoint/2010/main" val="1057708367"/>
              </p:ext>
            </p:extLst>
          </p:nvPr>
        </p:nvGraphicFramePr>
        <p:xfrm>
          <a:off x="824967" y="4424553"/>
          <a:ext cx="1426369" cy="2076995"/>
        </p:xfrm>
        <a:graphic>
          <a:graphicData uri="http://schemas.openxmlformats.org/drawingml/2006/table">
            <a:tbl>
              <a:tblPr rtl="1" firstRow="1" bandRow="1">
                <a:tableStyleId>{5940675A-B579-460E-94D1-54222C63F5DA}</a:tableStyleId>
              </a:tblPr>
              <a:tblGrid>
                <a:gridCol w="1426369">
                  <a:extLst>
                    <a:ext uri="{9D8B030D-6E8A-4147-A177-3AD203B41FA5}">
                      <a16:colId xmlns:a16="http://schemas.microsoft.com/office/drawing/2014/main" val="40934901"/>
                    </a:ext>
                  </a:extLst>
                </a:gridCol>
              </a:tblGrid>
              <a:tr h="522515">
                <a:tc>
                  <a:txBody>
                    <a:bodyPr/>
                    <a:lstStyle/>
                    <a:p>
                      <a:pPr algn="ctr" rtl="1"/>
                      <a:r>
                        <a:rPr lang="he-IL" sz="2400" dirty="0">
                          <a:solidFill>
                            <a:schemeClr val="bg1"/>
                          </a:solidFill>
                          <a:latin typeface="Varela Round" panose="00000500000000000000" pitchFamily="2" charset="-79"/>
                          <a:cs typeface="Varela Round" panose="00000500000000000000" pitchFamily="2" charset="-79"/>
                        </a:rPr>
                        <a:t>שלמים</a:t>
                      </a:r>
                    </a:p>
                  </a:txBody>
                  <a:tcPr anchor="ctr">
                    <a:solidFill>
                      <a:srgbClr val="12B4BC"/>
                    </a:solidFill>
                  </a:tcPr>
                </a:tc>
                <a:extLst>
                  <a:ext uri="{0D108BD9-81ED-4DB2-BD59-A6C34878D82A}">
                    <a16:rowId xmlns:a16="http://schemas.microsoft.com/office/drawing/2014/main" val="3656045612"/>
                  </a:ext>
                </a:extLst>
              </a:tr>
              <a:tr h="522515">
                <a:tc>
                  <a:txBody>
                    <a:bodyPr/>
                    <a:lstStyle/>
                    <a:p>
                      <a:pPr algn="ctr" rtl="1"/>
                      <a:endParaRPr lang="he-IL" sz="1200" b="1" kern="1200" dirty="0">
                        <a:solidFill>
                          <a:schemeClr val="tx1"/>
                        </a:solidFill>
                        <a:latin typeface="Varela Round" panose="00000500000000000000" pitchFamily="2" charset="-79"/>
                        <a:ea typeface="+mn-ea"/>
                        <a:cs typeface="Varela Round" panose="00000500000000000000" pitchFamily="2" charset="-79"/>
                      </a:endParaRPr>
                    </a:p>
                    <a:p>
                      <a:pPr marL="0" marR="0" lvl="0" indent="0" algn="ctr" defTabSz="914491" rtl="1" eaLnBrk="1" fontAlgn="auto" latinLnBrk="0" hangingPunct="1">
                        <a:lnSpc>
                          <a:spcPct val="100000"/>
                        </a:lnSpc>
                        <a:spcBef>
                          <a:spcPts val="0"/>
                        </a:spcBef>
                        <a:spcAft>
                          <a:spcPts val="0"/>
                        </a:spcAft>
                        <a:buClrTx/>
                        <a:buSzTx/>
                        <a:buFontTx/>
                        <a:buNone/>
                        <a:tabLst/>
                        <a:defRPr/>
                      </a:pPr>
                      <a:r>
                        <a:rPr lang="he-IL" sz="2800" b="1" kern="1200" dirty="0">
                          <a:solidFill>
                            <a:schemeClr val="tx1"/>
                          </a:solidFill>
                          <a:latin typeface="Varela Round" panose="00000500000000000000" pitchFamily="2" charset="-79"/>
                          <a:ea typeface="+mn-ea"/>
                          <a:cs typeface="Varela Round" panose="00000500000000000000" pitchFamily="2" charset="-79"/>
                        </a:rPr>
                        <a:t>גָּבוֹהַּ</a:t>
                      </a: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txBody>
                  <a:tcPr anchor="ctr"/>
                </a:tc>
                <a:extLst>
                  <a:ext uri="{0D108BD9-81ED-4DB2-BD59-A6C34878D82A}">
                    <a16:rowId xmlns:a16="http://schemas.microsoft.com/office/drawing/2014/main" val="2337015648"/>
                  </a:ext>
                </a:extLst>
              </a:tr>
            </a:tbl>
          </a:graphicData>
        </a:graphic>
      </p:graphicFrame>
      <p:graphicFrame>
        <p:nvGraphicFramePr>
          <p:cNvPr id="40" name="טבלה 39">
            <a:extLst>
              <a:ext uri="{FF2B5EF4-FFF2-40B4-BE49-F238E27FC236}">
                <a16:creationId xmlns:a16="http://schemas.microsoft.com/office/drawing/2014/main" id="{AAA0F7DE-4059-4DC7-BBFA-78E3139F2BD0}"/>
              </a:ext>
            </a:extLst>
          </p:cNvPr>
          <p:cNvGraphicFramePr>
            <a:graphicFrameLocks noGrp="1"/>
          </p:cNvGraphicFramePr>
          <p:nvPr>
            <p:extLst>
              <p:ext uri="{D42A27DB-BD31-4B8C-83A1-F6EECF244321}">
                <p14:modId xmlns:p14="http://schemas.microsoft.com/office/powerpoint/2010/main" val="2134800991"/>
              </p:ext>
            </p:extLst>
          </p:nvPr>
        </p:nvGraphicFramePr>
        <p:xfrm>
          <a:off x="987097" y="5725941"/>
          <a:ext cx="1035280" cy="731520"/>
        </p:xfrm>
        <a:graphic>
          <a:graphicData uri="http://schemas.openxmlformats.org/drawingml/2006/table">
            <a:tbl>
              <a:tblPr rtl="1" firstRow="1" bandRow="1">
                <a:tableStyleId>{5C22544A-7EE6-4342-B048-85BDC9FD1C3A}</a:tableStyleId>
              </a:tblPr>
              <a:tblGrid>
                <a:gridCol w="258820">
                  <a:extLst>
                    <a:ext uri="{9D8B030D-6E8A-4147-A177-3AD203B41FA5}">
                      <a16:colId xmlns:a16="http://schemas.microsoft.com/office/drawing/2014/main" val="1048129697"/>
                    </a:ext>
                  </a:extLst>
                </a:gridCol>
                <a:gridCol w="258820">
                  <a:extLst>
                    <a:ext uri="{9D8B030D-6E8A-4147-A177-3AD203B41FA5}">
                      <a16:colId xmlns:a16="http://schemas.microsoft.com/office/drawing/2014/main" val="2897531480"/>
                    </a:ext>
                  </a:extLst>
                </a:gridCol>
                <a:gridCol w="258820">
                  <a:extLst>
                    <a:ext uri="{9D8B030D-6E8A-4147-A177-3AD203B41FA5}">
                      <a16:colId xmlns:a16="http://schemas.microsoft.com/office/drawing/2014/main" val="3544941204"/>
                    </a:ext>
                  </a:extLst>
                </a:gridCol>
                <a:gridCol w="258820">
                  <a:extLst>
                    <a:ext uri="{9D8B030D-6E8A-4147-A177-3AD203B41FA5}">
                      <a16:colId xmlns:a16="http://schemas.microsoft.com/office/drawing/2014/main" val="378018116"/>
                    </a:ext>
                  </a:extLst>
                </a:gridCol>
              </a:tblGrid>
              <a:tr h="360001">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ג</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ב</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ו</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ה</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ו</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sp>
        <p:nvSpPr>
          <p:cNvPr id="41" name="תרשים זרימה: הכנה 40">
            <a:extLst>
              <a:ext uri="{FF2B5EF4-FFF2-40B4-BE49-F238E27FC236}">
                <a16:creationId xmlns:a16="http://schemas.microsoft.com/office/drawing/2014/main" id="{CE32C2CF-7803-48F8-9BE9-C72467CB0C15}"/>
              </a:ext>
            </a:extLst>
          </p:cNvPr>
          <p:cNvSpPr/>
          <p:nvPr/>
        </p:nvSpPr>
        <p:spPr>
          <a:xfrm>
            <a:off x="2625718" y="5179331"/>
            <a:ext cx="1761076" cy="567437"/>
          </a:xfrm>
          <a:prstGeom prst="flowChartPreparation">
            <a:avLst/>
          </a:prstGeom>
          <a:solidFill>
            <a:srgbClr val="12B4BC"/>
          </a:solidFill>
          <a:ln>
            <a:solidFill>
              <a:srgbClr val="12B4BC"/>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b="1" dirty="0">
                <a:solidFill>
                  <a:schemeClr val="tx1"/>
                </a:solidFill>
                <a:latin typeface="Varela Round" panose="00000500000000000000" pitchFamily="2" charset="-79"/>
                <a:cs typeface="Varela Round" panose="00000500000000000000" pitchFamily="2" charset="-79"/>
              </a:rPr>
              <a:t>קָט</a:t>
            </a:r>
            <a:r>
              <a:rPr lang="he-IL" sz="3200" b="1" dirty="0">
                <a:solidFill>
                  <a:schemeClr val="bg1"/>
                </a:solidFill>
                <a:latin typeface="Varela Round" panose="00000500000000000000" pitchFamily="2" charset="-79"/>
                <a:cs typeface="Varela Round" panose="00000500000000000000" pitchFamily="2" charset="-79"/>
              </a:rPr>
              <a:t>וֹ</a:t>
            </a:r>
            <a:r>
              <a:rPr lang="he-IL" sz="3200" b="1" dirty="0">
                <a:solidFill>
                  <a:schemeClr val="tx1"/>
                </a:solidFill>
                <a:latin typeface="Varela Round" panose="00000500000000000000" pitchFamily="2" charset="-79"/>
                <a:cs typeface="Varela Round" panose="00000500000000000000" pitchFamily="2" charset="-79"/>
              </a:rPr>
              <a:t>ל</a:t>
            </a:r>
            <a:endParaRPr lang="he-IL" b="1" dirty="0">
              <a:solidFill>
                <a:schemeClr val="tx1"/>
              </a:solidFill>
              <a:latin typeface="Varela Round" panose="00000500000000000000" pitchFamily="2" charset="-79"/>
              <a:cs typeface="Varela Round" panose="00000500000000000000" pitchFamily="2" charset="-79"/>
            </a:endParaRPr>
          </a:p>
        </p:txBody>
      </p:sp>
      <p:pic>
        <p:nvPicPr>
          <p:cNvPr id="2" name="משינה - אחכה לך בשדות (mp3cut.net)">
            <a:hlinkClick r:id="" action="ppaction://media"/>
            <a:extLst>
              <a:ext uri="{FF2B5EF4-FFF2-40B4-BE49-F238E27FC236}">
                <a16:creationId xmlns:a16="http://schemas.microsoft.com/office/drawing/2014/main" id="{E6FCED0C-3B62-4370-BB35-62E7A15893B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2447992" y="3061325"/>
            <a:ext cx="609600" cy="609600"/>
          </a:xfrm>
          <a:prstGeom prst="rect">
            <a:avLst/>
          </a:prstGeom>
        </p:spPr>
      </p:pic>
      <p:sp>
        <p:nvSpPr>
          <p:cNvPr id="55" name="מלבן 54">
            <a:extLst>
              <a:ext uri="{FF2B5EF4-FFF2-40B4-BE49-F238E27FC236}">
                <a16:creationId xmlns:a16="http://schemas.microsoft.com/office/drawing/2014/main" id="{05535A43-EF32-4572-8EE1-5ADF0F8F515B}"/>
              </a:ext>
            </a:extLst>
          </p:cNvPr>
          <p:cNvSpPr/>
          <p:nvPr/>
        </p:nvSpPr>
        <p:spPr>
          <a:xfrm>
            <a:off x="249742" y="1815317"/>
            <a:ext cx="2863287" cy="738664"/>
          </a:xfrm>
          <a:prstGeom prst="rect">
            <a:avLst/>
          </a:prstGeom>
          <a:ln w="19050">
            <a:solidFill>
              <a:srgbClr val="192A72"/>
            </a:solidFill>
          </a:ln>
        </p:spPr>
        <p:txBody>
          <a:bodyPr wrap="square">
            <a:spAutoFit/>
          </a:bodyPr>
          <a:lstStyle/>
          <a:p>
            <a:r>
              <a:rPr lang="he-IL" dirty="0">
                <a:solidFill>
                  <a:srgbClr val="192A72"/>
                </a:solidFill>
                <a:latin typeface="Varela Round" panose="00000500000000000000" pitchFamily="2" charset="-79"/>
                <a:cs typeface="Varela Round" panose="00000500000000000000" pitchFamily="2" charset="-79"/>
              </a:rPr>
              <a:t>"...התיאור שלך </a:t>
            </a:r>
            <a:r>
              <a:rPr lang="he-IL" sz="2400" b="1" dirty="0">
                <a:solidFill>
                  <a:srgbClr val="192A72"/>
                </a:solidFill>
                <a:latin typeface="Varela Round" panose="00000500000000000000" pitchFamily="2" charset="-79"/>
                <a:cs typeface="Varela Round" panose="00000500000000000000" pitchFamily="2" charset="-79"/>
              </a:rPr>
              <a:t>לוֹטֶה</a:t>
            </a:r>
            <a:r>
              <a:rPr lang="he-IL" dirty="0">
                <a:solidFill>
                  <a:srgbClr val="192A72"/>
                </a:solidFill>
                <a:latin typeface="Varela Round" panose="00000500000000000000" pitchFamily="2" charset="-79"/>
                <a:cs typeface="Varela Round" panose="00000500000000000000" pitchFamily="2" charset="-79"/>
              </a:rPr>
              <a:t> בערפל, לא צריך להתנצל...</a:t>
            </a:r>
            <a:r>
              <a:rPr lang="he-IL" sz="100" dirty="0">
                <a:solidFill>
                  <a:srgbClr val="192A72"/>
                </a:solidFill>
                <a:latin typeface="Varela Round" panose="00000500000000000000" pitchFamily="2" charset="-79"/>
                <a:cs typeface="Varela Round" panose="00000500000000000000" pitchFamily="2" charset="-79"/>
              </a:rPr>
              <a:t> </a:t>
            </a:r>
            <a:r>
              <a:rPr lang="he-IL" dirty="0">
                <a:solidFill>
                  <a:srgbClr val="192A72"/>
                </a:solidFill>
                <a:latin typeface="Varela Round" panose="00000500000000000000" pitchFamily="2" charset="-79"/>
                <a:cs typeface="Varela Round" panose="00000500000000000000" pitchFamily="2" charset="-79"/>
              </a:rPr>
              <a:t>"</a:t>
            </a:r>
          </a:p>
        </p:txBody>
      </p:sp>
      <p:sp>
        <p:nvSpPr>
          <p:cNvPr id="57" name="מציין מיקום טקסט 2">
            <a:extLst>
              <a:ext uri="{FF2B5EF4-FFF2-40B4-BE49-F238E27FC236}">
                <a16:creationId xmlns:a16="http://schemas.microsoft.com/office/drawing/2014/main" id="{A510E9A0-6FC5-47E5-AA7A-31E767E71F09}"/>
              </a:ext>
            </a:extLst>
          </p:cNvPr>
          <p:cNvSpPr>
            <a:spLocks noGrp="1"/>
          </p:cNvSpPr>
          <p:nvPr>
            <p:ph type="body" sz="quarter" idx="3"/>
          </p:nvPr>
        </p:nvSpPr>
        <p:spPr>
          <a:xfrm>
            <a:off x="340742" y="1214261"/>
            <a:ext cx="2681289" cy="540000"/>
          </a:xfrm>
        </p:spPr>
        <p:txBody>
          <a:bodyPr/>
          <a:lstStyle/>
          <a:p>
            <a:pPr algn="ctr"/>
            <a:r>
              <a:rPr lang="he-IL" sz="1400" dirty="0"/>
              <a:t>האזינו לקטע מהשיר "אחכה לך בשדות", ותקנו את השגיאה.</a:t>
            </a:r>
          </a:p>
        </p:txBody>
      </p:sp>
      <p:pic>
        <p:nvPicPr>
          <p:cNvPr id="2050" name="Picture 2" descr="Image may contain: text">
            <a:extLst>
              <a:ext uri="{FF2B5EF4-FFF2-40B4-BE49-F238E27FC236}">
                <a16:creationId xmlns:a16="http://schemas.microsoft.com/office/drawing/2014/main" id="{60A24A15-F366-4B13-8CB1-E80C2958BAF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0873" y="2688846"/>
            <a:ext cx="1354558" cy="135455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שני ילדים בבריכה ולמעלה בועית דיבור: עשיתי מינוי או מנוי?">
            <a:extLst>
              <a:ext uri="{FF2B5EF4-FFF2-40B4-BE49-F238E27FC236}">
                <a16:creationId xmlns:a16="http://schemas.microsoft.com/office/drawing/2014/main" id="{3DFA24E7-3A98-44C6-8B80-12B0A7D3A3B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25025" y="3523917"/>
            <a:ext cx="1220135" cy="122013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3901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2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7">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5982" fill="hold"/>
                                        <p:tgtEl>
                                          <p:spTgt spid="2"/>
                                        </p:tgtEl>
                                      </p:cBhvr>
                                    </p:cmd>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2"/>
                </p:tgtEl>
              </p:cMediaNode>
            </p:audio>
          </p:childTnLst>
        </p:cTn>
      </p:par>
    </p:tnLst>
    <p:bldLst>
      <p:bldP spid="41" grpId="0" animBg="1"/>
      <p:bldP spid="55" grpId="0" animBg="1"/>
      <p:bldP spid="57"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567FEE3-FEE9-45F2-B5FA-17C74021104B}"/>
              </a:ext>
            </a:extLst>
          </p:cNvPr>
          <p:cNvSpPr>
            <a:spLocks noGrp="1"/>
          </p:cNvSpPr>
          <p:nvPr>
            <p:ph type="title"/>
          </p:nvPr>
        </p:nvSpPr>
        <p:spPr/>
        <p:txBody>
          <a:bodyPr/>
          <a:lstStyle/>
          <a:p>
            <a:r>
              <a:rPr lang="he-IL" dirty="0"/>
              <a:t>צורות הבינוני בבניין קל</a:t>
            </a:r>
          </a:p>
        </p:txBody>
      </p:sp>
      <p:pic>
        <p:nvPicPr>
          <p:cNvPr id="5" name="תמונה 4">
            <a:extLst>
              <a:ext uri="{FF2B5EF4-FFF2-40B4-BE49-F238E27FC236}">
                <a16:creationId xmlns:a16="http://schemas.microsoft.com/office/drawing/2014/main" id="{43A89FF9-9A2E-45FE-B367-4E406F70C6BD}"/>
              </a:ext>
            </a:extLst>
          </p:cNvPr>
          <p:cNvPicPr>
            <a:picLocks noChangeAspect="1"/>
          </p:cNvPicPr>
          <p:nvPr/>
        </p:nvPicPr>
        <p:blipFill rotWithShape="1">
          <a:blip r:embed="rId3"/>
          <a:srcRect l="35469" t="26111" r="5938" b="55139"/>
          <a:stretch/>
        </p:blipFill>
        <p:spPr>
          <a:xfrm>
            <a:off x="5848351" y="1546351"/>
            <a:ext cx="5610225" cy="1009841"/>
          </a:xfrm>
          <a:prstGeom prst="rect">
            <a:avLst/>
          </a:prstGeom>
          <a:ln w="28575">
            <a:solidFill>
              <a:srgbClr val="192A72"/>
            </a:solidFill>
          </a:ln>
        </p:spPr>
      </p:pic>
      <p:pic>
        <p:nvPicPr>
          <p:cNvPr id="6" name="תמונה 5">
            <a:extLst>
              <a:ext uri="{FF2B5EF4-FFF2-40B4-BE49-F238E27FC236}">
                <a16:creationId xmlns:a16="http://schemas.microsoft.com/office/drawing/2014/main" id="{37906096-F1FC-42D9-9751-7D58888EA62B}"/>
              </a:ext>
            </a:extLst>
          </p:cNvPr>
          <p:cNvPicPr>
            <a:picLocks noChangeAspect="1"/>
          </p:cNvPicPr>
          <p:nvPr/>
        </p:nvPicPr>
        <p:blipFill rotWithShape="1">
          <a:blip r:embed="rId4"/>
          <a:srcRect l="36094" t="33056" r="18515" b="62222"/>
          <a:stretch/>
        </p:blipFill>
        <p:spPr>
          <a:xfrm>
            <a:off x="4296897" y="2809632"/>
            <a:ext cx="7161679" cy="419100"/>
          </a:xfrm>
          <a:prstGeom prst="rect">
            <a:avLst/>
          </a:prstGeom>
          <a:ln w="28575">
            <a:solidFill>
              <a:schemeClr val="tx1"/>
            </a:solidFill>
          </a:ln>
        </p:spPr>
      </p:pic>
      <p:pic>
        <p:nvPicPr>
          <p:cNvPr id="7" name="תמונה 6">
            <a:extLst>
              <a:ext uri="{FF2B5EF4-FFF2-40B4-BE49-F238E27FC236}">
                <a16:creationId xmlns:a16="http://schemas.microsoft.com/office/drawing/2014/main" id="{3CE3CD7D-AE9E-4DDA-9A68-11960DDB2916}"/>
              </a:ext>
            </a:extLst>
          </p:cNvPr>
          <p:cNvPicPr>
            <a:picLocks noChangeAspect="1"/>
          </p:cNvPicPr>
          <p:nvPr/>
        </p:nvPicPr>
        <p:blipFill rotWithShape="1">
          <a:blip r:embed="rId5"/>
          <a:srcRect l="40547" t="32778" r="33985" b="60278"/>
          <a:stretch/>
        </p:blipFill>
        <p:spPr>
          <a:xfrm>
            <a:off x="6764174" y="3482172"/>
            <a:ext cx="4694402" cy="720000"/>
          </a:xfrm>
          <a:prstGeom prst="rect">
            <a:avLst/>
          </a:prstGeom>
          <a:ln w="28575">
            <a:solidFill>
              <a:schemeClr val="tx1"/>
            </a:solidFill>
          </a:ln>
        </p:spPr>
      </p:pic>
      <p:sp>
        <p:nvSpPr>
          <p:cNvPr id="8" name="מציין מיקום טקסט 13">
            <a:extLst>
              <a:ext uri="{FF2B5EF4-FFF2-40B4-BE49-F238E27FC236}">
                <a16:creationId xmlns:a16="http://schemas.microsoft.com/office/drawing/2014/main" id="{9E38F51B-25A0-41F7-A015-4EC6691C38D6}"/>
              </a:ext>
            </a:extLst>
          </p:cNvPr>
          <p:cNvSpPr>
            <a:spLocks noGrp="1"/>
          </p:cNvSpPr>
          <p:nvPr>
            <p:ph type="body" sz="quarter" idx="3"/>
          </p:nvPr>
        </p:nvSpPr>
        <p:spPr>
          <a:xfrm>
            <a:off x="1128058" y="933094"/>
            <a:ext cx="10671171" cy="540070"/>
          </a:xfrm>
        </p:spPr>
        <p:txBody>
          <a:bodyPr/>
          <a:lstStyle/>
          <a:p>
            <a:r>
              <a:rPr lang="he-IL" sz="2400" dirty="0"/>
              <a:t>לפניכם שלוש כותרות, ובכל כותרת צורת הבינוני 'חשוד'.</a:t>
            </a:r>
          </a:p>
        </p:txBody>
      </p:sp>
      <p:sp>
        <p:nvSpPr>
          <p:cNvPr id="9" name="מציין מיקום טקסט 13">
            <a:extLst>
              <a:ext uri="{FF2B5EF4-FFF2-40B4-BE49-F238E27FC236}">
                <a16:creationId xmlns:a16="http://schemas.microsoft.com/office/drawing/2014/main" id="{ECB3A618-ACEF-446D-9040-5A736841FFEF}"/>
              </a:ext>
            </a:extLst>
          </p:cNvPr>
          <p:cNvSpPr txBox="1">
            <a:spLocks/>
          </p:cNvSpPr>
          <p:nvPr/>
        </p:nvSpPr>
        <p:spPr>
          <a:xfrm>
            <a:off x="1128058" y="4295165"/>
            <a:ext cx="10671171" cy="54007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2400" dirty="0"/>
              <a:t>ציינו את </a:t>
            </a:r>
            <a:r>
              <a:rPr lang="he-IL" sz="2400" u="sng" dirty="0"/>
              <a:t>חלק הדיבור</a:t>
            </a:r>
            <a:r>
              <a:rPr lang="he-IL" sz="2400" dirty="0"/>
              <a:t> של המילה 'חשוד' בכל כותרת (שם עצם, שם תואר או פועל).</a:t>
            </a:r>
          </a:p>
        </p:txBody>
      </p:sp>
      <p:sp>
        <p:nvSpPr>
          <p:cNvPr id="10" name="מלבן 9">
            <a:extLst>
              <a:ext uri="{FF2B5EF4-FFF2-40B4-BE49-F238E27FC236}">
                <a16:creationId xmlns:a16="http://schemas.microsoft.com/office/drawing/2014/main" id="{D3CDD860-EEC1-4129-AEDE-CBFFBFBB1813}"/>
              </a:ext>
            </a:extLst>
          </p:cNvPr>
          <p:cNvSpPr/>
          <p:nvPr/>
        </p:nvSpPr>
        <p:spPr>
          <a:xfrm>
            <a:off x="7947660" y="1714500"/>
            <a:ext cx="1005840" cy="319088"/>
          </a:xfrm>
          <a:prstGeom prst="rect">
            <a:avLst/>
          </a:prstGeom>
          <a:solidFill>
            <a:srgbClr val="92D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מלבן 10">
            <a:extLst>
              <a:ext uri="{FF2B5EF4-FFF2-40B4-BE49-F238E27FC236}">
                <a16:creationId xmlns:a16="http://schemas.microsoft.com/office/drawing/2014/main" id="{3D09641A-2125-4F7E-B7C9-549F69024B44}"/>
              </a:ext>
            </a:extLst>
          </p:cNvPr>
          <p:cNvSpPr/>
          <p:nvPr/>
        </p:nvSpPr>
        <p:spPr>
          <a:xfrm>
            <a:off x="6305549" y="2927110"/>
            <a:ext cx="571501" cy="220903"/>
          </a:xfrm>
          <a:prstGeom prst="rect">
            <a:avLst/>
          </a:prstGeom>
          <a:solidFill>
            <a:srgbClr val="92D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מלבן 11">
            <a:extLst>
              <a:ext uri="{FF2B5EF4-FFF2-40B4-BE49-F238E27FC236}">
                <a16:creationId xmlns:a16="http://schemas.microsoft.com/office/drawing/2014/main" id="{99CD916F-63A0-4F55-918E-1639D80E1073}"/>
              </a:ext>
            </a:extLst>
          </p:cNvPr>
          <p:cNvSpPr/>
          <p:nvPr/>
        </p:nvSpPr>
        <p:spPr>
          <a:xfrm>
            <a:off x="9001125" y="3842172"/>
            <a:ext cx="712470" cy="285027"/>
          </a:xfrm>
          <a:prstGeom prst="rect">
            <a:avLst/>
          </a:prstGeom>
          <a:solidFill>
            <a:srgbClr val="92D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מציין מיקום טקסט 13">
            <a:extLst>
              <a:ext uri="{FF2B5EF4-FFF2-40B4-BE49-F238E27FC236}">
                <a16:creationId xmlns:a16="http://schemas.microsoft.com/office/drawing/2014/main" id="{BB807087-7E51-4AFC-8F1E-A4F48816185F}"/>
              </a:ext>
            </a:extLst>
          </p:cNvPr>
          <p:cNvSpPr txBox="1">
            <a:spLocks/>
          </p:cNvSpPr>
          <p:nvPr/>
        </p:nvSpPr>
        <p:spPr>
          <a:xfrm>
            <a:off x="3990967" y="1781236"/>
            <a:ext cx="1615460" cy="54007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2400" b="0" dirty="0">
                <a:solidFill>
                  <a:srgbClr val="92D050"/>
                </a:solidFill>
              </a:rPr>
              <a:t>שם עצם</a:t>
            </a:r>
          </a:p>
        </p:txBody>
      </p:sp>
      <p:sp>
        <p:nvSpPr>
          <p:cNvPr id="14" name="מציין מיקום טקסט 13">
            <a:extLst>
              <a:ext uri="{FF2B5EF4-FFF2-40B4-BE49-F238E27FC236}">
                <a16:creationId xmlns:a16="http://schemas.microsoft.com/office/drawing/2014/main" id="{143D58F2-23A8-41E1-98EC-92357C7FBE88}"/>
              </a:ext>
            </a:extLst>
          </p:cNvPr>
          <p:cNvSpPr txBox="1">
            <a:spLocks/>
          </p:cNvSpPr>
          <p:nvPr/>
        </p:nvSpPr>
        <p:spPr>
          <a:xfrm>
            <a:off x="2484841" y="2749147"/>
            <a:ext cx="1615460" cy="54007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2400" b="0" dirty="0">
                <a:solidFill>
                  <a:srgbClr val="92D050"/>
                </a:solidFill>
              </a:rPr>
              <a:t>פועל</a:t>
            </a:r>
          </a:p>
        </p:txBody>
      </p:sp>
      <p:sp>
        <p:nvSpPr>
          <p:cNvPr id="15" name="מציין מיקום טקסט 13">
            <a:extLst>
              <a:ext uri="{FF2B5EF4-FFF2-40B4-BE49-F238E27FC236}">
                <a16:creationId xmlns:a16="http://schemas.microsoft.com/office/drawing/2014/main" id="{CB6ED4F8-DFAB-421E-B126-16C2472F6420}"/>
              </a:ext>
            </a:extLst>
          </p:cNvPr>
          <p:cNvSpPr txBox="1">
            <a:spLocks/>
          </p:cNvSpPr>
          <p:nvPr/>
        </p:nvSpPr>
        <p:spPr>
          <a:xfrm>
            <a:off x="5040621" y="3572137"/>
            <a:ext cx="1615460" cy="54007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2400" b="0" dirty="0">
                <a:solidFill>
                  <a:srgbClr val="92D050"/>
                </a:solidFill>
              </a:rPr>
              <a:t>שם תואר</a:t>
            </a:r>
          </a:p>
        </p:txBody>
      </p:sp>
      <p:pic>
        <p:nvPicPr>
          <p:cNvPr id="3074" name="Picture 2" descr="Policeman character set. different poses and emotions. Premium Vector">
            <a:extLst>
              <a:ext uri="{FF2B5EF4-FFF2-40B4-BE49-F238E27FC236}">
                <a16:creationId xmlns:a16="http://schemas.microsoft.com/office/drawing/2014/main" id="{E24FF8B6-B380-49E2-A98F-058820D4CAC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4696"/>
          <a:stretch/>
        </p:blipFill>
        <p:spPr bwMode="auto">
          <a:xfrm>
            <a:off x="433378" y="984672"/>
            <a:ext cx="2105025" cy="28575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93262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animBg="1"/>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A89DD22-494D-47B1-AA1A-8DA9520EF37E}"/>
              </a:ext>
            </a:extLst>
          </p:cNvPr>
          <p:cNvSpPr>
            <a:spLocks noGrp="1"/>
          </p:cNvSpPr>
          <p:nvPr>
            <p:ph type="title"/>
          </p:nvPr>
        </p:nvSpPr>
        <p:spPr/>
        <p:txBody>
          <a:bodyPr/>
          <a:lstStyle/>
          <a:p>
            <a:r>
              <a:rPr lang="he-IL" dirty="0"/>
              <a:t>צורות הבינוני בבניין קל</a:t>
            </a:r>
          </a:p>
        </p:txBody>
      </p:sp>
      <p:pic>
        <p:nvPicPr>
          <p:cNvPr id="1026" name="Picture 2">
            <a:extLst>
              <a:ext uri="{FF2B5EF4-FFF2-40B4-BE49-F238E27FC236}">
                <a16:creationId xmlns:a16="http://schemas.microsoft.com/office/drawing/2014/main" id="{DAA96734-0EA2-4CF8-A74B-EA486AED91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416" y="1100470"/>
            <a:ext cx="2149719" cy="30710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kyscraper - Movies on Google Play">
            <a:extLst>
              <a:ext uri="{FF2B5EF4-FFF2-40B4-BE49-F238E27FC236}">
                <a16:creationId xmlns:a16="http://schemas.microsoft.com/office/drawing/2014/main" id="{CC3FDAE7-9577-4227-8589-FE4DB0A067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0597" y="1100469"/>
            <a:ext cx="2135323" cy="3071027"/>
          </a:xfrm>
          <a:prstGeom prst="rect">
            <a:avLst/>
          </a:prstGeom>
          <a:noFill/>
          <a:extLst>
            <a:ext uri="{909E8E84-426E-40DD-AFC4-6F175D3DCCD1}">
              <a14:hiddenFill xmlns:a14="http://schemas.microsoft.com/office/drawing/2010/main">
                <a:solidFill>
                  <a:srgbClr val="FFFFFF"/>
                </a:solidFill>
              </a14:hiddenFill>
            </a:ext>
          </a:extLst>
        </p:spPr>
      </p:pic>
      <p:pic>
        <p:nvPicPr>
          <p:cNvPr id="5" name="תמונה 4">
            <a:extLst>
              <a:ext uri="{FF2B5EF4-FFF2-40B4-BE49-F238E27FC236}">
                <a16:creationId xmlns:a16="http://schemas.microsoft.com/office/drawing/2014/main" id="{4C93AE35-4798-48F7-A64D-17733A34B280}"/>
              </a:ext>
            </a:extLst>
          </p:cNvPr>
          <p:cNvPicPr>
            <a:picLocks noChangeAspect="1"/>
          </p:cNvPicPr>
          <p:nvPr/>
        </p:nvPicPr>
        <p:blipFill rotWithShape="1">
          <a:blip r:embed="rId5"/>
          <a:srcRect l="27294" t="40154" r="30250" b="43368"/>
          <a:stretch/>
        </p:blipFill>
        <p:spPr>
          <a:xfrm>
            <a:off x="222416" y="4398851"/>
            <a:ext cx="6122216" cy="1336631"/>
          </a:xfrm>
          <a:prstGeom prst="rect">
            <a:avLst/>
          </a:prstGeom>
          <a:ln w="19050">
            <a:solidFill>
              <a:srgbClr val="192A72"/>
            </a:solidFill>
          </a:ln>
        </p:spPr>
      </p:pic>
      <p:sp>
        <p:nvSpPr>
          <p:cNvPr id="8" name="מציין מיקום טקסט 13">
            <a:extLst>
              <a:ext uri="{FF2B5EF4-FFF2-40B4-BE49-F238E27FC236}">
                <a16:creationId xmlns:a16="http://schemas.microsoft.com/office/drawing/2014/main" id="{3E35510A-7488-448F-A82B-5C0BB244A045}"/>
              </a:ext>
            </a:extLst>
          </p:cNvPr>
          <p:cNvSpPr>
            <a:spLocks noGrp="1"/>
          </p:cNvSpPr>
          <p:nvPr>
            <p:ph type="body" sz="quarter" idx="3"/>
          </p:nvPr>
        </p:nvSpPr>
        <p:spPr>
          <a:xfrm>
            <a:off x="1128058" y="1111056"/>
            <a:ext cx="10671171" cy="540070"/>
          </a:xfrm>
        </p:spPr>
        <p:txBody>
          <a:bodyPr/>
          <a:lstStyle/>
          <a:p>
            <a:r>
              <a:rPr lang="he-IL" sz="2400" dirty="0"/>
              <a:t>לפניכם צירוף, ובו צורת בינוני מודגשת.</a:t>
            </a:r>
          </a:p>
        </p:txBody>
      </p:sp>
      <p:sp>
        <p:nvSpPr>
          <p:cNvPr id="9" name="מציין מיקום טקסט 13">
            <a:extLst>
              <a:ext uri="{FF2B5EF4-FFF2-40B4-BE49-F238E27FC236}">
                <a16:creationId xmlns:a16="http://schemas.microsoft.com/office/drawing/2014/main" id="{6D3FF605-DB43-490F-9413-0E47E9E85F40}"/>
              </a:ext>
            </a:extLst>
          </p:cNvPr>
          <p:cNvSpPr txBox="1">
            <a:spLocks/>
          </p:cNvSpPr>
          <p:nvPr/>
        </p:nvSpPr>
        <p:spPr>
          <a:xfrm>
            <a:off x="9419335" y="1718409"/>
            <a:ext cx="2379894" cy="54007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3200" dirty="0">
                <a:solidFill>
                  <a:schemeClr val="tx1"/>
                </a:solidFill>
              </a:rPr>
              <a:t>גּוֹרֵד</a:t>
            </a:r>
            <a:r>
              <a:rPr lang="he-IL" sz="2400" dirty="0">
                <a:solidFill>
                  <a:schemeClr val="tx1"/>
                </a:solidFill>
              </a:rPr>
              <a:t> </a:t>
            </a:r>
            <a:r>
              <a:rPr lang="he-IL" sz="2400" b="0" dirty="0">
                <a:solidFill>
                  <a:schemeClr val="tx1"/>
                </a:solidFill>
              </a:rPr>
              <a:t>שְׁחָקִים</a:t>
            </a:r>
          </a:p>
        </p:txBody>
      </p:sp>
      <p:sp>
        <p:nvSpPr>
          <p:cNvPr id="10" name="מציין מיקום טקסט 13">
            <a:extLst>
              <a:ext uri="{FF2B5EF4-FFF2-40B4-BE49-F238E27FC236}">
                <a16:creationId xmlns:a16="http://schemas.microsoft.com/office/drawing/2014/main" id="{A2292CD4-DC35-4E74-8DBA-F827CD34F464}"/>
              </a:ext>
            </a:extLst>
          </p:cNvPr>
          <p:cNvSpPr txBox="1">
            <a:spLocks/>
          </p:cNvSpPr>
          <p:nvPr/>
        </p:nvSpPr>
        <p:spPr>
          <a:xfrm>
            <a:off x="7059707" y="2816283"/>
            <a:ext cx="4739523" cy="54007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2400" dirty="0"/>
              <a:t>מה משמעות הצירוף, ומה מקורו?</a:t>
            </a:r>
          </a:p>
        </p:txBody>
      </p:sp>
      <p:pic>
        <p:nvPicPr>
          <p:cNvPr id="6" name="תמונה 5">
            <a:extLst>
              <a:ext uri="{FF2B5EF4-FFF2-40B4-BE49-F238E27FC236}">
                <a16:creationId xmlns:a16="http://schemas.microsoft.com/office/drawing/2014/main" id="{B639AFEB-A593-4C30-942D-943A13AD950A}"/>
              </a:ext>
            </a:extLst>
          </p:cNvPr>
          <p:cNvPicPr>
            <a:picLocks noChangeAspect="1"/>
          </p:cNvPicPr>
          <p:nvPr/>
        </p:nvPicPr>
        <p:blipFill rotWithShape="1">
          <a:blip r:embed="rId6"/>
          <a:srcRect l="42734" t="45695" r="30235" b="41838"/>
          <a:stretch/>
        </p:blipFill>
        <p:spPr>
          <a:xfrm>
            <a:off x="8230582" y="3464445"/>
            <a:ext cx="3295651" cy="854955"/>
          </a:xfrm>
          <a:prstGeom prst="rect">
            <a:avLst/>
          </a:prstGeom>
          <a:ln w="19050">
            <a:solidFill>
              <a:schemeClr val="tx1"/>
            </a:solidFill>
          </a:ln>
        </p:spPr>
      </p:pic>
      <p:sp>
        <p:nvSpPr>
          <p:cNvPr id="12" name="מציין מיקום טקסט 13">
            <a:extLst>
              <a:ext uri="{FF2B5EF4-FFF2-40B4-BE49-F238E27FC236}">
                <a16:creationId xmlns:a16="http://schemas.microsoft.com/office/drawing/2014/main" id="{0DAE786A-802C-4DD5-B505-EFC878278059}"/>
              </a:ext>
            </a:extLst>
          </p:cNvPr>
          <p:cNvSpPr txBox="1">
            <a:spLocks/>
          </p:cNvSpPr>
          <p:nvPr/>
        </p:nvSpPr>
        <p:spPr>
          <a:xfrm>
            <a:off x="6344632" y="2253445"/>
            <a:ext cx="5454598" cy="54007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2400" dirty="0"/>
              <a:t>ציינו את ה</a:t>
            </a:r>
            <a:r>
              <a:rPr lang="he-IL" sz="2400" u="sng" dirty="0"/>
              <a:t>משקל</a:t>
            </a:r>
            <a:r>
              <a:rPr lang="he-IL" sz="2400" dirty="0"/>
              <a:t> של צורת הבינוני </a:t>
            </a:r>
            <a:r>
              <a:rPr lang="he-IL" dirty="0"/>
              <a:t>גּוֹרֵד</a:t>
            </a:r>
            <a:r>
              <a:rPr lang="he-IL" sz="2400" dirty="0"/>
              <a:t>.</a:t>
            </a:r>
          </a:p>
        </p:txBody>
      </p:sp>
      <p:sp>
        <p:nvSpPr>
          <p:cNvPr id="13" name="מציין מיקום טקסט 13">
            <a:extLst>
              <a:ext uri="{FF2B5EF4-FFF2-40B4-BE49-F238E27FC236}">
                <a16:creationId xmlns:a16="http://schemas.microsoft.com/office/drawing/2014/main" id="{C8D5C0CC-27D2-427D-A8CA-DFAB21FA7778}"/>
              </a:ext>
            </a:extLst>
          </p:cNvPr>
          <p:cNvSpPr txBox="1">
            <a:spLocks/>
          </p:cNvSpPr>
          <p:nvPr/>
        </p:nvSpPr>
        <p:spPr>
          <a:xfrm>
            <a:off x="4867275" y="2816283"/>
            <a:ext cx="2683805" cy="54007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1600" b="0" dirty="0">
                <a:solidFill>
                  <a:srgbClr val="92D050"/>
                </a:solidFill>
              </a:rPr>
              <a:t>תרגום שאילה מאנגלית</a:t>
            </a:r>
          </a:p>
        </p:txBody>
      </p:sp>
      <p:sp>
        <p:nvSpPr>
          <p:cNvPr id="14" name="מציין מיקום טקסט 13">
            <a:extLst>
              <a:ext uri="{FF2B5EF4-FFF2-40B4-BE49-F238E27FC236}">
                <a16:creationId xmlns:a16="http://schemas.microsoft.com/office/drawing/2014/main" id="{C4B9485E-596D-4002-8657-120FEE8FD021}"/>
              </a:ext>
            </a:extLst>
          </p:cNvPr>
          <p:cNvSpPr txBox="1">
            <a:spLocks/>
          </p:cNvSpPr>
          <p:nvPr/>
        </p:nvSpPr>
        <p:spPr>
          <a:xfrm>
            <a:off x="5004688" y="2230677"/>
            <a:ext cx="1685362" cy="54007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1600" b="0" dirty="0">
                <a:solidFill>
                  <a:srgbClr val="92D050"/>
                </a:solidFill>
              </a:rPr>
              <a:t>קוֹטֵל (בניין קל)</a:t>
            </a:r>
          </a:p>
        </p:txBody>
      </p:sp>
    </p:spTree>
    <p:custDataLst>
      <p:tags r:id="rId1"/>
    </p:custDataLst>
    <p:extLst>
      <p:ext uri="{BB962C8B-B14F-4D97-AF65-F5344CB8AC3E}">
        <p14:creationId xmlns:p14="http://schemas.microsoft.com/office/powerpoint/2010/main" val="264302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טבלה 2">
            <a:extLst>
              <a:ext uri="{FF2B5EF4-FFF2-40B4-BE49-F238E27FC236}">
                <a16:creationId xmlns:a16="http://schemas.microsoft.com/office/drawing/2014/main" id="{A02EA6CB-F6F5-4722-B695-5775A4A9D987}"/>
              </a:ext>
            </a:extLst>
          </p:cNvPr>
          <p:cNvGraphicFramePr>
            <a:graphicFrameLocks noGrp="1"/>
          </p:cNvGraphicFramePr>
          <p:nvPr>
            <p:extLst>
              <p:ext uri="{D42A27DB-BD31-4B8C-83A1-F6EECF244321}">
                <p14:modId xmlns:p14="http://schemas.microsoft.com/office/powerpoint/2010/main" val="1449505386"/>
              </p:ext>
            </p:extLst>
          </p:nvPr>
        </p:nvGraphicFramePr>
        <p:xfrm>
          <a:off x="871532" y="2026662"/>
          <a:ext cx="10448936" cy="2076995"/>
        </p:xfrm>
        <a:graphic>
          <a:graphicData uri="http://schemas.openxmlformats.org/drawingml/2006/table">
            <a:tbl>
              <a:tblPr rtl="1" firstRow="1" bandRow="1">
                <a:tableStyleId>{5940675A-B579-460E-94D1-54222C63F5DA}</a:tableStyleId>
              </a:tblPr>
              <a:tblGrid>
                <a:gridCol w="1306117">
                  <a:extLst>
                    <a:ext uri="{9D8B030D-6E8A-4147-A177-3AD203B41FA5}">
                      <a16:colId xmlns:a16="http://schemas.microsoft.com/office/drawing/2014/main" val="40934901"/>
                    </a:ext>
                  </a:extLst>
                </a:gridCol>
                <a:gridCol w="1306117">
                  <a:extLst>
                    <a:ext uri="{9D8B030D-6E8A-4147-A177-3AD203B41FA5}">
                      <a16:colId xmlns:a16="http://schemas.microsoft.com/office/drawing/2014/main" val="1733793977"/>
                    </a:ext>
                  </a:extLst>
                </a:gridCol>
                <a:gridCol w="1306117">
                  <a:extLst>
                    <a:ext uri="{9D8B030D-6E8A-4147-A177-3AD203B41FA5}">
                      <a16:colId xmlns:a16="http://schemas.microsoft.com/office/drawing/2014/main" val="139258804"/>
                    </a:ext>
                  </a:extLst>
                </a:gridCol>
                <a:gridCol w="1306117">
                  <a:extLst>
                    <a:ext uri="{9D8B030D-6E8A-4147-A177-3AD203B41FA5}">
                      <a16:colId xmlns:a16="http://schemas.microsoft.com/office/drawing/2014/main" val="4174672434"/>
                    </a:ext>
                  </a:extLst>
                </a:gridCol>
                <a:gridCol w="1306117">
                  <a:extLst>
                    <a:ext uri="{9D8B030D-6E8A-4147-A177-3AD203B41FA5}">
                      <a16:colId xmlns:a16="http://schemas.microsoft.com/office/drawing/2014/main" val="4045554586"/>
                    </a:ext>
                  </a:extLst>
                </a:gridCol>
                <a:gridCol w="1306117">
                  <a:extLst>
                    <a:ext uri="{9D8B030D-6E8A-4147-A177-3AD203B41FA5}">
                      <a16:colId xmlns:a16="http://schemas.microsoft.com/office/drawing/2014/main" val="318746832"/>
                    </a:ext>
                  </a:extLst>
                </a:gridCol>
                <a:gridCol w="1306117">
                  <a:extLst>
                    <a:ext uri="{9D8B030D-6E8A-4147-A177-3AD203B41FA5}">
                      <a16:colId xmlns:a16="http://schemas.microsoft.com/office/drawing/2014/main" val="1403569267"/>
                    </a:ext>
                  </a:extLst>
                </a:gridCol>
                <a:gridCol w="1306117">
                  <a:extLst>
                    <a:ext uri="{9D8B030D-6E8A-4147-A177-3AD203B41FA5}">
                      <a16:colId xmlns:a16="http://schemas.microsoft.com/office/drawing/2014/main" val="245515783"/>
                    </a:ext>
                  </a:extLst>
                </a:gridCol>
              </a:tblGrid>
              <a:tr h="522515">
                <a:tc>
                  <a:txBody>
                    <a:bodyPr/>
                    <a:lstStyle/>
                    <a:p>
                      <a:pPr algn="ctr" rtl="1"/>
                      <a:r>
                        <a:rPr lang="he-IL" sz="2400" dirty="0">
                          <a:solidFill>
                            <a:schemeClr val="bg1"/>
                          </a:solidFill>
                          <a:latin typeface="Varela Round" panose="00000500000000000000" pitchFamily="2" charset="-79"/>
                          <a:cs typeface="Varela Round" panose="00000500000000000000" pitchFamily="2" charset="-79"/>
                        </a:rPr>
                        <a:t>שלמים</a:t>
                      </a:r>
                    </a:p>
                  </a:txBody>
                  <a:tcPr anchor="ctr">
                    <a:solidFill>
                      <a:srgbClr val="12B4BC"/>
                    </a:solidFill>
                  </a:tcPr>
                </a:tc>
                <a:tc>
                  <a:txBody>
                    <a:bodyPr/>
                    <a:lstStyle/>
                    <a:p>
                      <a:pPr algn="ctr" rtl="1"/>
                      <a:r>
                        <a:rPr lang="he-IL" sz="2400" dirty="0" err="1">
                          <a:solidFill>
                            <a:schemeClr val="bg1"/>
                          </a:solidFill>
                          <a:latin typeface="Varela Round" panose="00000500000000000000" pitchFamily="2" charset="-79"/>
                          <a:cs typeface="Varela Round" panose="00000500000000000000" pitchFamily="2" charset="-79"/>
                        </a:rPr>
                        <a:t>חפ"נ</a:t>
                      </a:r>
                      <a:endParaRPr lang="he-IL" sz="2400" dirty="0">
                        <a:solidFill>
                          <a:schemeClr val="bg1"/>
                        </a:solidFill>
                        <a:latin typeface="Varela Round" panose="00000500000000000000" pitchFamily="2" charset="-79"/>
                        <a:cs typeface="Varela Round" panose="00000500000000000000" pitchFamily="2" charset="-79"/>
                      </a:endParaRPr>
                    </a:p>
                  </a:txBody>
                  <a:tcPr anchor="ctr">
                    <a:solidFill>
                      <a:srgbClr val="12B4BC"/>
                    </a:solidFill>
                  </a:tcPr>
                </a:tc>
                <a:tc>
                  <a:txBody>
                    <a:bodyPr/>
                    <a:lstStyle/>
                    <a:p>
                      <a:pPr algn="ctr" rtl="1"/>
                      <a:r>
                        <a:rPr lang="he-IL" sz="2400" dirty="0" err="1">
                          <a:solidFill>
                            <a:schemeClr val="bg1"/>
                          </a:solidFill>
                          <a:latin typeface="Varela Round" panose="00000500000000000000" pitchFamily="2" charset="-79"/>
                          <a:cs typeface="Varela Round" panose="00000500000000000000" pitchFamily="2" charset="-79"/>
                        </a:rPr>
                        <a:t>חפי"צ</a:t>
                      </a:r>
                      <a:endParaRPr lang="he-IL" sz="2400" dirty="0">
                        <a:solidFill>
                          <a:schemeClr val="bg1"/>
                        </a:solidFill>
                        <a:latin typeface="Varela Round" panose="00000500000000000000" pitchFamily="2" charset="-79"/>
                        <a:cs typeface="Varela Round" panose="00000500000000000000" pitchFamily="2" charset="-79"/>
                      </a:endParaRPr>
                    </a:p>
                  </a:txBody>
                  <a:tcPr anchor="ctr">
                    <a:solidFill>
                      <a:srgbClr val="12B4BC"/>
                    </a:solidFill>
                  </a:tcPr>
                </a:tc>
                <a:tc>
                  <a:txBody>
                    <a:bodyPr/>
                    <a:lstStyle/>
                    <a:p>
                      <a:pPr algn="ctr" rtl="1"/>
                      <a:r>
                        <a:rPr lang="he-IL" sz="2400" dirty="0">
                          <a:solidFill>
                            <a:schemeClr val="bg1"/>
                          </a:solidFill>
                          <a:latin typeface="Varela Round" panose="00000500000000000000" pitchFamily="2" charset="-79"/>
                          <a:cs typeface="Varela Round" panose="00000500000000000000" pitchFamily="2" charset="-79"/>
                        </a:rPr>
                        <a:t>נפ"י/ו</a:t>
                      </a:r>
                    </a:p>
                  </a:txBody>
                  <a:tcPr anchor="ctr">
                    <a:solidFill>
                      <a:srgbClr val="12B4BC"/>
                    </a:solidFill>
                  </a:tcPr>
                </a:tc>
                <a:tc>
                  <a:txBody>
                    <a:bodyPr/>
                    <a:lstStyle/>
                    <a:p>
                      <a:pPr algn="ctr" rtl="1"/>
                      <a:r>
                        <a:rPr lang="he-IL" sz="2400" dirty="0">
                          <a:solidFill>
                            <a:schemeClr val="bg1"/>
                          </a:solidFill>
                          <a:latin typeface="Varela Round" panose="00000500000000000000" pitchFamily="2" charset="-79"/>
                          <a:cs typeface="Varela Round" panose="00000500000000000000" pitchFamily="2" charset="-79"/>
                        </a:rPr>
                        <a:t>נל"א</a:t>
                      </a:r>
                    </a:p>
                  </a:txBody>
                  <a:tcPr anchor="ctr">
                    <a:solidFill>
                      <a:srgbClr val="12B4BC"/>
                    </a:solidFill>
                  </a:tcPr>
                </a:tc>
                <a:tc>
                  <a:txBody>
                    <a:bodyPr/>
                    <a:lstStyle/>
                    <a:p>
                      <a:pPr algn="ctr" rtl="1"/>
                      <a:r>
                        <a:rPr lang="he-IL" sz="2400" dirty="0">
                          <a:solidFill>
                            <a:schemeClr val="bg1"/>
                          </a:solidFill>
                          <a:latin typeface="Varela Round" panose="00000500000000000000" pitchFamily="2" charset="-79"/>
                          <a:cs typeface="Varela Round" panose="00000500000000000000" pitchFamily="2" charset="-79"/>
                        </a:rPr>
                        <a:t>נל"י/ה</a:t>
                      </a:r>
                    </a:p>
                  </a:txBody>
                  <a:tcPr anchor="ctr">
                    <a:solidFill>
                      <a:srgbClr val="12B4BC"/>
                    </a:solidFill>
                  </a:tcPr>
                </a:tc>
                <a:tc>
                  <a:txBody>
                    <a:bodyPr/>
                    <a:lstStyle/>
                    <a:p>
                      <a:pPr algn="ctr" rtl="1"/>
                      <a:r>
                        <a:rPr lang="he-IL" sz="2400" dirty="0">
                          <a:solidFill>
                            <a:schemeClr val="bg1"/>
                          </a:solidFill>
                          <a:latin typeface="Varela Round" panose="00000500000000000000" pitchFamily="2" charset="-79"/>
                          <a:cs typeface="Varela Round" panose="00000500000000000000" pitchFamily="2" charset="-79"/>
                        </a:rPr>
                        <a:t>ע"ו/י</a:t>
                      </a:r>
                    </a:p>
                  </a:txBody>
                  <a:tcPr anchor="ctr">
                    <a:solidFill>
                      <a:srgbClr val="12B4BC"/>
                    </a:solidFill>
                  </a:tcPr>
                </a:tc>
                <a:tc>
                  <a:txBody>
                    <a:bodyPr/>
                    <a:lstStyle/>
                    <a:p>
                      <a:pPr algn="ctr" rtl="1"/>
                      <a:r>
                        <a:rPr lang="he-IL" sz="2400" dirty="0">
                          <a:solidFill>
                            <a:schemeClr val="bg1"/>
                          </a:solidFill>
                          <a:latin typeface="Varela Round" panose="00000500000000000000" pitchFamily="2" charset="-79"/>
                          <a:cs typeface="Varela Round" panose="00000500000000000000" pitchFamily="2" charset="-79"/>
                        </a:rPr>
                        <a:t>ע"ע</a:t>
                      </a:r>
                    </a:p>
                  </a:txBody>
                  <a:tcPr anchor="ctr">
                    <a:solidFill>
                      <a:srgbClr val="12B4BC"/>
                    </a:solidFill>
                  </a:tcPr>
                </a:tc>
                <a:extLst>
                  <a:ext uri="{0D108BD9-81ED-4DB2-BD59-A6C34878D82A}">
                    <a16:rowId xmlns:a16="http://schemas.microsoft.com/office/drawing/2014/main" val="3656045612"/>
                  </a:ext>
                </a:extLst>
              </a:tr>
              <a:tr h="522515">
                <a:tc>
                  <a:txBody>
                    <a:bodyPr/>
                    <a:lstStyle/>
                    <a:p>
                      <a:pPr algn="ctr" rtl="1"/>
                      <a:endParaRPr lang="he-IL" sz="1200" b="1" kern="1200" dirty="0">
                        <a:solidFill>
                          <a:schemeClr val="tx1"/>
                        </a:solidFill>
                        <a:latin typeface="Varela Round" panose="00000500000000000000" pitchFamily="2" charset="-79"/>
                        <a:ea typeface="+mn-ea"/>
                        <a:cs typeface="Varela Round" panose="00000500000000000000" pitchFamily="2" charset="-79"/>
                      </a:endParaRPr>
                    </a:p>
                    <a:p>
                      <a:pPr marL="0" marR="0" lvl="0" indent="0" algn="ctr" defTabSz="914491" rtl="1" eaLnBrk="1" fontAlgn="auto" latinLnBrk="0" hangingPunct="1">
                        <a:lnSpc>
                          <a:spcPct val="100000"/>
                        </a:lnSpc>
                        <a:spcBef>
                          <a:spcPts val="0"/>
                        </a:spcBef>
                        <a:spcAft>
                          <a:spcPts val="0"/>
                        </a:spcAft>
                        <a:buClrTx/>
                        <a:buSzTx/>
                        <a:buFontTx/>
                        <a:buNone/>
                        <a:tabLst/>
                        <a:defRPr/>
                      </a:pPr>
                      <a:r>
                        <a:rPr lang="he-IL" sz="2800" b="1" kern="1200" dirty="0">
                          <a:solidFill>
                            <a:schemeClr val="tx1"/>
                          </a:solidFill>
                          <a:latin typeface="Varela Round" panose="00000500000000000000" pitchFamily="2" charset="-79"/>
                          <a:ea typeface="+mn-ea"/>
                          <a:cs typeface="Varela Round" panose="00000500000000000000" pitchFamily="2" charset="-79"/>
                        </a:rPr>
                        <a:t>נִבְחָן</a:t>
                      </a: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txBody>
                  <a:tcPr anchor="ctr"/>
                </a:tc>
                <a:tc>
                  <a:txBody>
                    <a:bodyPr/>
                    <a:lstStyle/>
                    <a:p>
                      <a:pPr algn="ctr" rtl="1"/>
                      <a:endParaRPr lang="he-IL" sz="1100" b="1" kern="1200" dirty="0">
                        <a:solidFill>
                          <a:schemeClr val="tx1"/>
                        </a:solidFill>
                        <a:latin typeface="Varela Round" panose="00000500000000000000" pitchFamily="2" charset="-79"/>
                        <a:ea typeface="+mn-ea"/>
                        <a:cs typeface="Varela Round" panose="00000500000000000000" pitchFamily="2" charset="-79"/>
                      </a:endParaRPr>
                    </a:p>
                    <a:p>
                      <a:pPr algn="ctr" rtl="1"/>
                      <a:r>
                        <a:rPr lang="he-IL" sz="2800" b="1" kern="1200" dirty="0" err="1">
                          <a:solidFill>
                            <a:schemeClr val="tx1"/>
                          </a:solidFill>
                          <a:latin typeface="Varela Round" panose="00000500000000000000" pitchFamily="2" charset="-79"/>
                          <a:ea typeface="+mn-ea"/>
                          <a:cs typeface="Varela Round" panose="00000500000000000000" pitchFamily="2" charset="-79"/>
                        </a:rPr>
                        <a:t>נִדָּח</a:t>
                      </a:r>
                      <a:endParaRPr lang="he-IL" sz="2800" b="1" kern="1200" dirty="0">
                        <a:solidFill>
                          <a:schemeClr val="tx1"/>
                        </a:solidFill>
                        <a:latin typeface="Varela Round" panose="00000500000000000000" pitchFamily="2" charset="-79"/>
                        <a:ea typeface="+mn-ea"/>
                        <a:cs typeface="Varela Round" panose="00000500000000000000" pitchFamily="2" charset="-79"/>
                      </a:endParaRP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txBody>
                  <a:tcPr anchor="ctr"/>
                </a:tc>
                <a:tc>
                  <a:txBody>
                    <a:bodyPr/>
                    <a:lstStyle/>
                    <a:p>
                      <a:pPr algn="ctr" rtl="1"/>
                      <a:endParaRPr lang="he-IL" sz="1100" b="1" kern="1200" dirty="0">
                        <a:solidFill>
                          <a:schemeClr val="tx1"/>
                        </a:solidFill>
                        <a:latin typeface="Varela Round" panose="00000500000000000000" pitchFamily="2" charset="-79"/>
                        <a:ea typeface="+mn-ea"/>
                        <a:cs typeface="Varela Round" panose="00000500000000000000" pitchFamily="2" charset="-79"/>
                      </a:endParaRPr>
                    </a:p>
                    <a:p>
                      <a:pPr algn="ctr" rtl="1"/>
                      <a:r>
                        <a:rPr lang="he-IL" sz="2800" b="1" kern="1200" dirty="0" err="1">
                          <a:solidFill>
                            <a:schemeClr val="tx1"/>
                          </a:solidFill>
                          <a:latin typeface="Varela Round" panose="00000500000000000000" pitchFamily="2" charset="-79"/>
                          <a:ea typeface="+mn-ea"/>
                          <a:cs typeface="Varela Round" panose="00000500000000000000" pitchFamily="2" charset="-79"/>
                        </a:rPr>
                        <a:t>נִצָּב</a:t>
                      </a:r>
                      <a:r>
                        <a:rPr lang="he-IL" sz="2800" b="1" kern="1200" dirty="0">
                          <a:solidFill>
                            <a:schemeClr val="tx1"/>
                          </a:solidFill>
                          <a:latin typeface="Varela Round" panose="00000500000000000000" pitchFamily="2" charset="-79"/>
                          <a:ea typeface="+mn-ea"/>
                          <a:cs typeface="Varela Round" panose="00000500000000000000" pitchFamily="2" charset="-79"/>
                        </a:rPr>
                        <a:t> </a:t>
                      </a: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txBody>
                  <a:tcPr anchor="ctr"/>
                </a:tc>
                <a:tc>
                  <a:txBody>
                    <a:bodyPr/>
                    <a:lstStyle/>
                    <a:p>
                      <a:pPr algn="ctr" rtl="1"/>
                      <a:endParaRPr lang="he-IL" sz="1200" b="1" kern="1200" dirty="0">
                        <a:solidFill>
                          <a:schemeClr val="tx1"/>
                        </a:solidFill>
                        <a:latin typeface="Varela Round" panose="00000500000000000000" pitchFamily="2" charset="-79"/>
                        <a:ea typeface="+mn-ea"/>
                        <a:cs typeface="Varela Round" panose="00000500000000000000" pitchFamily="2" charset="-79"/>
                      </a:endParaRPr>
                    </a:p>
                    <a:p>
                      <a:pPr algn="ctr" rtl="1"/>
                      <a:r>
                        <a:rPr lang="he-IL" sz="2800" b="1" kern="1200" dirty="0">
                          <a:solidFill>
                            <a:schemeClr val="tx1"/>
                          </a:solidFill>
                          <a:latin typeface="Varela Round" panose="00000500000000000000" pitchFamily="2" charset="-79"/>
                          <a:ea typeface="+mn-ea"/>
                          <a:cs typeface="Varela Round" panose="00000500000000000000" pitchFamily="2" charset="-79"/>
                        </a:rPr>
                        <a:t>נוֹשָן</a:t>
                      </a: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txBody>
                  <a:tcPr anchor="ctr"/>
                </a:tc>
                <a:tc>
                  <a:txBody>
                    <a:bodyPr/>
                    <a:lstStyle/>
                    <a:p>
                      <a:pPr algn="ctr" rtl="1"/>
                      <a:endParaRPr lang="he-IL" sz="1200" b="1" kern="1200" dirty="0">
                        <a:solidFill>
                          <a:schemeClr val="tx1"/>
                        </a:solidFill>
                        <a:latin typeface="Varela Round" panose="00000500000000000000" pitchFamily="2" charset="-79"/>
                        <a:ea typeface="+mn-ea"/>
                        <a:cs typeface="Varela Round" panose="00000500000000000000" pitchFamily="2" charset="-79"/>
                      </a:endParaRPr>
                    </a:p>
                    <a:p>
                      <a:pPr marL="0" marR="0" lvl="0" indent="0" algn="ctr" defTabSz="914491" rtl="1" eaLnBrk="1" fontAlgn="auto" latinLnBrk="0" hangingPunct="1">
                        <a:lnSpc>
                          <a:spcPct val="100000"/>
                        </a:lnSpc>
                        <a:spcBef>
                          <a:spcPts val="0"/>
                        </a:spcBef>
                        <a:spcAft>
                          <a:spcPts val="0"/>
                        </a:spcAft>
                        <a:buClrTx/>
                        <a:buSzTx/>
                        <a:buFontTx/>
                        <a:buNone/>
                        <a:tabLst/>
                        <a:defRPr/>
                      </a:pPr>
                      <a:r>
                        <a:rPr lang="he-IL" sz="2800" b="1" kern="1200" dirty="0">
                          <a:solidFill>
                            <a:schemeClr val="tx1"/>
                          </a:solidFill>
                          <a:latin typeface="Varela Round" panose="00000500000000000000" pitchFamily="2" charset="-79"/>
                          <a:ea typeface="+mn-ea"/>
                          <a:cs typeface="Varela Round" panose="00000500000000000000" pitchFamily="2" charset="-79"/>
                        </a:rPr>
                        <a:t>נִפְלָא </a:t>
                      </a: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txBody>
                  <a:tcPr anchor="ctr"/>
                </a:tc>
                <a:tc>
                  <a:txBody>
                    <a:bodyPr/>
                    <a:lstStyle/>
                    <a:p>
                      <a:pPr algn="ctr" rtl="1"/>
                      <a:endParaRPr lang="he-IL" sz="1200" b="1" kern="1200" dirty="0">
                        <a:solidFill>
                          <a:schemeClr val="tx1"/>
                        </a:solidFill>
                        <a:latin typeface="Varela Round" panose="00000500000000000000" pitchFamily="2" charset="-79"/>
                        <a:ea typeface="+mn-ea"/>
                        <a:cs typeface="Varela Round" panose="00000500000000000000" pitchFamily="2" charset="-79"/>
                      </a:endParaRPr>
                    </a:p>
                    <a:p>
                      <a:pPr marL="0" marR="0" lvl="0" indent="0" algn="ctr" defTabSz="914491" rtl="1" eaLnBrk="1" fontAlgn="auto" latinLnBrk="0" hangingPunct="1">
                        <a:lnSpc>
                          <a:spcPct val="100000"/>
                        </a:lnSpc>
                        <a:spcBef>
                          <a:spcPts val="0"/>
                        </a:spcBef>
                        <a:spcAft>
                          <a:spcPts val="0"/>
                        </a:spcAft>
                        <a:buClrTx/>
                        <a:buSzTx/>
                        <a:buFontTx/>
                        <a:buNone/>
                        <a:tabLst/>
                        <a:defRPr/>
                      </a:pPr>
                      <a:r>
                        <a:rPr lang="he-IL" sz="2800" b="1" kern="1200" dirty="0">
                          <a:solidFill>
                            <a:schemeClr val="tx1"/>
                          </a:solidFill>
                          <a:latin typeface="Varela Round" panose="00000500000000000000" pitchFamily="2" charset="-79"/>
                          <a:ea typeface="+mn-ea"/>
                          <a:cs typeface="Varela Round" panose="00000500000000000000" pitchFamily="2" charset="-79"/>
                        </a:rPr>
                        <a:t>נִבְזֶה </a:t>
                      </a: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txBody>
                  <a:tcPr anchor="ctr"/>
                </a:tc>
                <a:tc>
                  <a:txBody>
                    <a:bodyPr/>
                    <a:lstStyle/>
                    <a:p>
                      <a:pPr algn="ctr" rtl="1"/>
                      <a:endParaRPr lang="he-IL" sz="1200" b="1" kern="1200" dirty="0">
                        <a:solidFill>
                          <a:schemeClr val="tx1"/>
                        </a:solidFill>
                        <a:latin typeface="Varela Round" panose="00000500000000000000" pitchFamily="2" charset="-79"/>
                        <a:ea typeface="+mn-ea"/>
                        <a:cs typeface="Varela Round" panose="00000500000000000000" pitchFamily="2" charset="-79"/>
                      </a:endParaRPr>
                    </a:p>
                    <a:p>
                      <a:pPr marL="0" marR="0" lvl="0" indent="0" algn="ctr" defTabSz="914491" rtl="1" eaLnBrk="1" fontAlgn="auto" latinLnBrk="0" hangingPunct="1">
                        <a:lnSpc>
                          <a:spcPct val="100000"/>
                        </a:lnSpc>
                        <a:spcBef>
                          <a:spcPts val="0"/>
                        </a:spcBef>
                        <a:spcAft>
                          <a:spcPts val="0"/>
                        </a:spcAft>
                        <a:buClrTx/>
                        <a:buSzTx/>
                        <a:buFontTx/>
                        <a:buNone/>
                        <a:tabLst/>
                        <a:defRPr/>
                      </a:pPr>
                      <a:r>
                        <a:rPr lang="he-IL" sz="2800" b="1" kern="1200" dirty="0">
                          <a:solidFill>
                            <a:schemeClr val="tx1"/>
                          </a:solidFill>
                          <a:latin typeface="Varela Round" panose="00000500000000000000" pitchFamily="2" charset="-79"/>
                          <a:ea typeface="+mn-ea"/>
                          <a:cs typeface="Varela Round" panose="00000500000000000000" pitchFamily="2" charset="-79"/>
                        </a:rPr>
                        <a:t>נָבוֹן </a:t>
                      </a:r>
                      <a:endParaRPr lang="he-IL" sz="1800" kern="1200" dirty="0">
                        <a:solidFill>
                          <a:schemeClr val="tx1"/>
                        </a:solidFill>
                        <a:effectLst/>
                        <a:latin typeface="+mn-lt"/>
                        <a:ea typeface="+mn-ea"/>
                        <a:cs typeface="+mn-cs"/>
                      </a:endParaRP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txBody>
                  <a:tcPr anchor="ctr"/>
                </a:tc>
                <a:tc>
                  <a:txBody>
                    <a:bodyPr/>
                    <a:lstStyle/>
                    <a:p>
                      <a:pPr algn="ctr" rtl="1"/>
                      <a:endParaRPr lang="he-IL" sz="1200" b="1" kern="1200" dirty="0">
                        <a:solidFill>
                          <a:schemeClr val="tx1"/>
                        </a:solidFill>
                        <a:latin typeface="Varela Round" panose="00000500000000000000" pitchFamily="2" charset="-79"/>
                        <a:ea typeface="+mn-ea"/>
                        <a:cs typeface="Varela Round" panose="00000500000000000000" pitchFamily="2" charset="-79"/>
                      </a:endParaRPr>
                    </a:p>
                    <a:p>
                      <a:pPr algn="ctr" rtl="1"/>
                      <a:r>
                        <a:rPr lang="he-IL" sz="2800" b="1" kern="1200" dirty="0">
                          <a:solidFill>
                            <a:schemeClr val="tx1"/>
                          </a:solidFill>
                          <a:latin typeface="Varela Round" panose="00000500000000000000" pitchFamily="2" charset="-79"/>
                          <a:ea typeface="+mn-ea"/>
                          <a:cs typeface="Varela Round" panose="00000500000000000000" pitchFamily="2" charset="-79"/>
                        </a:rPr>
                        <a:t>נָמֵס </a:t>
                      </a: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txBody>
                  <a:tcPr anchor="ctr"/>
                </a:tc>
                <a:extLst>
                  <a:ext uri="{0D108BD9-81ED-4DB2-BD59-A6C34878D82A}">
                    <a16:rowId xmlns:a16="http://schemas.microsoft.com/office/drawing/2014/main" val="2337015648"/>
                  </a:ext>
                </a:extLst>
              </a:tr>
            </a:tbl>
          </a:graphicData>
        </a:graphic>
      </p:graphicFrame>
      <p:sp>
        <p:nvSpPr>
          <p:cNvPr id="5" name="כותרת 1">
            <a:extLst>
              <a:ext uri="{FF2B5EF4-FFF2-40B4-BE49-F238E27FC236}">
                <a16:creationId xmlns:a16="http://schemas.microsoft.com/office/drawing/2014/main" id="{DDE4AB0F-F292-4736-B411-799943B520CF}"/>
              </a:ext>
            </a:extLst>
          </p:cNvPr>
          <p:cNvSpPr>
            <a:spLocks noGrp="1"/>
          </p:cNvSpPr>
          <p:nvPr>
            <p:ph type="title"/>
          </p:nvPr>
        </p:nvSpPr>
        <p:spPr>
          <a:xfrm>
            <a:off x="2549769" y="213094"/>
            <a:ext cx="9642231" cy="720000"/>
          </a:xfrm>
        </p:spPr>
        <p:txBody>
          <a:bodyPr/>
          <a:lstStyle/>
          <a:p>
            <a:r>
              <a:rPr lang="he-IL" dirty="0"/>
              <a:t>צורות הבינוני בבניין נפעל</a:t>
            </a:r>
          </a:p>
        </p:txBody>
      </p:sp>
      <p:graphicFrame>
        <p:nvGraphicFramePr>
          <p:cNvPr id="20" name="טבלה 19">
            <a:extLst>
              <a:ext uri="{FF2B5EF4-FFF2-40B4-BE49-F238E27FC236}">
                <a16:creationId xmlns:a16="http://schemas.microsoft.com/office/drawing/2014/main" id="{FB07F6FE-C755-41B7-AC96-F5CAB92ED2E4}"/>
              </a:ext>
            </a:extLst>
          </p:cNvPr>
          <p:cNvGraphicFramePr>
            <a:graphicFrameLocks noGrp="1"/>
          </p:cNvGraphicFramePr>
          <p:nvPr>
            <p:extLst>
              <p:ext uri="{D42A27DB-BD31-4B8C-83A1-F6EECF244321}">
                <p14:modId xmlns:p14="http://schemas.microsoft.com/office/powerpoint/2010/main" val="2038038945"/>
              </p:ext>
            </p:extLst>
          </p:nvPr>
        </p:nvGraphicFramePr>
        <p:xfrm>
          <a:off x="10144752" y="3311018"/>
          <a:ext cx="1035280" cy="731520"/>
        </p:xfrm>
        <a:graphic>
          <a:graphicData uri="http://schemas.openxmlformats.org/drawingml/2006/table">
            <a:tbl>
              <a:tblPr rtl="1" firstRow="1" bandRow="1">
                <a:tableStyleId>{5C22544A-7EE6-4342-B048-85BDC9FD1C3A}</a:tableStyleId>
              </a:tblPr>
              <a:tblGrid>
                <a:gridCol w="258820">
                  <a:extLst>
                    <a:ext uri="{9D8B030D-6E8A-4147-A177-3AD203B41FA5}">
                      <a16:colId xmlns:a16="http://schemas.microsoft.com/office/drawing/2014/main" val="1048129697"/>
                    </a:ext>
                  </a:extLst>
                </a:gridCol>
                <a:gridCol w="258820">
                  <a:extLst>
                    <a:ext uri="{9D8B030D-6E8A-4147-A177-3AD203B41FA5}">
                      <a16:colId xmlns:a16="http://schemas.microsoft.com/office/drawing/2014/main" val="2897531480"/>
                    </a:ext>
                  </a:extLst>
                </a:gridCol>
                <a:gridCol w="258820">
                  <a:extLst>
                    <a:ext uri="{9D8B030D-6E8A-4147-A177-3AD203B41FA5}">
                      <a16:colId xmlns:a16="http://schemas.microsoft.com/office/drawing/2014/main" val="3544941204"/>
                    </a:ext>
                  </a:extLst>
                </a:gridCol>
                <a:gridCol w="258820">
                  <a:extLst>
                    <a:ext uri="{9D8B030D-6E8A-4147-A177-3AD203B41FA5}">
                      <a16:colId xmlns:a16="http://schemas.microsoft.com/office/drawing/2014/main" val="378018116"/>
                    </a:ext>
                  </a:extLst>
                </a:gridCol>
              </a:tblGrid>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נ</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ב</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ח</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ן</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נ</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graphicFrame>
        <p:nvGraphicFramePr>
          <p:cNvPr id="26" name="טבלה 25">
            <a:extLst>
              <a:ext uri="{FF2B5EF4-FFF2-40B4-BE49-F238E27FC236}">
                <a16:creationId xmlns:a16="http://schemas.microsoft.com/office/drawing/2014/main" id="{C0974332-7A57-4BE2-A9BD-F750A4AD3E00}"/>
              </a:ext>
            </a:extLst>
          </p:cNvPr>
          <p:cNvGraphicFramePr>
            <a:graphicFrameLocks noGrp="1"/>
          </p:cNvGraphicFramePr>
          <p:nvPr>
            <p:extLst>
              <p:ext uri="{D42A27DB-BD31-4B8C-83A1-F6EECF244321}">
                <p14:modId xmlns:p14="http://schemas.microsoft.com/office/powerpoint/2010/main" val="321995616"/>
              </p:ext>
            </p:extLst>
          </p:nvPr>
        </p:nvGraphicFramePr>
        <p:xfrm>
          <a:off x="7600338" y="3311018"/>
          <a:ext cx="1035280" cy="731520"/>
        </p:xfrm>
        <a:graphic>
          <a:graphicData uri="http://schemas.openxmlformats.org/drawingml/2006/table">
            <a:tbl>
              <a:tblPr rtl="1" firstRow="1" bandRow="1">
                <a:tableStyleId>{5C22544A-7EE6-4342-B048-85BDC9FD1C3A}</a:tableStyleId>
              </a:tblPr>
              <a:tblGrid>
                <a:gridCol w="258820">
                  <a:extLst>
                    <a:ext uri="{9D8B030D-6E8A-4147-A177-3AD203B41FA5}">
                      <a16:colId xmlns:a16="http://schemas.microsoft.com/office/drawing/2014/main" val="1048129697"/>
                    </a:ext>
                  </a:extLst>
                </a:gridCol>
                <a:gridCol w="258820">
                  <a:extLst>
                    <a:ext uri="{9D8B030D-6E8A-4147-A177-3AD203B41FA5}">
                      <a16:colId xmlns:a16="http://schemas.microsoft.com/office/drawing/2014/main" val="2897531480"/>
                    </a:ext>
                  </a:extLst>
                </a:gridCol>
                <a:gridCol w="258820">
                  <a:extLst>
                    <a:ext uri="{9D8B030D-6E8A-4147-A177-3AD203B41FA5}">
                      <a16:colId xmlns:a16="http://schemas.microsoft.com/office/drawing/2014/main" val="3544941204"/>
                    </a:ext>
                  </a:extLst>
                </a:gridCol>
                <a:gridCol w="258820">
                  <a:extLst>
                    <a:ext uri="{9D8B030D-6E8A-4147-A177-3AD203B41FA5}">
                      <a16:colId xmlns:a16="http://schemas.microsoft.com/office/drawing/2014/main" val="378018116"/>
                    </a:ext>
                  </a:extLst>
                </a:gridCol>
              </a:tblGrid>
              <a:tr h="347724">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נ</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י</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צ</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ב</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נ</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graphicFrame>
        <p:nvGraphicFramePr>
          <p:cNvPr id="27" name="טבלה 26">
            <a:extLst>
              <a:ext uri="{FF2B5EF4-FFF2-40B4-BE49-F238E27FC236}">
                <a16:creationId xmlns:a16="http://schemas.microsoft.com/office/drawing/2014/main" id="{16D2707E-8BBA-41BD-87B8-D20179BB8512}"/>
              </a:ext>
            </a:extLst>
          </p:cNvPr>
          <p:cNvGraphicFramePr>
            <a:graphicFrameLocks noGrp="1"/>
          </p:cNvGraphicFramePr>
          <p:nvPr>
            <p:extLst>
              <p:ext uri="{D42A27DB-BD31-4B8C-83A1-F6EECF244321}">
                <p14:modId xmlns:p14="http://schemas.microsoft.com/office/powerpoint/2010/main" val="3241476716"/>
              </p:ext>
            </p:extLst>
          </p:nvPr>
        </p:nvGraphicFramePr>
        <p:xfrm>
          <a:off x="4911118" y="3311018"/>
          <a:ext cx="1035280" cy="731520"/>
        </p:xfrm>
        <a:graphic>
          <a:graphicData uri="http://schemas.openxmlformats.org/drawingml/2006/table">
            <a:tbl>
              <a:tblPr rtl="1" firstRow="1" bandRow="1">
                <a:tableStyleId>{5C22544A-7EE6-4342-B048-85BDC9FD1C3A}</a:tableStyleId>
              </a:tblPr>
              <a:tblGrid>
                <a:gridCol w="258820">
                  <a:extLst>
                    <a:ext uri="{9D8B030D-6E8A-4147-A177-3AD203B41FA5}">
                      <a16:colId xmlns:a16="http://schemas.microsoft.com/office/drawing/2014/main" val="1048129697"/>
                    </a:ext>
                  </a:extLst>
                </a:gridCol>
                <a:gridCol w="258820">
                  <a:extLst>
                    <a:ext uri="{9D8B030D-6E8A-4147-A177-3AD203B41FA5}">
                      <a16:colId xmlns:a16="http://schemas.microsoft.com/office/drawing/2014/main" val="2897531480"/>
                    </a:ext>
                  </a:extLst>
                </a:gridCol>
                <a:gridCol w="258820">
                  <a:extLst>
                    <a:ext uri="{9D8B030D-6E8A-4147-A177-3AD203B41FA5}">
                      <a16:colId xmlns:a16="http://schemas.microsoft.com/office/drawing/2014/main" val="3544941204"/>
                    </a:ext>
                  </a:extLst>
                </a:gridCol>
                <a:gridCol w="258820">
                  <a:extLst>
                    <a:ext uri="{9D8B030D-6E8A-4147-A177-3AD203B41FA5}">
                      <a16:colId xmlns:a16="http://schemas.microsoft.com/office/drawing/2014/main" val="378018116"/>
                    </a:ext>
                  </a:extLst>
                </a:gridCol>
              </a:tblGrid>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נ</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פ</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א</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נ</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graphicFrame>
        <p:nvGraphicFramePr>
          <p:cNvPr id="32" name="טבלה 31">
            <a:extLst>
              <a:ext uri="{FF2B5EF4-FFF2-40B4-BE49-F238E27FC236}">
                <a16:creationId xmlns:a16="http://schemas.microsoft.com/office/drawing/2014/main" id="{068AE135-E92B-4467-B869-00FB38E18E8E}"/>
              </a:ext>
            </a:extLst>
          </p:cNvPr>
          <p:cNvGraphicFramePr>
            <a:graphicFrameLocks noGrp="1"/>
          </p:cNvGraphicFramePr>
          <p:nvPr>
            <p:extLst>
              <p:ext uri="{D42A27DB-BD31-4B8C-83A1-F6EECF244321}">
                <p14:modId xmlns:p14="http://schemas.microsoft.com/office/powerpoint/2010/main" val="2628844160"/>
              </p:ext>
            </p:extLst>
          </p:nvPr>
        </p:nvGraphicFramePr>
        <p:xfrm>
          <a:off x="3618271" y="3311018"/>
          <a:ext cx="1035280" cy="731520"/>
        </p:xfrm>
        <a:graphic>
          <a:graphicData uri="http://schemas.openxmlformats.org/drawingml/2006/table">
            <a:tbl>
              <a:tblPr rtl="1" firstRow="1" bandRow="1">
                <a:tableStyleId>{5C22544A-7EE6-4342-B048-85BDC9FD1C3A}</a:tableStyleId>
              </a:tblPr>
              <a:tblGrid>
                <a:gridCol w="258820">
                  <a:extLst>
                    <a:ext uri="{9D8B030D-6E8A-4147-A177-3AD203B41FA5}">
                      <a16:colId xmlns:a16="http://schemas.microsoft.com/office/drawing/2014/main" val="1048129697"/>
                    </a:ext>
                  </a:extLst>
                </a:gridCol>
                <a:gridCol w="258820">
                  <a:extLst>
                    <a:ext uri="{9D8B030D-6E8A-4147-A177-3AD203B41FA5}">
                      <a16:colId xmlns:a16="http://schemas.microsoft.com/office/drawing/2014/main" val="2897531480"/>
                    </a:ext>
                  </a:extLst>
                </a:gridCol>
                <a:gridCol w="258820">
                  <a:extLst>
                    <a:ext uri="{9D8B030D-6E8A-4147-A177-3AD203B41FA5}">
                      <a16:colId xmlns:a16="http://schemas.microsoft.com/office/drawing/2014/main" val="3544941204"/>
                    </a:ext>
                  </a:extLst>
                </a:gridCol>
                <a:gridCol w="258820">
                  <a:extLst>
                    <a:ext uri="{9D8B030D-6E8A-4147-A177-3AD203B41FA5}">
                      <a16:colId xmlns:a16="http://schemas.microsoft.com/office/drawing/2014/main" val="378018116"/>
                    </a:ext>
                  </a:extLst>
                </a:gridCol>
              </a:tblGrid>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נ</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ב</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ז</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ה</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נ</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graphicFrame>
        <p:nvGraphicFramePr>
          <p:cNvPr id="36" name="טבלה 35">
            <a:extLst>
              <a:ext uri="{FF2B5EF4-FFF2-40B4-BE49-F238E27FC236}">
                <a16:creationId xmlns:a16="http://schemas.microsoft.com/office/drawing/2014/main" id="{A4FBB1A5-0819-43E0-9881-2BDB692F9986}"/>
              </a:ext>
            </a:extLst>
          </p:cNvPr>
          <p:cNvGraphicFramePr>
            <a:graphicFrameLocks noGrp="1"/>
          </p:cNvGraphicFramePr>
          <p:nvPr>
            <p:extLst>
              <p:ext uri="{D42A27DB-BD31-4B8C-83A1-F6EECF244321}">
                <p14:modId xmlns:p14="http://schemas.microsoft.com/office/powerpoint/2010/main" val="1799528239"/>
              </p:ext>
            </p:extLst>
          </p:nvPr>
        </p:nvGraphicFramePr>
        <p:xfrm>
          <a:off x="2316570" y="3311158"/>
          <a:ext cx="1035280" cy="731520"/>
        </p:xfrm>
        <a:graphic>
          <a:graphicData uri="http://schemas.openxmlformats.org/drawingml/2006/table">
            <a:tbl>
              <a:tblPr rtl="1" firstRow="1" bandRow="1">
                <a:tableStyleId>{5C22544A-7EE6-4342-B048-85BDC9FD1C3A}</a:tableStyleId>
              </a:tblPr>
              <a:tblGrid>
                <a:gridCol w="258820">
                  <a:extLst>
                    <a:ext uri="{9D8B030D-6E8A-4147-A177-3AD203B41FA5}">
                      <a16:colId xmlns:a16="http://schemas.microsoft.com/office/drawing/2014/main" val="1048129697"/>
                    </a:ext>
                  </a:extLst>
                </a:gridCol>
                <a:gridCol w="258820">
                  <a:extLst>
                    <a:ext uri="{9D8B030D-6E8A-4147-A177-3AD203B41FA5}">
                      <a16:colId xmlns:a16="http://schemas.microsoft.com/office/drawing/2014/main" val="2897531480"/>
                    </a:ext>
                  </a:extLst>
                </a:gridCol>
                <a:gridCol w="258820">
                  <a:extLst>
                    <a:ext uri="{9D8B030D-6E8A-4147-A177-3AD203B41FA5}">
                      <a16:colId xmlns:a16="http://schemas.microsoft.com/office/drawing/2014/main" val="3544941204"/>
                    </a:ext>
                  </a:extLst>
                </a:gridCol>
                <a:gridCol w="258820">
                  <a:extLst>
                    <a:ext uri="{9D8B030D-6E8A-4147-A177-3AD203B41FA5}">
                      <a16:colId xmlns:a16="http://schemas.microsoft.com/office/drawing/2014/main" val="378018116"/>
                    </a:ext>
                  </a:extLst>
                </a:gridCol>
              </a:tblGrid>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נ</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ב</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ו</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ן</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נ</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sp>
        <p:nvSpPr>
          <p:cNvPr id="43" name="תרשים זרימה: הכנה 42">
            <a:extLst>
              <a:ext uri="{FF2B5EF4-FFF2-40B4-BE49-F238E27FC236}">
                <a16:creationId xmlns:a16="http://schemas.microsoft.com/office/drawing/2014/main" id="{A95B683C-BDD5-41CB-A854-1394FD1AD753}"/>
              </a:ext>
            </a:extLst>
          </p:cNvPr>
          <p:cNvSpPr/>
          <p:nvPr/>
        </p:nvSpPr>
        <p:spPr>
          <a:xfrm>
            <a:off x="5124630" y="1102451"/>
            <a:ext cx="1942740" cy="567437"/>
          </a:xfrm>
          <a:prstGeom prst="flowChartPreparation">
            <a:avLst/>
          </a:prstGeom>
          <a:solidFill>
            <a:srgbClr val="12B4BC"/>
          </a:solidFill>
          <a:ln>
            <a:solidFill>
              <a:srgbClr val="12B4BC"/>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b="1" dirty="0">
                <a:solidFill>
                  <a:schemeClr val="bg1"/>
                </a:solidFill>
                <a:latin typeface="Varela Round" panose="00000500000000000000" pitchFamily="2" charset="-79"/>
                <a:cs typeface="Varela Round" panose="00000500000000000000" pitchFamily="2" charset="-79"/>
              </a:rPr>
              <a:t>נִ</a:t>
            </a:r>
            <a:r>
              <a:rPr lang="he-IL" sz="3200" b="1" dirty="0">
                <a:solidFill>
                  <a:schemeClr val="tx1"/>
                </a:solidFill>
                <a:latin typeface="Varela Round" panose="00000500000000000000" pitchFamily="2" charset="-79"/>
                <a:cs typeface="Varela Round" panose="00000500000000000000" pitchFamily="2" charset="-79"/>
              </a:rPr>
              <a:t>קְטָל</a:t>
            </a:r>
            <a:endParaRPr lang="he-IL" b="1" dirty="0">
              <a:solidFill>
                <a:schemeClr val="tx1"/>
              </a:solidFill>
              <a:latin typeface="Varela Round" panose="00000500000000000000" pitchFamily="2" charset="-79"/>
              <a:cs typeface="Varela Round" panose="00000500000000000000" pitchFamily="2" charset="-79"/>
            </a:endParaRPr>
          </a:p>
        </p:txBody>
      </p:sp>
      <p:cxnSp>
        <p:nvCxnSpPr>
          <p:cNvPr id="48" name="מחבר ישר 47">
            <a:extLst>
              <a:ext uri="{FF2B5EF4-FFF2-40B4-BE49-F238E27FC236}">
                <a16:creationId xmlns:a16="http://schemas.microsoft.com/office/drawing/2014/main" id="{1C3C63BB-B413-4019-92C4-8322165CA5B6}"/>
              </a:ext>
            </a:extLst>
          </p:cNvPr>
          <p:cNvCxnSpPr/>
          <p:nvPr/>
        </p:nvCxnSpPr>
        <p:spPr>
          <a:xfrm flipH="1">
            <a:off x="8170151" y="3395973"/>
            <a:ext cx="133350" cy="200025"/>
          </a:xfrm>
          <a:prstGeom prst="line">
            <a:avLst/>
          </a:prstGeom>
          <a:ln>
            <a:solidFill>
              <a:srgbClr val="92D050"/>
            </a:solidFill>
          </a:ln>
        </p:spPr>
        <p:style>
          <a:lnRef idx="2">
            <a:schemeClr val="accent3"/>
          </a:lnRef>
          <a:fillRef idx="0">
            <a:schemeClr val="accent3"/>
          </a:fillRef>
          <a:effectRef idx="1">
            <a:schemeClr val="accent3"/>
          </a:effectRef>
          <a:fontRef idx="minor">
            <a:schemeClr val="tx1"/>
          </a:fontRef>
        </p:style>
      </p:cxnSp>
      <p:graphicFrame>
        <p:nvGraphicFramePr>
          <p:cNvPr id="21" name="טבלה 20">
            <a:extLst>
              <a:ext uri="{FF2B5EF4-FFF2-40B4-BE49-F238E27FC236}">
                <a16:creationId xmlns:a16="http://schemas.microsoft.com/office/drawing/2014/main" id="{816CE924-8437-422A-A968-E3EE35E9C1FD}"/>
              </a:ext>
            </a:extLst>
          </p:cNvPr>
          <p:cNvGraphicFramePr>
            <a:graphicFrameLocks noGrp="1"/>
          </p:cNvGraphicFramePr>
          <p:nvPr>
            <p:extLst>
              <p:ext uri="{D42A27DB-BD31-4B8C-83A1-F6EECF244321}">
                <p14:modId xmlns:p14="http://schemas.microsoft.com/office/powerpoint/2010/main" val="1493757783"/>
              </p:ext>
            </p:extLst>
          </p:nvPr>
        </p:nvGraphicFramePr>
        <p:xfrm>
          <a:off x="1002608" y="3311158"/>
          <a:ext cx="1035280" cy="731520"/>
        </p:xfrm>
        <a:graphic>
          <a:graphicData uri="http://schemas.openxmlformats.org/drawingml/2006/table">
            <a:tbl>
              <a:tblPr rtl="1" firstRow="1" bandRow="1">
                <a:tableStyleId>{5C22544A-7EE6-4342-B048-85BDC9FD1C3A}</a:tableStyleId>
              </a:tblPr>
              <a:tblGrid>
                <a:gridCol w="258820">
                  <a:extLst>
                    <a:ext uri="{9D8B030D-6E8A-4147-A177-3AD203B41FA5}">
                      <a16:colId xmlns:a16="http://schemas.microsoft.com/office/drawing/2014/main" val="1048129697"/>
                    </a:ext>
                  </a:extLst>
                </a:gridCol>
                <a:gridCol w="258820">
                  <a:extLst>
                    <a:ext uri="{9D8B030D-6E8A-4147-A177-3AD203B41FA5}">
                      <a16:colId xmlns:a16="http://schemas.microsoft.com/office/drawing/2014/main" val="2897531480"/>
                    </a:ext>
                  </a:extLst>
                </a:gridCol>
                <a:gridCol w="258820">
                  <a:extLst>
                    <a:ext uri="{9D8B030D-6E8A-4147-A177-3AD203B41FA5}">
                      <a16:colId xmlns:a16="http://schemas.microsoft.com/office/drawing/2014/main" val="3544941204"/>
                    </a:ext>
                  </a:extLst>
                </a:gridCol>
                <a:gridCol w="258820">
                  <a:extLst>
                    <a:ext uri="{9D8B030D-6E8A-4147-A177-3AD203B41FA5}">
                      <a16:colId xmlns:a16="http://schemas.microsoft.com/office/drawing/2014/main" val="378018116"/>
                    </a:ext>
                  </a:extLst>
                </a:gridCol>
              </a:tblGrid>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נ</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ס</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ס</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נ</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cxnSp>
        <p:nvCxnSpPr>
          <p:cNvPr id="50" name="מחבר ישר 49">
            <a:extLst>
              <a:ext uri="{FF2B5EF4-FFF2-40B4-BE49-F238E27FC236}">
                <a16:creationId xmlns:a16="http://schemas.microsoft.com/office/drawing/2014/main" id="{9A3E8E95-4A2A-423F-AD6A-44A8AA877FFB}"/>
              </a:ext>
            </a:extLst>
          </p:cNvPr>
          <p:cNvCxnSpPr/>
          <p:nvPr/>
        </p:nvCxnSpPr>
        <p:spPr>
          <a:xfrm flipH="1">
            <a:off x="1064292" y="3392745"/>
            <a:ext cx="133350" cy="200025"/>
          </a:xfrm>
          <a:prstGeom prst="line">
            <a:avLst/>
          </a:prstGeom>
          <a:ln>
            <a:solidFill>
              <a:srgbClr val="92D050"/>
            </a:solidFill>
          </a:ln>
        </p:spPr>
        <p:style>
          <a:lnRef idx="2">
            <a:schemeClr val="accent3"/>
          </a:lnRef>
          <a:fillRef idx="0">
            <a:schemeClr val="accent3"/>
          </a:fillRef>
          <a:effectRef idx="1">
            <a:schemeClr val="accent3"/>
          </a:effectRef>
          <a:fontRef idx="minor">
            <a:schemeClr val="tx1"/>
          </a:fontRef>
        </p:style>
      </p:cxnSp>
      <p:graphicFrame>
        <p:nvGraphicFramePr>
          <p:cNvPr id="2" name="טבלה 1">
            <a:extLst>
              <a:ext uri="{FF2B5EF4-FFF2-40B4-BE49-F238E27FC236}">
                <a16:creationId xmlns:a16="http://schemas.microsoft.com/office/drawing/2014/main" id="{D6BCD502-A607-4A40-AE79-3AAC6ACAE1CB}"/>
              </a:ext>
            </a:extLst>
          </p:cNvPr>
          <p:cNvGraphicFramePr>
            <a:graphicFrameLocks noGrp="1"/>
          </p:cNvGraphicFramePr>
          <p:nvPr>
            <p:extLst>
              <p:ext uri="{D42A27DB-BD31-4B8C-83A1-F6EECF244321}">
                <p14:modId xmlns:p14="http://schemas.microsoft.com/office/powerpoint/2010/main" val="306258327"/>
              </p:ext>
            </p:extLst>
          </p:nvPr>
        </p:nvGraphicFramePr>
        <p:xfrm>
          <a:off x="2189682" y="4293646"/>
          <a:ext cx="1279376" cy="2076995"/>
        </p:xfrm>
        <a:graphic>
          <a:graphicData uri="http://schemas.openxmlformats.org/drawingml/2006/table">
            <a:tbl>
              <a:tblPr rtl="1" firstRow="1" bandRow="1">
                <a:tableStyleId>{5940675A-B579-460E-94D1-54222C63F5DA}</a:tableStyleId>
              </a:tblPr>
              <a:tblGrid>
                <a:gridCol w="1279376">
                  <a:extLst>
                    <a:ext uri="{9D8B030D-6E8A-4147-A177-3AD203B41FA5}">
                      <a16:colId xmlns:a16="http://schemas.microsoft.com/office/drawing/2014/main" val="1902495291"/>
                    </a:ext>
                  </a:extLst>
                </a:gridCol>
              </a:tblGrid>
              <a:tr h="522515">
                <a:tc>
                  <a:txBody>
                    <a:bodyPr/>
                    <a:lstStyle/>
                    <a:p>
                      <a:pPr algn="ctr" rtl="1"/>
                      <a:r>
                        <a:rPr lang="he-IL" sz="2400" dirty="0">
                          <a:solidFill>
                            <a:schemeClr val="bg1"/>
                          </a:solidFill>
                          <a:latin typeface="Varela Round" panose="00000500000000000000" pitchFamily="2" charset="-79"/>
                          <a:cs typeface="Varela Round" panose="00000500000000000000" pitchFamily="2" charset="-79"/>
                        </a:rPr>
                        <a:t>ע"ו/י</a:t>
                      </a:r>
                    </a:p>
                  </a:txBody>
                  <a:tcPr anchor="ctr">
                    <a:solidFill>
                      <a:srgbClr val="12B4BC"/>
                    </a:solidFill>
                  </a:tcPr>
                </a:tc>
                <a:extLst>
                  <a:ext uri="{0D108BD9-81ED-4DB2-BD59-A6C34878D82A}">
                    <a16:rowId xmlns:a16="http://schemas.microsoft.com/office/drawing/2014/main" val="4143390387"/>
                  </a:ext>
                </a:extLst>
              </a:tr>
              <a:tr h="522515">
                <a:tc>
                  <a:txBody>
                    <a:bodyPr/>
                    <a:lstStyle/>
                    <a:p>
                      <a:pPr algn="ctr" rtl="1"/>
                      <a:endParaRPr lang="he-IL" sz="1200" b="1" kern="1200" dirty="0">
                        <a:solidFill>
                          <a:schemeClr val="tx1"/>
                        </a:solidFill>
                        <a:latin typeface="Varela Round" panose="00000500000000000000" pitchFamily="2" charset="-79"/>
                        <a:ea typeface="+mn-ea"/>
                        <a:cs typeface="Varela Round" panose="00000500000000000000" pitchFamily="2" charset="-79"/>
                      </a:endParaRPr>
                    </a:p>
                    <a:p>
                      <a:pPr algn="ctr" rtl="1"/>
                      <a:r>
                        <a:rPr lang="he-IL" sz="2800" b="1" kern="1200" dirty="0">
                          <a:solidFill>
                            <a:schemeClr val="tx1"/>
                          </a:solidFill>
                          <a:latin typeface="Varela Round" panose="00000500000000000000" pitchFamily="2" charset="-79"/>
                          <a:ea typeface="+mn-ea"/>
                          <a:cs typeface="Varela Round" panose="00000500000000000000" pitchFamily="2" charset="-79"/>
                        </a:rPr>
                        <a:t>נִשּוֹם  </a:t>
                      </a: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txBody>
                  <a:tcPr anchor="ctr"/>
                </a:tc>
                <a:extLst>
                  <a:ext uri="{0D108BD9-81ED-4DB2-BD59-A6C34878D82A}">
                    <a16:rowId xmlns:a16="http://schemas.microsoft.com/office/drawing/2014/main" val="2993308160"/>
                  </a:ext>
                </a:extLst>
              </a:tr>
            </a:tbl>
          </a:graphicData>
        </a:graphic>
      </p:graphicFrame>
      <p:graphicFrame>
        <p:nvGraphicFramePr>
          <p:cNvPr id="29" name="טבלה 28">
            <a:extLst>
              <a:ext uri="{FF2B5EF4-FFF2-40B4-BE49-F238E27FC236}">
                <a16:creationId xmlns:a16="http://schemas.microsoft.com/office/drawing/2014/main" id="{BE815B28-A802-49B4-B082-F89CDFC27959}"/>
              </a:ext>
            </a:extLst>
          </p:cNvPr>
          <p:cNvGraphicFramePr>
            <a:graphicFrameLocks noGrp="1"/>
          </p:cNvGraphicFramePr>
          <p:nvPr>
            <p:extLst>
              <p:ext uri="{D42A27DB-BD31-4B8C-83A1-F6EECF244321}">
                <p14:modId xmlns:p14="http://schemas.microsoft.com/office/powerpoint/2010/main" val="3096387429"/>
              </p:ext>
            </p:extLst>
          </p:nvPr>
        </p:nvGraphicFramePr>
        <p:xfrm>
          <a:off x="2309162" y="5594563"/>
          <a:ext cx="1035280" cy="731520"/>
        </p:xfrm>
        <a:graphic>
          <a:graphicData uri="http://schemas.openxmlformats.org/drawingml/2006/table">
            <a:tbl>
              <a:tblPr rtl="1" firstRow="1" bandRow="1">
                <a:tableStyleId>{5C22544A-7EE6-4342-B048-85BDC9FD1C3A}</a:tableStyleId>
              </a:tblPr>
              <a:tblGrid>
                <a:gridCol w="258820">
                  <a:extLst>
                    <a:ext uri="{9D8B030D-6E8A-4147-A177-3AD203B41FA5}">
                      <a16:colId xmlns:a16="http://schemas.microsoft.com/office/drawing/2014/main" val="1048129697"/>
                    </a:ext>
                  </a:extLst>
                </a:gridCol>
                <a:gridCol w="258820">
                  <a:extLst>
                    <a:ext uri="{9D8B030D-6E8A-4147-A177-3AD203B41FA5}">
                      <a16:colId xmlns:a16="http://schemas.microsoft.com/office/drawing/2014/main" val="2897531480"/>
                    </a:ext>
                  </a:extLst>
                </a:gridCol>
                <a:gridCol w="258820">
                  <a:extLst>
                    <a:ext uri="{9D8B030D-6E8A-4147-A177-3AD203B41FA5}">
                      <a16:colId xmlns:a16="http://schemas.microsoft.com/office/drawing/2014/main" val="3544941204"/>
                    </a:ext>
                  </a:extLst>
                </a:gridCol>
                <a:gridCol w="258820">
                  <a:extLst>
                    <a:ext uri="{9D8B030D-6E8A-4147-A177-3AD203B41FA5}">
                      <a16:colId xmlns:a16="http://schemas.microsoft.com/office/drawing/2014/main" val="378018116"/>
                    </a:ext>
                  </a:extLst>
                </a:gridCol>
              </a:tblGrid>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נ</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ש</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ו</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ם</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נ</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graphicFrame>
        <p:nvGraphicFramePr>
          <p:cNvPr id="30" name="טבלה 29">
            <a:extLst>
              <a:ext uri="{FF2B5EF4-FFF2-40B4-BE49-F238E27FC236}">
                <a16:creationId xmlns:a16="http://schemas.microsoft.com/office/drawing/2014/main" id="{EC506145-3B89-483E-817F-650D2FC74805}"/>
              </a:ext>
            </a:extLst>
          </p:cNvPr>
          <p:cNvGraphicFramePr>
            <a:graphicFrameLocks noGrp="1"/>
          </p:cNvGraphicFramePr>
          <p:nvPr>
            <p:extLst>
              <p:ext uri="{D42A27DB-BD31-4B8C-83A1-F6EECF244321}">
                <p14:modId xmlns:p14="http://schemas.microsoft.com/office/powerpoint/2010/main" val="1087642485"/>
              </p:ext>
            </p:extLst>
          </p:nvPr>
        </p:nvGraphicFramePr>
        <p:xfrm>
          <a:off x="8868890" y="3311018"/>
          <a:ext cx="1035280" cy="731520"/>
        </p:xfrm>
        <a:graphic>
          <a:graphicData uri="http://schemas.openxmlformats.org/drawingml/2006/table">
            <a:tbl>
              <a:tblPr rtl="1" firstRow="1" bandRow="1">
                <a:tableStyleId>{5C22544A-7EE6-4342-B048-85BDC9FD1C3A}</a:tableStyleId>
              </a:tblPr>
              <a:tblGrid>
                <a:gridCol w="258820">
                  <a:extLst>
                    <a:ext uri="{9D8B030D-6E8A-4147-A177-3AD203B41FA5}">
                      <a16:colId xmlns:a16="http://schemas.microsoft.com/office/drawing/2014/main" val="1048129697"/>
                    </a:ext>
                  </a:extLst>
                </a:gridCol>
                <a:gridCol w="258820">
                  <a:extLst>
                    <a:ext uri="{9D8B030D-6E8A-4147-A177-3AD203B41FA5}">
                      <a16:colId xmlns:a16="http://schemas.microsoft.com/office/drawing/2014/main" val="2897531480"/>
                    </a:ext>
                  </a:extLst>
                </a:gridCol>
                <a:gridCol w="258820">
                  <a:extLst>
                    <a:ext uri="{9D8B030D-6E8A-4147-A177-3AD203B41FA5}">
                      <a16:colId xmlns:a16="http://schemas.microsoft.com/office/drawing/2014/main" val="3544941204"/>
                    </a:ext>
                  </a:extLst>
                </a:gridCol>
                <a:gridCol w="258820">
                  <a:extLst>
                    <a:ext uri="{9D8B030D-6E8A-4147-A177-3AD203B41FA5}">
                      <a16:colId xmlns:a16="http://schemas.microsoft.com/office/drawing/2014/main" val="378018116"/>
                    </a:ext>
                  </a:extLst>
                </a:gridCol>
              </a:tblGrid>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נ</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נ</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ד</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ח</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נ</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graphicFrame>
        <p:nvGraphicFramePr>
          <p:cNvPr id="31" name="טבלה 30">
            <a:extLst>
              <a:ext uri="{FF2B5EF4-FFF2-40B4-BE49-F238E27FC236}">
                <a16:creationId xmlns:a16="http://schemas.microsoft.com/office/drawing/2014/main" id="{7DA8BE8D-482B-4CFE-8B9D-759819D7B93F}"/>
              </a:ext>
            </a:extLst>
          </p:cNvPr>
          <p:cNvGraphicFramePr>
            <a:graphicFrameLocks noGrp="1"/>
          </p:cNvGraphicFramePr>
          <p:nvPr>
            <p:extLst>
              <p:ext uri="{D42A27DB-BD31-4B8C-83A1-F6EECF244321}">
                <p14:modId xmlns:p14="http://schemas.microsoft.com/office/powerpoint/2010/main" val="290517888"/>
              </p:ext>
            </p:extLst>
          </p:nvPr>
        </p:nvGraphicFramePr>
        <p:xfrm>
          <a:off x="6245604" y="3311018"/>
          <a:ext cx="1035280" cy="731520"/>
        </p:xfrm>
        <a:graphic>
          <a:graphicData uri="http://schemas.openxmlformats.org/drawingml/2006/table">
            <a:tbl>
              <a:tblPr rtl="1" firstRow="1" bandRow="1">
                <a:tableStyleId>{5C22544A-7EE6-4342-B048-85BDC9FD1C3A}</a:tableStyleId>
              </a:tblPr>
              <a:tblGrid>
                <a:gridCol w="258820">
                  <a:extLst>
                    <a:ext uri="{9D8B030D-6E8A-4147-A177-3AD203B41FA5}">
                      <a16:colId xmlns:a16="http://schemas.microsoft.com/office/drawing/2014/main" val="1048129697"/>
                    </a:ext>
                  </a:extLst>
                </a:gridCol>
                <a:gridCol w="258820">
                  <a:extLst>
                    <a:ext uri="{9D8B030D-6E8A-4147-A177-3AD203B41FA5}">
                      <a16:colId xmlns:a16="http://schemas.microsoft.com/office/drawing/2014/main" val="2897531480"/>
                    </a:ext>
                  </a:extLst>
                </a:gridCol>
                <a:gridCol w="258820">
                  <a:extLst>
                    <a:ext uri="{9D8B030D-6E8A-4147-A177-3AD203B41FA5}">
                      <a16:colId xmlns:a16="http://schemas.microsoft.com/office/drawing/2014/main" val="3544941204"/>
                    </a:ext>
                  </a:extLst>
                </a:gridCol>
                <a:gridCol w="258820">
                  <a:extLst>
                    <a:ext uri="{9D8B030D-6E8A-4147-A177-3AD203B41FA5}">
                      <a16:colId xmlns:a16="http://schemas.microsoft.com/office/drawing/2014/main" val="378018116"/>
                    </a:ext>
                  </a:extLst>
                </a:gridCol>
              </a:tblGrid>
              <a:tr h="347724">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נ</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ו</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ש</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ן</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נ</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cxnSp>
        <p:nvCxnSpPr>
          <p:cNvPr id="33" name="מחבר ישר 32">
            <a:extLst>
              <a:ext uri="{FF2B5EF4-FFF2-40B4-BE49-F238E27FC236}">
                <a16:creationId xmlns:a16="http://schemas.microsoft.com/office/drawing/2014/main" id="{828CA166-0C5F-465F-B91E-237504785C8A}"/>
              </a:ext>
            </a:extLst>
          </p:cNvPr>
          <p:cNvCxnSpPr/>
          <p:nvPr/>
        </p:nvCxnSpPr>
        <p:spPr>
          <a:xfrm flipH="1">
            <a:off x="9445683" y="3392744"/>
            <a:ext cx="133350" cy="200025"/>
          </a:xfrm>
          <a:prstGeom prst="line">
            <a:avLst/>
          </a:prstGeom>
          <a:ln>
            <a:solidFill>
              <a:srgbClr val="92D050"/>
            </a:solidFill>
          </a:ln>
        </p:spPr>
        <p:style>
          <a:lnRef idx="2">
            <a:schemeClr val="accent3"/>
          </a:lnRef>
          <a:fillRef idx="0">
            <a:schemeClr val="accent3"/>
          </a:fillRef>
          <a:effectRef idx="1">
            <a:schemeClr val="accent3"/>
          </a:effectRef>
          <a:fontRef idx="minor">
            <a:schemeClr val="tx1"/>
          </a:fontRef>
        </p:style>
      </p:cxnSp>
    </p:spTree>
    <p:custDataLst>
      <p:tags r:id="rId1"/>
    </p:custDataLst>
    <p:extLst>
      <p:ext uri="{BB962C8B-B14F-4D97-AF65-F5344CB8AC3E}">
        <p14:creationId xmlns:p14="http://schemas.microsoft.com/office/powerpoint/2010/main" val="1759090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טבלה 2">
            <a:extLst>
              <a:ext uri="{FF2B5EF4-FFF2-40B4-BE49-F238E27FC236}">
                <a16:creationId xmlns:a16="http://schemas.microsoft.com/office/drawing/2014/main" id="{A02EA6CB-F6F5-4722-B695-5775A4A9D987}"/>
              </a:ext>
            </a:extLst>
          </p:cNvPr>
          <p:cNvGraphicFramePr>
            <a:graphicFrameLocks noGrp="1"/>
          </p:cNvGraphicFramePr>
          <p:nvPr>
            <p:extLst>
              <p:ext uri="{D42A27DB-BD31-4B8C-83A1-F6EECF244321}">
                <p14:modId xmlns:p14="http://schemas.microsoft.com/office/powerpoint/2010/main" val="3618787958"/>
              </p:ext>
            </p:extLst>
          </p:nvPr>
        </p:nvGraphicFramePr>
        <p:xfrm>
          <a:off x="2177649" y="2026662"/>
          <a:ext cx="9142819" cy="2076995"/>
        </p:xfrm>
        <a:graphic>
          <a:graphicData uri="http://schemas.openxmlformats.org/drawingml/2006/table">
            <a:tbl>
              <a:tblPr rtl="1" firstRow="1" bandRow="1">
                <a:tableStyleId>{5940675A-B579-460E-94D1-54222C63F5DA}</a:tableStyleId>
              </a:tblPr>
              <a:tblGrid>
                <a:gridCol w="1306117">
                  <a:extLst>
                    <a:ext uri="{9D8B030D-6E8A-4147-A177-3AD203B41FA5}">
                      <a16:colId xmlns:a16="http://schemas.microsoft.com/office/drawing/2014/main" val="40934901"/>
                    </a:ext>
                  </a:extLst>
                </a:gridCol>
                <a:gridCol w="1306117">
                  <a:extLst>
                    <a:ext uri="{9D8B030D-6E8A-4147-A177-3AD203B41FA5}">
                      <a16:colId xmlns:a16="http://schemas.microsoft.com/office/drawing/2014/main" val="1733793977"/>
                    </a:ext>
                  </a:extLst>
                </a:gridCol>
                <a:gridCol w="1306117">
                  <a:extLst>
                    <a:ext uri="{9D8B030D-6E8A-4147-A177-3AD203B41FA5}">
                      <a16:colId xmlns:a16="http://schemas.microsoft.com/office/drawing/2014/main" val="139258804"/>
                    </a:ext>
                  </a:extLst>
                </a:gridCol>
                <a:gridCol w="1306117">
                  <a:extLst>
                    <a:ext uri="{9D8B030D-6E8A-4147-A177-3AD203B41FA5}">
                      <a16:colId xmlns:a16="http://schemas.microsoft.com/office/drawing/2014/main" val="4174672434"/>
                    </a:ext>
                  </a:extLst>
                </a:gridCol>
                <a:gridCol w="1306117">
                  <a:extLst>
                    <a:ext uri="{9D8B030D-6E8A-4147-A177-3AD203B41FA5}">
                      <a16:colId xmlns:a16="http://schemas.microsoft.com/office/drawing/2014/main" val="4045554586"/>
                    </a:ext>
                  </a:extLst>
                </a:gridCol>
                <a:gridCol w="1306117">
                  <a:extLst>
                    <a:ext uri="{9D8B030D-6E8A-4147-A177-3AD203B41FA5}">
                      <a16:colId xmlns:a16="http://schemas.microsoft.com/office/drawing/2014/main" val="318746832"/>
                    </a:ext>
                  </a:extLst>
                </a:gridCol>
                <a:gridCol w="1306117">
                  <a:extLst>
                    <a:ext uri="{9D8B030D-6E8A-4147-A177-3AD203B41FA5}">
                      <a16:colId xmlns:a16="http://schemas.microsoft.com/office/drawing/2014/main" val="1403569267"/>
                    </a:ext>
                  </a:extLst>
                </a:gridCol>
              </a:tblGrid>
              <a:tr h="522515">
                <a:tc>
                  <a:txBody>
                    <a:bodyPr/>
                    <a:lstStyle/>
                    <a:p>
                      <a:pPr algn="ctr" rtl="1"/>
                      <a:r>
                        <a:rPr lang="he-IL" sz="2400" dirty="0">
                          <a:solidFill>
                            <a:schemeClr val="bg1"/>
                          </a:solidFill>
                          <a:latin typeface="Varela Round" panose="00000500000000000000" pitchFamily="2" charset="-79"/>
                          <a:cs typeface="Varela Round" panose="00000500000000000000" pitchFamily="2" charset="-79"/>
                        </a:rPr>
                        <a:t>שלמים</a:t>
                      </a:r>
                    </a:p>
                  </a:txBody>
                  <a:tcPr anchor="ctr">
                    <a:solidFill>
                      <a:srgbClr val="12B4BC"/>
                    </a:solidFill>
                  </a:tcPr>
                </a:tc>
                <a:tc>
                  <a:txBody>
                    <a:bodyPr/>
                    <a:lstStyle/>
                    <a:p>
                      <a:pPr algn="ctr" rtl="1"/>
                      <a:r>
                        <a:rPr lang="he-IL" sz="2400" dirty="0" err="1">
                          <a:solidFill>
                            <a:schemeClr val="bg1"/>
                          </a:solidFill>
                          <a:latin typeface="Varela Round" panose="00000500000000000000" pitchFamily="2" charset="-79"/>
                          <a:cs typeface="Varela Round" panose="00000500000000000000" pitchFamily="2" charset="-79"/>
                        </a:rPr>
                        <a:t>חפ"נ</a:t>
                      </a:r>
                      <a:endParaRPr lang="he-IL" sz="2400" dirty="0">
                        <a:solidFill>
                          <a:schemeClr val="bg1"/>
                        </a:solidFill>
                        <a:latin typeface="Varela Round" panose="00000500000000000000" pitchFamily="2" charset="-79"/>
                        <a:cs typeface="Varela Round" panose="00000500000000000000" pitchFamily="2" charset="-79"/>
                      </a:endParaRPr>
                    </a:p>
                  </a:txBody>
                  <a:tcPr anchor="ctr">
                    <a:solidFill>
                      <a:srgbClr val="12B4BC"/>
                    </a:solidFill>
                  </a:tcPr>
                </a:tc>
                <a:tc>
                  <a:txBody>
                    <a:bodyPr/>
                    <a:lstStyle/>
                    <a:p>
                      <a:pPr algn="ctr" rtl="1"/>
                      <a:r>
                        <a:rPr lang="he-IL" sz="2400" dirty="0" err="1">
                          <a:solidFill>
                            <a:schemeClr val="bg1"/>
                          </a:solidFill>
                          <a:latin typeface="Varela Round" panose="00000500000000000000" pitchFamily="2" charset="-79"/>
                          <a:cs typeface="Varela Round" panose="00000500000000000000" pitchFamily="2" charset="-79"/>
                        </a:rPr>
                        <a:t>חפי"צ</a:t>
                      </a:r>
                      <a:endParaRPr lang="he-IL" sz="2400" dirty="0">
                        <a:solidFill>
                          <a:schemeClr val="bg1"/>
                        </a:solidFill>
                        <a:latin typeface="Varela Round" panose="00000500000000000000" pitchFamily="2" charset="-79"/>
                        <a:cs typeface="Varela Round" panose="00000500000000000000" pitchFamily="2" charset="-79"/>
                      </a:endParaRPr>
                    </a:p>
                  </a:txBody>
                  <a:tcPr anchor="ctr">
                    <a:solidFill>
                      <a:srgbClr val="12B4BC"/>
                    </a:solidFill>
                  </a:tcPr>
                </a:tc>
                <a:tc>
                  <a:txBody>
                    <a:bodyPr/>
                    <a:lstStyle/>
                    <a:p>
                      <a:pPr algn="ctr" rtl="1"/>
                      <a:r>
                        <a:rPr lang="he-IL" sz="2400" dirty="0">
                          <a:solidFill>
                            <a:schemeClr val="bg1"/>
                          </a:solidFill>
                          <a:latin typeface="Varela Round" panose="00000500000000000000" pitchFamily="2" charset="-79"/>
                          <a:cs typeface="Varela Round" panose="00000500000000000000" pitchFamily="2" charset="-79"/>
                        </a:rPr>
                        <a:t>נפ"י/ו</a:t>
                      </a:r>
                    </a:p>
                  </a:txBody>
                  <a:tcPr anchor="ctr">
                    <a:solidFill>
                      <a:srgbClr val="12B4BC"/>
                    </a:solidFill>
                  </a:tcPr>
                </a:tc>
                <a:tc>
                  <a:txBody>
                    <a:bodyPr/>
                    <a:lstStyle/>
                    <a:p>
                      <a:pPr algn="ctr" rtl="1"/>
                      <a:r>
                        <a:rPr lang="he-IL" sz="2400" dirty="0">
                          <a:solidFill>
                            <a:schemeClr val="bg1"/>
                          </a:solidFill>
                          <a:latin typeface="Varela Round" panose="00000500000000000000" pitchFamily="2" charset="-79"/>
                          <a:cs typeface="Varela Round" panose="00000500000000000000" pitchFamily="2" charset="-79"/>
                        </a:rPr>
                        <a:t>נל"א</a:t>
                      </a:r>
                    </a:p>
                  </a:txBody>
                  <a:tcPr anchor="ctr">
                    <a:solidFill>
                      <a:srgbClr val="12B4BC"/>
                    </a:solidFill>
                  </a:tcPr>
                </a:tc>
                <a:tc>
                  <a:txBody>
                    <a:bodyPr/>
                    <a:lstStyle/>
                    <a:p>
                      <a:pPr algn="ctr" rtl="1"/>
                      <a:r>
                        <a:rPr lang="he-IL" sz="2400" dirty="0">
                          <a:solidFill>
                            <a:schemeClr val="bg1"/>
                          </a:solidFill>
                          <a:latin typeface="Varela Round" panose="00000500000000000000" pitchFamily="2" charset="-79"/>
                          <a:cs typeface="Varela Round" panose="00000500000000000000" pitchFamily="2" charset="-79"/>
                        </a:rPr>
                        <a:t>נל"י/ה</a:t>
                      </a:r>
                    </a:p>
                  </a:txBody>
                  <a:tcPr anchor="ctr">
                    <a:solidFill>
                      <a:srgbClr val="12B4BC"/>
                    </a:solidFill>
                  </a:tcPr>
                </a:tc>
                <a:tc>
                  <a:txBody>
                    <a:bodyPr/>
                    <a:lstStyle/>
                    <a:p>
                      <a:pPr algn="ctr" rtl="1"/>
                      <a:r>
                        <a:rPr lang="he-IL" sz="2400" dirty="0">
                          <a:solidFill>
                            <a:schemeClr val="bg1"/>
                          </a:solidFill>
                          <a:latin typeface="Varela Round" panose="00000500000000000000" pitchFamily="2" charset="-79"/>
                          <a:cs typeface="Varela Round" panose="00000500000000000000" pitchFamily="2" charset="-79"/>
                        </a:rPr>
                        <a:t>ע"ו/י</a:t>
                      </a:r>
                    </a:p>
                  </a:txBody>
                  <a:tcPr anchor="ctr">
                    <a:solidFill>
                      <a:srgbClr val="12B4BC"/>
                    </a:solidFill>
                  </a:tcPr>
                </a:tc>
                <a:extLst>
                  <a:ext uri="{0D108BD9-81ED-4DB2-BD59-A6C34878D82A}">
                    <a16:rowId xmlns:a16="http://schemas.microsoft.com/office/drawing/2014/main" val="3656045612"/>
                  </a:ext>
                </a:extLst>
              </a:tr>
              <a:tr h="522515">
                <a:tc>
                  <a:txBody>
                    <a:bodyPr/>
                    <a:lstStyle/>
                    <a:p>
                      <a:pPr algn="ctr" rtl="1"/>
                      <a:endParaRPr lang="he-IL" sz="1200" b="1" kern="1200" dirty="0">
                        <a:solidFill>
                          <a:schemeClr val="tx1"/>
                        </a:solidFill>
                        <a:latin typeface="Varela Round" panose="00000500000000000000" pitchFamily="2" charset="-79"/>
                        <a:ea typeface="+mn-ea"/>
                        <a:cs typeface="Varela Round" panose="00000500000000000000" pitchFamily="2" charset="-79"/>
                      </a:endParaRPr>
                    </a:p>
                    <a:p>
                      <a:pPr marL="0" marR="0" lvl="0" indent="0" algn="ctr" defTabSz="914491" rtl="1" eaLnBrk="1" fontAlgn="auto" latinLnBrk="0" hangingPunct="1">
                        <a:lnSpc>
                          <a:spcPct val="100000"/>
                        </a:lnSpc>
                        <a:spcBef>
                          <a:spcPts val="0"/>
                        </a:spcBef>
                        <a:spcAft>
                          <a:spcPts val="0"/>
                        </a:spcAft>
                        <a:buClrTx/>
                        <a:buSzTx/>
                        <a:buFontTx/>
                        <a:buNone/>
                        <a:tabLst/>
                        <a:defRPr/>
                      </a:pPr>
                      <a:r>
                        <a:rPr lang="he-IL" sz="2800" b="1" kern="1200" dirty="0">
                          <a:solidFill>
                            <a:schemeClr val="tx1"/>
                          </a:solidFill>
                          <a:latin typeface="Varela Round" panose="00000500000000000000" pitchFamily="2" charset="-79"/>
                          <a:ea typeface="+mn-ea"/>
                          <a:cs typeface="Varela Round" panose="00000500000000000000" pitchFamily="2" charset="-79"/>
                        </a:rPr>
                        <a:t>מַלְחִין</a:t>
                      </a: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txBody>
                  <a:tcPr anchor="ctr"/>
                </a:tc>
                <a:tc>
                  <a:txBody>
                    <a:bodyPr/>
                    <a:lstStyle/>
                    <a:p>
                      <a:pPr algn="ctr" rtl="1"/>
                      <a:endParaRPr lang="he-IL" sz="1100" b="1" kern="1200" dirty="0">
                        <a:solidFill>
                          <a:schemeClr val="tx1"/>
                        </a:solidFill>
                        <a:latin typeface="Varela Round" panose="00000500000000000000" pitchFamily="2" charset="-79"/>
                        <a:ea typeface="+mn-ea"/>
                        <a:cs typeface="Varela Round" panose="00000500000000000000" pitchFamily="2" charset="-79"/>
                      </a:endParaRPr>
                    </a:p>
                    <a:p>
                      <a:pPr algn="ctr" rtl="1"/>
                      <a:r>
                        <a:rPr lang="he-IL" sz="2800" b="1" kern="1200" dirty="0">
                          <a:solidFill>
                            <a:schemeClr val="tx1"/>
                          </a:solidFill>
                          <a:latin typeface="Varela Round" panose="00000500000000000000" pitchFamily="2" charset="-79"/>
                          <a:ea typeface="+mn-ea"/>
                          <a:cs typeface="Varela Round" panose="00000500000000000000" pitchFamily="2" charset="-79"/>
                        </a:rPr>
                        <a:t>מַצִּיל</a:t>
                      </a: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txBody>
                  <a:tcPr anchor="ctr"/>
                </a:tc>
                <a:tc>
                  <a:txBody>
                    <a:bodyPr/>
                    <a:lstStyle/>
                    <a:p>
                      <a:pPr algn="ctr" rtl="1"/>
                      <a:endParaRPr lang="he-IL" sz="1100" b="1" kern="1200" dirty="0">
                        <a:solidFill>
                          <a:schemeClr val="tx1"/>
                        </a:solidFill>
                        <a:latin typeface="Varela Round" panose="00000500000000000000" pitchFamily="2" charset="-79"/>
                        <a:ea typeface="+mn-ea"/>
                        <a:cs typeface="Varela Round" panose="00000500000000000000" pitchFamily="2" charset="-79"/>
                      </a:endParaRPr>
                    </a:p>
                    <a:p>
                      <a:pPr algn="ctr" rtl="1"/>
                      <a:r>
                        <a:rPr lang="he-IL" sz="2800" b="1" kern="1200" dirty="0">
                          <a:solidFill>
                            <a:schemeClr val="tx1"/>
                          </a:solidFill>
                          <a:latin typeface="Varela Round" panose="00000500000000000000" pitchFamily="2" charset="-79"/>
                          <a:ea typeface="+mn-ea"/>
                          <a:cs typeface="Varela Round" panose="00000500000000000000" pitchFamily="2" charset="-79"/>
                        </a:rPr>
                        <a:t>מַצִּית  </a:t>
                      </a: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txBody>
                  <a:tcPr anchor="ctr"/>
                </a:tc>
                <a:tc>
                  <a:txBody>
                    <a:bodyPr/>
                    <a:lstStyle/>
                    <a:p>
                      <a:pPr algn="ctr" rtl="1"/>
                      <a:endParaRPr lang="he-IL" sz="1200" b="1" kern="1200" dirty="0">
                        <a:solidFill>
                          <a:schemeClr val="tx1"/>
                        </a:solidFill>
                        <a:latin typeface="Varela Round" panose="00000500000000000000" pitchFamily="2" charset="-79"/>
                        <a:ea typeface="+mn-ea"/>
                        <a:cs typeface="Varela Round" panose="00000500000000000000" pitchFamily="2" charset="-79"/>
                      </a:endParaRPr>
                    </a:p>
                    <a:p>
                      <a:pPr algn="ctr" rtl="1"/>
                      <a:r>
                        <a:rPr lang="he-IL" sz="2800" b="1" kern="1200" dirty="0">
                          <a:solidFill>
                            <a:schemeClr val="tx1"/>
                          </a:solidFill>
                          <a:latin typeface="Varela Round" panose="00000500000000000000" pitchFamily="2" charset="-79"/>
                          <a:ea typeface="+mn-ea"/>
                          <a:cs typeface="Varela Round" panose="00000500000000000000" pitchFamily="2" charset="-79"/>
                        </a:rPr>
                        <a:t>מוֹעִיל </a:t>
                      </a: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txBody>
                  <a:tcPr anchor="ctr"/>
                </a:tc>
                <a:tc>
                  <a:txBody>
                    <a:bodyPr/>
                    <a:lstStyle/>
                    <a:p>
                      <a:pPr algn="ctr" rtl="1"/>
                      <a:endParaRPr lang="he-IL" sz="1200" b="1" kern="1200" dirty="0">
                        <a:solidFill>
                          <a:schemeClr val="tx1"/>
                        </a:solidFill>
                        <a:latin typeface="Varela Round" panose="00000500000000000000" pitchFamily="2" charset="-79"/>
                        <a:ea typeface="+mn-ea"/>
                        <a:cs typeface="Varela Round" panose="00000500000000000000" pitchFamily="2" charset="-79"/>
                      </a:endParaRPr>
                    </a:p>
                    <a:p>
                      <a:pPr marL="0" marR="0" lvl="0" indent="0" algn="ctr" defTabSz="914491" rtl="1" eaLnBrk="1" fontAlgn="auto" latinLnBrk="0" hangingPunct="1">
                        <a:lnSpc>
                          <a:spcPct val="100000"/>
                        </a:lnSpc>
                        <a:spcBef>
                          <a:spcPts val="0"/>
                        </a:spcBef>
                        <a:spcAft>
                          <a:spcPts val="0"/>
                        </a:spcAft>
                        <a:buClrTx/>
                        <a:buSzTx/>
                        <a:buFontTx/>
                        <a:buNone/>
                        <a:tabLst/>
                        <a:defRPr/>
                      </a:pPr>
                      <a:r>
                        <a:rPr lang="he-IL" sz="2800" b="1" kern="1200" dirty="0">
                          <a:solidFill>
                            <a:schemeClr val="tx1"/>
                          </a:solidFill>
                          <a:latin typeface="Varela Round" panose="00000500000000000000" pitchFamily="2" charset="-79"/>
                          <a:ea typeface="+mn-ea"/>
                          <a:cs typeface="Varela Round" panose="00000500000000000000" pitchFamily="2" charset="-79"/>
                        </a:rPr>
                        <a:t>מַקְפִּיא  </a:t>
                      </a: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txBody>
                  <a:tcPr anchor="ctr"/>
                </a:tc>
                <a:tc>
                  <a:txBody>
                    <a:bodyPr/>
                    <a:lstStyle/>
                    <a:p>
                      <a:pPr algn="ctr" rtl="1"/>
                      <a:endParaRPr lang="he-IL" sz="1200" b="1" kern="1200" dirty="0">
                        <a:solidFill>
                          <a:schemeClr val="tx1"/>
                        </a:solidFill>
                        <a:latin typeface="Varela Round" panose="00000500000000000000" pitchFamily="2" charset="-79"/>
                        <a:ea typeface="+mn-ea"/>
                        <a:cs typeface="Varela Round" panose="00000500000000000000" pitchFamily="2" charset="-79"/>
                      </a:endParaRPr>
                    </a:p>
                    <a:p>
                      <a:pPr marL="0" marR="0" lvl="0" indent="0" algn="ctr" defTabSz="914491" rtl="1" eaLnBrk="1" fontAlgn="auto" latinLnBrk="0" hangingPunct="1">
                        <a:lnSpc>
                          <a:spcPct val="100000"/>
                        </a:lnSpc>
                        <a:spcBef>
                          <a:spcPts val="0"/>
                        </a:spcBef>
                        <a:spcAft>
                          <a:spcPts val="0"/>
                        </a:spcAft>
                        <a:buClrTx/>
                        <a:buSzTx/>
                        <a:buFontTx/>
                        <a:buNone/>
                        <a:tabLst/>
                        <a:defRPr/>
                      </a:pPr>
                      <a:r>
                        <a:rPr lang="he-IL" sz="2800" b="1" kern="1200" dirty="0">
                          <a:solidFill>
                            <a:schemeClr val="tx1"/>
                          </a:solidFill>
                          <a:latin typeface="Varela Round" panose="00000500000000000000" pitchFamily="2" charset="-79"/>
                          <a:ea typeface="+mn-ea"/>
                          <a:cs typeface="Varela Round" panose="00000500000000000000" pitchFamily="2" charset="-79"/>
                        </a:rPr>
                        <a:t>מַרְצֶה  </a:t>
                      </a: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txBody>
                  <a:tcPr anchor="ctr"/>
                </a:tc>
                <a:tc>
                  <a:txBody>
                    <a:bodyPr/>
                    <a:lstStyle/>
                    <a:p>
                      <a:pPr algn="ctr" rtl="1"/>
                      <a:endParaRPr lang="he-IL" sz="1200" b="1" kern="1200" dirty="0">
                        <a:solidFill>
                          <a:schemeClr val="tx1"/>
                        </a:solidFill>
                        <a:latin typeface="Varela Round" panose="00000500000000000000" pitchFamily="2" charset="-79"/>
                        <a:ea typeface="+mn-ea"/>
                        <a:cs typeface="Varela Round" panose="00000500000000000000" pitchFamily="2" charset="-79"/>
                      </a:endParaRPr>
                    </a:p>
                    <a:p>
                      <a:pPr marL="0" marR="0" lvl="0" indent="0" algn="ctr" defTabSz="914491" rtl="1" eaLnBrk="1" fontAlgn="auto" latinLnBrk="0" hangingPunct="1">
                        <a:lnSpc>
                          <a:spcPct val="100000"/>
                        </a:lnSpc>
                        <a:spcBef>
                          <a:spcPts val="0"/>
                        </a:spcBef>
                        <a:spcAft>
                          <a:spcPts val="0"/>
                        </a:spcAft>
                        <a:buClrTx/>
                        <a:buSzTx/>
                        <a:buFontTx/>
                        <a:buNone/>
                        <a:tabLst/>
                        <a:defRPr/>
                      </a:pPr>
                      <a:r>
                        <a:rPr lang="he-IL" sz="2800" b="1" kern="1200" dirty="0">
                          <a:solidFill>
                            <a:schemeClr val="tx1"/>
                          </a:solidFill>
                          <a:latin typeface="Varela Round" panose="00000500000000000000" pitchFamily="2" charset="-79"/>
                          <a:ea typeface="+mn-ea"/>
                          <a:cs typeface="Varela Round" panose="00000500000000000000" pitchFamily="2" charset="-79"/>
                        </a:rPr>
                        <a:t>מֵפִיק  </a:t>
                      </a:r>
                      <a:endParaRPr lang="he-IL" sz="1800" kern="1200" dirty="0">
                        <a:solidFill>
                          <a:schemeClr val="tx1"/>
                        </a:solidFill>
                        <a:effectLst/>
                        <a:latin typeface="+mn-lt"/>
                        <a:ea typeface="+mn-ea"/>
                        <a:cs typeface="+mn-cs"/>
                      </a:endParaRP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txBody>
                  <a:tcPr anchor="ctr"/>
                </a:tc>
                <a:extLst>
                  <a:ext uri="{0D108BD9-81ED-4DB2-BD59-A6C34878D82A}">
                    <a16:rowId xmlns:a16="http://schemas.microsoft.com/office/drawing/2014/main" val="2337015648"/>
                  </a:ext>
                </a:extLst>
              </a:tr>
            </a:tbl>
          </a:graphicData>
        </a:graphic>
      </p:graphicFrame>
      <p:sp>
        <p:nvSpPr>
          <p:cNvPr id="5" name="כותרת 1">
            <a:extLst>
              <a:ext uri="{FF2B5EF4-FFF2-40B4-BE49-F238E27FC236}">
                <a16:creationId xmlns:a16="http://schemas.microsoft.com/office/drawing/2014/main" id="{DDE4AB0F-F292-4736-B411-799943B520CF}"/>
              </a:ext>
            </a:extLst>
          </p:cNvPr>
          <p:cNvSpPr>
            <a:spLocks noGrp="1"/>
          </p:cNvSpPr>
          <p:nvPr>
            <p:ph type="title"/>
          </p:nvPr>
        </p:nvSpPr>
        <p:spPr>
          <a:xfrm>
            <a:off x="2549769" y="213094"/>
            <a:ext cx="9642231" cy="720000"/>
          </a:xfrm>
        </p:spPr>
        <p:txBody>
          <a:bodyPr/>
          <a:lstStyle/>
          <a:p>
            <a:r>
              <a:rPr lang="he-IL" dirty="0"/>
              <a:t>צורות הבינוני בבניין הפעיל</a:t>
            </a:r>
          </a:p>
        </p:txBody>
      </p:sp>
      <p:graphicFrame>
        <p:nvGraphicFramePr>
          <p:cNvPr id="20" name="טבלה 19">
            <a:extLst>
              <a:ext uri="{FF2B5EF4-FFF2-40B4-BE49-F238E27FC236}">
                <a16:creationId xmlns:a16="http://schemas.microsoft.com/office/drawing/2014/main" id="{FB07F6FE-C755-41B7-AC96-F5CAB92ED2E4}"/>
              </a:ext>
            </a:extLst>
          </p:cNvPr>
          <p:cNvGraphicFramePr>
            <a:graphicFrameLocks noGrp="1"/>
          </p:cNvGraphicFramePr>
          <p:nvPr>
            <p:extLst>
              <p:ext uri="{D42A27DB-BD31-4B8C-83A1-F6EECF244321}">
                <p14:modId xmlns:p14="http://schemas.microsoft.com/office/powerpoint/2010/main" val="1437638955"/>
              </p:ext>
            </p:extLst>
          </p:nvPr>
        </p:nvGraphicFramePr>
        <p:xfrm>
          <a:off x="10148059" y="3315575"/>
          <a:ext cx="1041400" cy="731520"/>
        </p:xfrm>
        <a:graphic>
          <a:graphicData uri="http://schemas.openxmlformats.org/drawingml/2006/table">
            <a:tbl>
              <a:tblPr rtl="1" firstRow="1" bandRow="1">
                <a:tableStyleId>{5C22544A-7EE6-4342-B048-85BDC9FD1C3A}</a:tableStyleId>
              </a:tblPr>
              <a:tblGrid>
                <a:gridCol w="208280">
                  <a:extLst>
                    <a:ext uri="{9D8B030D-6E8A-4147-A177-3AD203B41FA5}">
                      <a16:colId xmlns:a16="http://schemas.microsoft.com/office/drawing/2014/main" val="1048129697"/>
                    </a:ext>
                  </a:extLst>
                </a:gridCol>
                <a:gridCol w="208280">
                  <a:extLst>
                    <a:ext uri="{9D8B030D-6E8A-4147-A177-3AD203B41FA5}">
                      <a16:colId xmlns:a16="http://schemas.microsoft.com/office/drawing/2014/main" val="2897531480"/>
                    </a:ext>
                  </a:extLst>
                </a:gridCol>
                <a:gridCol w="208280">
                  <a:extLst>
                    <a:ext uri="{9D8B030D-6E8A-4147-A177-3AD203B41FA5}">
                      <a16:colId xmlns:a16="http://schemas.microsoft.com/office/drawing/2014/main" val="3544941204"/>
                    </a:ext>
                  </a:extLst>
                </a:gridCol>
                <a:gridCol w="208280">
                  <a:extLst>
                    <a:ext uri="{9D8B030D-6E8A-4147-A177-3AD203B41FA5}">
                      <a16:colId xmlns:a16="http://schemas.microsoft.com/office/drawing/2014/main" val="729779143"/>
                    </a:ext>
                  </a:extLst>
                </a:gridCol>
                <a:gridCol w="208280">
                  <a:extLst>
                    <a:ext uri="{9D8B030D-6E8A-4147-A177-3AD203B41FA5}">
                      <a16:colId xmlns:a16="http://schemas.microsoft.com/office/drawing/2014/main" val="378018116"/>
                    </a:ext>
                  </a:extLst>
                </a:gridCol>
              </a:tblGrid>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ח</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י</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ן</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י</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sp>
        <p:nvSpPr>
          <p:cNvPr id="43" name="תרשים זרימה: הכנה 42">
            <a:extLst>
              <a:ext uri="{FF2B5EF4-FFF2-40B4-BE49-F238E27FC236}">
                <a16:creationId xmlns:a16="http://schemas.microsoft.com/office/drawing/2014/main" id="{A95B683C-BDD5-41CB-A854-1394FD1AD753}"/>
              </a:ext>
            </a:extLst>
          </p:cNvPr>
          <p:cNvSpPr/>
          <p:nvPr/>
        </p:nvSpPr>
        <p:spPr>
          <a:xfrm>
            <a:off x="4787153" y="1102451"/>
            <a:ext cx="2280217" cy="567437"/>
          </a:xfrm>
          <a:prstGeom prst="flowChartPreparation">
            <a:avLst/>
          </a:prstGeom>
          <a:solidFill>
            <a:srgbClr val="12B4BC"/>
          </a:solidFill>
          <a:ln>
            <a:solidFill>
              <a:srgbClr val="12B4BC"/>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b="1" dirty="0">
                <a:solidFill>
                  <a:schemeClr val="bg1"/>
                </a:solidFill>
                <a:latin typeface="Varela Round" panose="00000500000000000000" pitchFamily="2" charset="-79"/>
                <a:cs typeface="Varela Round" panose="00000500000000000000" pitchFamily="2" charset="-79"/>
              </a:rPr>
              <a:t>מַ</a:t>
            </a:r>
            <a:r>
              <a:rPr lang="he-IL" sz="3200" b="1" dirty="0">
                <a:solidFill>
                  <a:schemeClr val="tx1"/>
                </a:solidFill>
                <a:latin typeface="Varela Round" panose="00000500000000000000" pitchFamily="2" charset="-79"/>
                <a:cs typeface="Varela Round" panose="00000500000000000000" pitchFamily="2" charset="-79"/>
              </a:rPr>
              <a:t>קְטִ</a:t>
            </a:r>
            <a:r>
              <a:rPr lang="he-IL" sz="3200" b="1" dirty="0">
                <a:solidFill>
                  <a:schemeClr val="bg1"/>
                </a:solidFill>
                <a:latin typeface="Varela Round" panose="00000500000000000000" pitchFamily="2" charset="-79"/>
                <a:cs typeface="Varela Round" panose="00000500000000000000" pitchFamily="2" charset="-79"/>
              </a:rPr>
              <a:t>י</a:t>
            </a:r>
            <a:r>
              <a:rPr lang="he-IL" sz="3200" b="1" dirty="0">
                <a:solidFill>
                  <a:schemeClr val="tx1"/>
                </a:solidFill>
                <a:latin typeface="Varela Round" panose="00000500000000000000" pitchFamily="2" charset="-79"/>
                <a:cs typeface="Varela Round" panose="00000500000000000000" pitchFamily="2" charset="-79"/>
              </a:rPr>
              <a:t>ל</a:t>
            </a:r>
            <a:endParaRPr lang="he-IL" b="1" dirty="0">
              <a:solidFill>
                <a:schemeClr val="tx1"/>
              </a:solidFill>
              <a:latin typeface="Varela Round" panose="00000500000000000000" pitchFamily="2" charset="-79"/>
              <a:cs typeface="Varela Round" panose="00000500000000000000" pitchFamily="2" charset="-79"/>
            </a:endParaRPr>
          </a:p>
        </p:txBody>
      </p:sp>
      <p:graphicFrame>
        <p:nvGraphicFramePr>
          <p:cNvPr id="2" name="טבלה 1">
            <a:extLst>
              <a:ext uri="{FF2B5EF4-FFF2-40B4-BE49-F238E27FC236}">
                <a16:creationId xmlns:a16="http://schemas.microsoft.com/office/drawing/2014/main" id="{D6BCD502-A607-4A40-AE79-3AAC6ACAE1CB}"/>
              </a:ext>
            </a:extLst>
          </p:cNvPr>
          <p:cNvGraphicFramePr>
            <a:graphicFrameLocks noGrp="1"/>
          </p:cNvGraphicFramePr>
          <p:nvPr>
            <p:extLst>
              <p:ext uri="{D42A27DB-BD31-4B8C-83A1-F6EECF244321}">
                <p14:modId xmlns:p14="http://schemas.microsoft.com/office/powerpoint/2010/main" val="2070188161"/>
              </p:ext>
            </p:extLst>
          </p:nvPr>
        </p:nvGraphicFramePr>
        <p:xfrm>
          <a:off x="4326240" y="4349515"/>
          <a:ext cx="2205035" cy="2076995"/>
        </p:xfrm>
        <a:graphic>
          <a:graphicData uri="http://schemas.openxmlformats.org/drawingml/2006/table">
            <a:tbl>
              <a:tblPr rtl="1" firstRow="1" bandRow="1">
                <a:tableStyleId>{5940675A-B579-460E-94D1-54222C63F5DA}</a:tableStyleId>
              </a:tblPr>
              <a:tblGrid>
                <a:gridCol w="2205035">
                  <a:extLst>
                    <a:ext uri="{9D8B030D-6E8A-4147-A177-3AD203B41FA5}">
                      <a16:colId xmlns:a16="http://schemas.microsoft.com/office/drawing/2014/main" val="1902495291"/>
                    </a:ext>
                  </a:extLst>
                </a:gridCol>
              </a:tblGrid>
              <a:tr h="522515">
                <a:tc>
                  <a:txBody>
                    <a:bodyPr/>
                    <a:lstStyle/>
                    <a:p>
                      <a:pPr algn="ctr" rtl="1"/>
                      <a:r>
                        <a:rPr lang="he-IL" sz="2400" dirty="0">
                          <a:solidFill>
                            <a:schemeClr val="bg1"/>
                          </a:solidFill>
                          <a:latin typeface="Varela Round" panose="00000500000000000000" pitchFamily="2" charset="-79"/>
                          <a:cs typeface="Varela Round" panose="00000500000000000000" pitchFamily="2" charset="-79"/>
                        </a:rPr>
                        <a:t>נפ"י/ו + נל"י/ה</a:t>
                      </a:r>
                    </a:p>
                  </a:txBody>
                  <a:tcPr anchor="ctr">
                    <a:solidFill>
                      <a:srgbClr val="12B4BC"/>
                    </a:solidFill>
                  </a:tcPr>
                </a:tc>
                <a:extLst>
                  <a:ext uri="{0D108BD9-81ED-4DB2-BD59-A6C34878D82A}">
                    <a16:rowId xmlns:a16="http://schemas.microsoft.com/office/drawing/2014/main" val="4143390387"/>
                  </a:ext>
                </a:extLst>
              </a:tr>
              <a:tr h="522515">
                <a:tc>
                  <a:txBody>
                    <a:bodyPr/>
                    <a:lstStyle/>
                    <a:p>
                      <a:pPr algn="ctr" rtl="1"/>
                      <a:endParaRPr lang="he-IL" sz="1200" b="1" kern="1200" dirty="0">
                        <a:solidFill>
                          <a:schemeClr val="tx1"/>
                        </a:solidFill>
                        <a:latin typeface="Varela Round" panose="00000500000000000000" pitchFamily="2" charset="-79"/>
                        <a:ea typeface="+mn-ea"/>
                        <a:cs typeface="Varela Round" panose="00000500000000000000" pitchFamily="2" charset="-79"/>
                      </a:endParaRPr>
                    </a:p>
                    <a:p>
                      <a:pPr algn="ctr" rtl="1"/>
                      <a:r>
                        <a:rPr lang="he-IL" sz="2800" b="1" kern="1200" dirty="0">
                          <a:solidFill>
                            <a:schemeClr val="tx1"/>
                          </a:solidFill>
                          <a:latin typeface="Varela Round" panose="00000500000000000000" pitchFamily="2" charset="-79"/>
                          <a:ea typeface="+mn-ea"/>
                          <a:cs typeface="Varela Round" panose="00000500000000000000" pitchFamily="2" charset="-79"/>
                        </a:rPr>
                        <a:t>מוֹרֶה   </a:t>
                      </a: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txBody>
                  <a:tcPr anchor="ctr"/>
                </a:tc>
                <a:extLst>
                  <a:ext uri="{0D108BD9-81ED-4DB2-BD59-A6C34878D82A}">
                    <a16:rowId xmlns:a16="http://schemas.microsoft.com/office/drawing/2014/main" val="2993308160"/>
                  </a:ext>
                </a:extLst>
              </a:tr>
            </a:tbl>
          </a:graphicData>
        </a:graphic>
      </p:graphicFrame>
      <p:graphicFrame>
        <p:nvGraphicFramePr>
          <p:cNvPr id="17" name="טבלה 16">
            <a:extLst>
              <a:ext uri="{FF2B5EF4-FFF2-40B4-BE49-F238E27FC236}">
                <a16:creationId xmlns:a16="http://schemas.microsoft.com/office/drawing/2014/main" id="{05459AA2-8A6E-4665-82D2-053D7584E5E4}"/>
              </a:ext>
            </a:extLst>
          </p:cNvPr>
          <p:cNvGraphicFramePr>
            <a:graphicFrameLocks noGrp="1"/>
          </p:cNvGraphicFramePr>
          <p:nvPr>
            <p:extLst>
              <p:ext uri="{D42A27DB-BD31-4B8C-83A1-F6EECF244321}">
                <p14:modId xmlns:p14="http://schemas.microsoft.com/office/powerpoint/2010/main" val="2948361098"/>
              </p:ext>
            </p:extLst>
          </p:nvPr>
        </p:nvGraphicFramePr>
        <p:xfrm>
          <a:off x="8847160" y="3315575"/>
          <a:ext cx="1041400" cy="731520"/>
        </p:xfrm>
        <a:graphic>
          <a:graphicData uri="http://schemas.openxmlformats.org/drawingml/2006/table">
            <a:tbl>
              <a:tblPr rtl="1" firstRow="1" bandRow="1">
                <a:tableStyleId>{5C22544A-7EE6-4342-B048-85BDC9FD1C3A}</a:tableStyleId>
              </a:tblPr>
              <a:tblGrid>
                <a:gridCol w="208280">
                  <a:extLst>
                    <a:ext uri="{9D8B030D-6E8A-4147-A177-3AD203B41FA5}">
                      <a16:colId xmlns:a16="http://schemas.microsoft.com/office/drawing/2014/main" val="1048129697"/>
                    </a:ext>
                  </a:extLst>
                </a:gridCol>
                <a:gridCol w="208280">
                  <a:extLst>
                    <a:ext uri="{9D8B030D-6E8A-4147-A177-3AD203B41FA5}">
                      <a16:colId xmlns:a16="http://schemas.microsoft.com/office/drawing/2014/main" val="2897531480"/>
                    </a:ext>
                  </a:extLst>
                </a:gridCol>
                <a:gridCol w="208280">
                  <a:extLst>
                    <a:ext uri="{9D8B030D-6E8A-4147-A177-3AD203B41FA5}">
                      <a16:colId xmlns:a16="http://schemas.microsoft.com/office/drawing/2014/main" val="3544941204"/>
                    </a:ext>
                  </a:extLst>
                </a:gridCol>
                <a:gridCol w="208280">
                  <a:extLst>
                    <a:ext uri="{9D8B030D-6E8A-4147-A177-3AD203B41FA5}">
                      <a16:colId xmlns:a16="http://schemas.microsoft.com/office/drawing/2014/main" val="729779143"/>
                    </a:ext>
                  </a:extLst>
                </a:gridCol>
                <a:gridCol w="208280">
                  <a:extLst>
                    <a:ext uri="{9D8B030D-6E8A-4147-A177-3AD203B41FA5}">
                      <a16:colId xmlns:a16="http://schemas.microsoft.com/office/drawing/2014/main" val="378018116"/>
                    </a:ext>
                  </a:extLst>
                </a:gridCol>
              </a:tblGrid>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נ</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צ</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י</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י</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graphicFrame>
        <p:nvGraphicFramePr>
          <p:cNvPr id="18" name="טבלה 17">
            <a:extLst>
              <a:ext uri="{FF2B5EF4-FFF2-40B4-BE49-F238E27FC236}">
                <a16:creationId xmlns:a16="http://schemas.microsoft.com/office/drawing/2014/main" id="{9B797FB9-B362-4CE5-9706-FD44C64F4530}"/>
              </a:ext>
            </a:extLst>
          </p:cNvPr>
          <p:cNvGraphicFramePr>
            <a:graphicFrameLocks noGrp="1"/>
          </p:cNvGraphicFramePr>
          <p:nvPr>
            <p:extLst>
              <p:ext uri="{D42A27DB-BD31-4B8C-83A1-F6EECF244321}">
                <p14:modId xmlns:p14="http://schemas.microsoft.com/office/powerpoint/2010/main" val="30623429"/>
              </p:ext>
            </p:extLst>
          </p:nvPr>
        </p:nvGraphicFramePr>
        <p:xfrm>
          <a:off x="7548495" y="3315575"/>
          <a:ext cx="1041400" cy="731520"/>
        </p:xfrm>
        <a:graphic>
          <a:graphicData uri="http://schemas.openxmlformats.org/drawingml/2006/table">
            <a:tbl>
              <a:tblPr rtl="1" firstRow="1" bandRow="1">
                <a:tableStyleId>{5C22544A-7EE6-4342-B048-85BDC9FD1C3A}</a:tableStyleId>
              </a:tblPr>
              <a:tblGrid>
                <a:gridCol w="208280">
                  <a:extLst>
                    <a:ext uri="{9D8B030D-6E8A-4147-A177-3AD203B41FA5}">
                      <a16:colId xmlns:a16="http://schemas.microsoft.com/office/drawing/2014/main" val="1048129697"/>
                    </a:ext>
                  </a:extLst>
                </a:gridCol>
                <a:gridCol w="208280">
                  <a:extLst>
                    <a:ext uri="{9D8B030D-6E8A-4147-A177-3AD203B41FA5}">
                      <a16:colId xmlns:a16="http://schemas.microsoft.com/office/drawing/2014/main" val="2897531480"/>
                    </a:ext>
                  </a:extLst>
                </a:gridCol>
                <a:gridCol w="208280">
                  <a:extLst>
                    <a:ext uri="{9D8B030D-6E8A-4147-A177-3AD203B41FA5}">
                      <a16:colId xmlns:a16="http://schemas.microsoft.com/office/drawing/2014/main" val="3544941204"/>
                    </a:ext>
                  </a:extLst>
                </a:gridCol>
                <a:gridCol w="208280">
                  <a:extLst>
                    <a:ext uri="{9D8B030D-6E8A-4147-A177-3AD203B41FA5}">
                      <a16:colId xmlns:a16="http://schemas.microsoft.com/office/drawing/2014/main" val="729779143"/>
                    </a:ext>
                  </a:extLst>
                </a:gridCol>
                <a:gridCol w="208280">
                  <a:extLst>
                    <a:ext uri="{9D8B030D-6E8A-4147-A177-3AD203B41FA5}">
                      <a16:colId xmlns:a16="http://schemas.microsoft.com/office/drawing/2014/main" val="378018116"/>
                    </a:ext>
                  </a:extLst>
                </a:gridCol>
              </a:tblGrid>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י</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צ</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י</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ת</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י</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graphicFrame>
        <p:nvGraphicFramePr>
          <p:cNvPr id="19" name="טבלה 18">
            <a:extLst>
              <a:ext uri="{FF2B5EF4-FFF2-40B4-BE49-F238E27FC236}">
                <a16:creationId xmlns:a16="http://schemas.microsoft.com/office/drawing/2014/main" id="{FBFADFC2-0A0F-4D8B-8809-A2AE73EF4838}"/>
              </a:ext>
            </a:extLst>
          </p:cNvPr>
          <p:cNvGraphicFramePr>
            <a:graphicFrameLocks noGrp="1"/>
          </p:cNvGraphicFramePr>
          <p:nvPr>
            <p:extLst>
              <p:ext uri="{D42A27DB-BD31-4B8C-83A1-F6EECF244321}">
                <p14:modId xmlns:p14="http://schemas.microsoft.com/office/powerpoint/2010/main" val="2865431133"/>
              </p:ext>
            </p:extLst>
          </p:nvPr>
        </p:nvGraphicFramePr>
        <p:xfrm>
          <a:off x="6233032" y="3315575"/>
          <a:ext cx="1041400" cy="731520"/>
        </p:xfrm>
        <a:graphic>
          <a:graphicData uri="http://schemas.openxmlformats.org/drawingml/2006/table">
            <a:tbl>
              <a:tblPr rtl="1" firstRow="1" bandRow="1">
                <a:tableStyleId>{5C22544A-7EE6-4342-B048-85BDC9FD1C3A}</a:tableStyleId>
              </a:tblPr>
              <a:tblGrid>
                <a:gridCol w="208280">
                  <a:extLst>
                    <a:ext uri="{9D8B030D-6E8A-4147-A177-3AD203B41FA5}">
                      <a16:colId xmlns:a16="http://schemas.microsoft.com/office/drawing/2014/main" val="1048129697"/>
                    </a:ext>
                  </a:extLst>
                </a:gridCol>
                <a:gridCol w="208280">
                  <a:extLst>
                    <a:ext uri="{9D8B030D-6E8A-4147-A177-3AD203B41FA5}">
                      <a16:colId xmlns:a16="http://schemas.microsoft.com/office/drawing/2014/main" val="2897531480"/>
                    </a:ext>
                  </a:extLst>
                </a:gridCol>
                <a:gridCol w="208280">
                  <a:extLst>
                    <a:ext uri="{9D8B030D-6E8A-4147-A177-3AD203B41FA5}">
                      <a16:colId xmlns:a16="http://schemas.microsoft.com/office/drawing/2014/main" val="3544941204"/>
                    </a:ext>
                  </a:extLst>
                </a:gridCol>
                <a:gridCol w="208280">
                  <a:extLst>
                    <a:ext uri="{9D8B030D-6E8A-4147-A177-3AD203B41FA5}">
                      <a16:colId xmlns:a16="http://schemas.microsoft.com/office/drawing/2014/main" val="729779143"/>
                    </a:ext>
                  </a:extLst>
                </a:gridCol>
                <a:gridCol w="208280">
                  <a:extLst>
                    <a:ext uri="{9D8B030D-6E8A-4147-A177-3AD203B41FA5}">
                      <a16:colId xmlns:a16="http://schemas.microsoft.com/office/drawing/2014/main" val="378018116"/>
                    </a:ext>
                  </a:extLst>
                </a:gridCol>
              </a:tblGrid>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ו</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ע</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י</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י</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graphicFrame>
        <p:nvGraphicFramePr>
          <p:cNvPr id="22" name="טבלה 21">
            <a:extLst>
              <a:ext uri="{FF2B5EF4-FFF2-40B4-BE49-F238E27FC236}">
                <a16:creationId xmlns:a16="http://schemas.microsoft.com/office/drawing/2014/main" id="{0B5BCE95-AE23-4479-A31E-0C362BDF50B5}"/>
              </a:ext>
            </a:extLst>
          </p:cNvPr>
          <p:cNvGraphicFramePr>
            <a:graphicFrameLocks noGrp="1"/>
          </p:cNvGraphicFramePr>
          <p:nvPr>
            <p:extLst>
              <p:ext uri="{D42A27DB-BD31-4B8C-83A1-F6EECF244321}">
                <p14:modId xmlns:p14="http://schemas.microsoft.com/office/powerpoint/2010/main" val="3380903696"/>
              </p:ext>
            </p:extLst>
          </p:nvPr>
        </p:nvGraphicFramePr>
        <p:xfrm>
          <a:off x="4917569" y="3315575"/>
          <a:ext cx="1041400" cy="731520"/>
        </p:xfrm>
        <a:graphic>
          <a:graphicData uri="http://schemas.openxmlformats.org/drawingml/2006/table">
            <a:tbl>
              <a:tblPr rtl="1" firstRow="1" bandRow="1">
                <a:tableStyleId>{5C22544A-7EE6-4342-B048-85BDC9FD1C3A}</a:tableStyleId>
              </a:tblPr>
              <a:tblGrid>
                <a:gridCol w="208280">
                  <a:extLst>
                    <a:ext uri="{9D8B030D-6E8A-4147-A177-3AD203B41FA5}">
                      <a16:colId xmlns:a16="http://schemas.microsoft.com/office/drawing/2014/main" val="1048129697"/>
                    </a:ext>
                  </a:extLst>
                </a:gridCol>
                <a:gridCol w="208280">
                  <a:extLst>
                    <a:ext uri="{9D8B030D-6E8A-4147-A177-3AD203B41FA5}">
                      <a16:colId xmlns:a16="http://schemas.microsoft.com/office/drawing/2014/main" val="2897531480"/>
                    </a:ext>
                  </a:extLst>
                </a:gridCol>
                <a:gridCol w="208280">
                  <a:extLst>
                    <a:ext uri="{9D8B030D-6E8A-4147-A177-3AD203B41FA5}">
                      <a16:colId xmlns:a16="http://schemas.microsoft.com/office/drawing/2014/main" val="3544941204"/>
                    </a:ext>
                  </a:extLst>
                </a:gridCol>
                <a:gridCol w="208280">
                  <a:extLst>
                    <a:ext uri="{9D8B030D-6E8A-4147-A177-3AD203B41FA5}">
                      <a16:colId xmlns:a16="http://schemas.microsoft.com/office/drawing/2014/main" val="729779143"/>
                    </a:ext>
                  </a:extLst>
                </a:gridCol>
                <a:gridCol w="208280">
                  <a:extLst>
                    <a:ext uri="{9D8B030D-6E8A-4147-A177-3AD203B41FA5}">
                      <a16:colId xmlns:a16="http://schemas.microsoft.com/office/drawing/2014/main" val="378018116"/>
                    </a:ext>
                  </a:extLst>
                </a:gridCol>
              </a:tblGrid>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פ</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י</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א</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י</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graphicFrame>
        <p:nvGraphicFramePr>
          <p:cNvPr id="23" name="טבלה 22">
            <a:extLst>
              <a:ext uri="{FF2B5EF4-FFF2-40B4-BE49-F238E27FC236}">
                <a16:creationId xmlns:a16="http://schemas.microsoft.com/office/drawing/2014/main" id="{1928757F-A218-470E-97AB-933AF7E2B113}"/>
              </a:ext>
            </a:extLst>
          </p:cNvPr>
          <p:cNvGraphicFramePr>
            <a:graphicFrameLocks noGrp="1"/>
          </p:cNvGraphicFramePr>
          <p:nvPr>
            <p:extLst>
              <p:ext uri="{D42A27DB-BD31-4B8C-83A1-F6EECF244321}">
                <p14:modId xmlns:p14="http://schemas.microsoft.com/office/powerpoint/2010/main" val="933716097"/>
              </p:ext>
            </p:extLst>
          </p:nvPr>
        </p:nvGraphicFramePr>
        <p:xfrm>
          <a:off x="3616670" y="3315575"/>
          <a:ext cx="1041400" cy="731520"/>
        </p:xfrm>
        <a:graphic>
          <a:graphicData uri="http://schemas.openxmlformats.org/drawingml/2006/table">
            <a:tbl>
              <a:tblPr rtl="1" firstRow="1" bandRow="1">
                <a:tableStyleId>{5C22544A-7EE6-4342-B048-85BDC9FD1C3A}</a:tableStyleId>
              </a:tblPr>
              <a:tblGrid>
                <a:gridCol w="208280">
                  <a:extLst>
                    <a:ext uri="{9D8B030D-6E8A-4147-A177-3AD203B41FA5}">
                      <a16:colId xmlns:a16="http://schemas.microsoft.com/office/drawing/2014/main" val="1048129697"/>
                    </a:ext>
                  </a:extLst>
                </a:gridCol>
                <a:gridCol w="208280">
                  <a:extLst>
                    <a:ext uri="{9D8B030D-6E8A-4147-A177-3AD203B41FA5}">
                      <a16:colId xmlns:a16="http://schemas.microsoft.com/office/drawing/2014/main" val="2897531480"/>
                    </a:ext>
                  </a:extLst>
                </a:gridCol>
                <a:gridCol w="208280">
                  <a:extLst>
                    <a:ext uri="{9D8B030D-6E8A-4147-A177-3AD203B41FA5}">
                      <a16:colId xmlns:a16="http://schemas.microsoft.com/office/drawing/2014/main" val="3544941204"/>
                    </a:ext>
                  </a:extLst>
                </a:gridCol>
                <a:gridCol w="208280">
                  <a:extLst>
                    <a:ext uri="{9D8B030D-6E8A-4147-A177-3AD203B41FA5}">
                      <a16:colId xmlns:a16="http://schemas.microsoft.com/office/drawing/2014/main" val="729779143"/>
                    </a:ext>
                  </a:extLst>
                </a:gridCol>
                <a:gridCol w="208280">
                  <a:extLst>
                    <a:ext uri="{9D8B030D-6E8A-4147-A177-3AD203B41FA5}">
                      <a16:colId xmlns:a16="http://schemas.microsoft.com/office/drawing/2014/main" val="378018116"/>
                    </a:ext>
                  </a:extLst>
                </a:gridCol>
              </a:tblGrid>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ר</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צ</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י</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ה</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י</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graphicFrame>
        <p:nvGraphicFramePr>
          <p:cNvPr id="24" name="טבלה 23">
            <a:extLst>
              <a:ext uri="{FF2B5EF4-FFF2-40B4-BE49-F238E27FC236}">
                <a16:creationId xmlns:a16="http://schemas.microsoft.com/office/drawing/2014/main" id="{7346A6F3-998D-441D-A71A-C308CABAC6BD}"/>
              </a:ext>
            </a:extLst>
          </p:cNvPr>
          <p:cNvGraphicFramePr>
            <a:graphicFrameLocks noGrp="1"/>
          </p:cNvGraphicFramePr>
          <p:nvPr>
            <p:extLst>
              <p:ext uri="{D42A27DB-BD31-4B8C-83A1-F6EECF244321}">
                <p14:modId xmlns:p14="http://schemas.microsoft.com/office/powerpoint/2010/main" val="3278179422"/>
              </p:ext>
            </p:extLst>
          </p:nvPr>
        </p:nvGraphicFramePr>
        <p:xfrm>
          <a:off x="2303440" y="3315575"/>
          <a:ext cx="1041400" cy="731520"/>
        </p:xfrm>
        <a:graphic>
          <a:graphicData uri="http://schemas.openxmlformats.org/drawingml/2006/table">
            <a:tbl>
              <a:tblPr rtl="1" firstRow="1" bandRow="1">
                <a:tableStyleId>{5C22544A-7EE6-4342-B048-85BDC9FD1C3A}</a:tableStyleId>
              </a:tblPr>
              <a:tblGrid>
                <a:gridCol w="208280">
                  <a:extLst>
                    <a:ext uri="{9D8B030D-6E8A-4147-A177-3AD203B41FA5}">
                      <a16:colId xmlns:a16="http://schemas.microsoft.com/office/drawing/2014/main" val="1048129697"/>
                    </a:ext>
                  </a:extLst>
                </a:gridCol>
                <a:gridCol w="208280">
                  <a:extLst>
                    <a:ext uri="{9D8B030D-6E8A-4147-A177-3AD203B41FA5}">
                      <a16:colId xmlns:a16="http://schemas.microsoft.com/office/drawing/2014/main" val="2897531480"/>
                    </a:ext>
                  </a:extLst>
                </a:gridCol>
                <a:gridCol w="208280">
                  <a:extLst>
                    <a:ext uri="{9D8B030D-6E8A-4147-A177-3AD203B41FA5}">
                      <a16:colId xmlns:a16="http://schemas.microsoft.com/office/drawing/2014/main" val="3544941204"/>
                    </a:ext>
                  </a:extLst>
                </a:gridCol>
                <a:gridCol w="208280">
                  <a:extLst>
                    <a:ext uri="{9D8B030D-6E8A-4147-A177-3AD203B41FA5}">
                      <a16:colId xmlns:a16="http://schemas.microsoft.com/office/drawing/2014/main" val="729779143"/>
                    </a:ext>
                  </a:extLst>
                </a:gridCol>
                <a:gridCol w="208280">
                  <a:extLst>
                    <a:ext uri="{9D8B030D-6E8A-4147-A177-3AD203B41FA5}">
                      <a16:colId xmlns:a16="http://schemas.microsoft.com/office/drawing/2014/main" val="378018116"/>
                    </a:ext>
                  </a:extLst>
                </a:gridCol>
              </a:tblGrid>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פ</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ו</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י</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י</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cxnSp>
        <p:nvCxnSpPr>
          <p:cNvPr id="50" name="מחבר ישר 49">
            <a:extLst>
              <a:ext uri="{FF2B5EF4-FFF2-40B4-BE49-F238E27FC236}">
                <a16:creationId xmlns:a16="http://schemas.microsoft.com/office/drawing/2014/main" id="{9A3E8E95-4A2A-423F-AD6A-44A8AA877FFB}"/>
              </a:ext>
            </a:extLst>
          </p:cNvPr>
          <p:cNvCxnSpPr/>
          <p:nvPr/>
        </p:nvCxnSpPr>
        <p:spPr>
          <a:xfrm flipH="1">
            <a:off x="9520048" y="3395972"/>
            <a:ext cx="133350" cy="200025"/>
          </a:xfrm>
          <a:prstGeom prst="line">
            <a:avLst/>
          </a:prstGeom>
          <a:ln>
            <a:solidFill>
              <a:srgbClr val="92D050"/>
            </a:solidFill>
          </a:ln>
        </p:spPr>
        <p:style>
          <a:lnRef idx="2">
            <a:schemeClr val="accent3"/>
          </a:lnRef>
          <a:fillRef idx="0">
            <a:schemeClr val="accent3"/>
          </a:fillRef>
          <a:effectRef idx="1">
            <a:schemeClr val="accent3"/>
          </a:effectRef>
          <a:fontRef idx="minor">
            <a:schemeClr val="tx1"/>
          </a:fontRef>
        </p:style>
      </p:cxnSp>
      <p:cxnSp>
        <p:nvCxnSpPr>
          <p:cNvPr id="28" name="מחבר ישר 27">
            <a:extLst>
              <a:ext uri="{FF2B5EF4-FFF2-40B4-BE49-F238E27FC236}">
                <a16:creationId xmlns:a16="http://schemas.microsoft.com/office/drawing/2014/main" id="{24BCCAFC-4962-4083-A4C7-475DE70A3301}"/>
              </a:ext>
            </a:extLst>
          </p:cNvPr>
          <p:cNvCxnSpPr/>
          <p:nvPr/>
        </p:nvCxnSpPr>
        <p:spPr>
          <a:xfrm flipH="1">
            <a:off x="3852601" y="3395971"/>
            <a:ext cx="133350" cy="200025"/>
          </a:xfrm>
          <a:prstGeom prst="line">
            <a:avLst/>
          </a:prstGeom>
          <a:ln>
            <a:solidFill>
              <a:srgbClr val="92D050"/>
            </a:solidFill>
          </a:ln>
        </p:spPr>
        <p:style>
          <a:lnRef idx="2">
            <a:schemeClr val="accent3"/>
          </a:lnRef>
          <a:fillRef idx="0">
            <a:schemeClr val="accent3"/>
          </a:fillRef>
          <a:effectRef idx="1">
            <a:schemeClr val="accent3"/>
          </a:effectRef>
          <a:fontRef idx="minor">
            <a:schemeClr val="tx1"/>
          </a:fontRef>
        </p:style>
      </p:cxnSp>
      <p:cxnSp>
        <p:nvCxnSpPr>
          <p:cNvPr id="33" name="מחבר ישר 32">
            <a:extLst>
              <a:ext uri="{FF2B5EF4-FFF2-40B4-BE49-F238E27FC236}">
                <a16:creationId xmlns:a16="http://schemas.microsoft.com/office/drawing/2014/main" id="{DFCA46A7-7DE8-4E6D-9BE5-AAADA9A5EE12}"/>
              </a:ext>
            </a:extLst>
          </p:cNvPr>
          <p:cNvCxnSpPr/>
          <p:nvPr/>
        </p:nvCxnSpPr>
        <p:spPr>
          <a:xfrm flipH="1">
            <a:off x="2757465" y="3395970"/>
            <a:ext cx="133350" cy="200025"/>
          </a:xfrm>
          <a:prstGeom prst="line">
            <a:avLst/>
          </a:prstGeom>
          <a:ln>
            <a:solidFill>
              <a:srgbClr val="92D050"/>
            </a:solidFill>
          </a:ln>
        </p:spPr>
        <p:style>
          <a:lnRef idx="2">
            <a:schemeClr val="accent3"/>
          </a:lnRef>
          <a:fillRef idx="0">
            <a:schemeClr val="accent3"/>
          </a:fillRef>
          <a:effectRef idx="1">
            <a:schemeClr val="accent3"/>
          </a:effectRef>
          <a:fontRef idx="minor">
            <a:schemeClr val="tx1"/>
          </a:fontRef>
        </p:style>
      </p:cxnSp>
      <p:graphicFrame>
        <p:nvGraphicFramePr>
          <p:cNvPr id="34" name="טבלה 33">
            <a:extLst>
              <a:ext uri="{FF2B5EF4-FFF2-40B4-BE49-F238E27FC236}">
                <a16:creationId xmlns:a16="http://schemas.microsoft.com/office/drawing/2014/main" id="{893BE1A9-EF60-47A1-A61D-80857045469B}"/>
              </a:ext>
            </a:extLst>
          </p:cNvPr>
          <p:cNvGraphicFramePr>
            <a:graphicFrameLocks noGrp="1"/>
          </p:cNvGraphicFramePr>
          <p:nvPr>
            <p:extLst>
              <p:ext uri="{D42A27DB-BD31-4B8C-83A1-F6EECF244321}">
                <p14:modId xmlns:p14="http://schemas.microsoft.com/office/powerpoint/2010/main" val="1268192834"/>
              </p:ext>
            </p:extLst>
          </p:nvPr>
        </p:nvGraphicFramePr>
        <p:xfrm>
          <a:off x="4917569" y="5626713"/>
          <a:ext cx="1041400" cy="731520"/>
        </p:xfrm>
        <a:graphic>
          <a:graphicData uri="http://schemas.openxmlformats.org/drawingml/2006/table">
            <a:tbl>
              <a:tblPr rtl="1" firstRow="1" bandRow="1">
                <a:tableStyleId>{5C22544A-7EE6-4342-B048-85BDC9FD1C3A}</a:tableStyleId>
              </a:tblPr>
              <a:tblGrid>
                <a:gridCol w="208280">
                  <a:extLst>
                    <a:ext uri="{9D8B030D-6E8A-4147-A177-3AD203B41FA5}">
                      <a16:colId xmlns:a16="http://schemas.microsoft.com/office/drawing/2014/main" val="1048129697"/>
                    </a:ext>
                  </a:extLst>
                </a:gridCol>
                <a:gridCol w="208280">
                  <a:extLst>
                    <a:ext uri="{9D8B030D-6E8A-4147-A177-3AD203B41FA5}">
                      <a16:colId xmlns:a16="http://schemas.microsoft.com/office/drawing/2014/main" val="2897531480"/>
                    </a:ext>
                  </a:extLst>
                </a:gridCol>
                <a:gridCol w="208280">
                  <a:extLst>
                    <a:ext uri="{9D8B030D-6E8A-4147-A177-3AD203B41FA5}">
                      <a16:colId xmlns:a16="http://schemas.microsoft.com/office/drawing/2014/main" val="3544941204"/>
                    </a:ext>
                  </a:extLst>
                </a:gridCol>
                <a:gridCol w="208280">
                  <a:extLst>
                    <a:ext uri="{9D8B030D-6E8A-4147-A177-3AD203B41FA5}">
                      <a16:colId xmlns:a16="http://schemas.microsoft.com/office/drawing/2014/main" val="729779143"/>
                    </a:ext>
                  </a:extLst>
                </a:gridCol>
                <a:gridCol w="208280">
                  <a:extLst>
                    <a:ext uri="{9D8B030D-6E8A-4147-A177-3AD203B41FA5}">
                      <a16:colId xmlns:a16="http://schemas.microsoft.com/office/drawing/2014/main" val="378018116"/>
                    </a:ext>
                  </a:extLst>
                </a:gridCol>
              </a:tblGrid>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ו</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ר</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י</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ה</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י</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cxnSp>
        <p:nvCxnSpPr>
          <p:cNvPr id="35" name="מחבר ישר 34">
            <a:extLst>
              <a:ext uri="{FF2B5EF4-FFF2-40B4-BE49-F238E27FC236}">
                <a16:creationId xmlns:a16="http://schemas.microsoft.com/office/drawing/2014/main" id="{83163D8A-17B3-4DE8-B34F-1ED635033863}"/>
              </a:ext>
            </a:extLst>
          </p:cNvPr>
          <p:cNvCxnSpPr/>
          <p:nvPr/>
        </p:nvCxnSpPr>
        <p:spPr>
          <a:xfrm flipH="1">
            <a:off x="5158418" y="5698987"/>
            <a:ext cx="133350" cy="200025"/>
          </a:xfrm>
          <a:prstGeom prst="line">
            <a:avLst/>
          </a:prstGeom>
          <a:ln>
            <a:solidFill>
              <a:srgbClr val="92D050"/>
            </a:solidFill>
          </a:ln>
        </p:spPr>
        <p:style>
          <a:lnRef idx="2">
            <a:schemeClr val="accent3"/>
          </a:lnRef>
          <a:fillRef idx="0">
            <a:schemeClr val="accent3"/>
          </a:fillRef>
          <a:effectRef idx="1">
            <a:schemeClr val="accent3"/>
          </a:effectRef>
          <a:fontRef idx="minor">
            <a:schemeClr val="tx1"/>
          </a:fontRef>
        </p:style>
      </p:cxnSp>
      <p:pic>
        <p:nvPicPr>
          <p:cNvPr id="21" name="תמונה 20">
            <a:extLst>
              <a:ext uri="{FF2B5EF4-FFF2-40B4-BE49-F238E27FC236}">
                <a16:creationId xmlns:a16="http://schemas.microsoft.com/office/drawing/2014/main" id="{485CEA53-1F27-4C98-8D8B-235CEA59F04F}"/>
              </a:ext>
            </a:extLst>
          </p:cNvPr>
          <p:cNvPicPr>
            <a:picLocks noChangeAspect="1"/>
          </p:cNvPicPr>
          <p:nvPr/>
        </p:nvPicPr>
        <p:blipFill rotWithShape="1">
          <a:blip r:embed="rId3"/>
          <a:srcRect l="36371" t="36702" r="24435" b="56560"/>
          <a:stretch/>
        </p:blipFill>
        <p:spPr>
          <a:xfrm>
            <a:off x="251618" y="4378061"/>
            <a:ext cx="3481787" cy="336716"/>
          </a:xfrm>
          <a:prstGeom prst="rect">
            <a:avLst/>
          </a:prstGeom>
          <a:ln w="19050">
            <a:solidFill>
              <a:srgbClr val="192A72"/>
            </a:solidFill>
          </a:ln>
        </p:spPr>
      </p:pic>
      <p:pic>
        <p:nvPicPr>
          <p:cNvPr id="11266" name="Picture 2" descr="Vector illustrations of empty and closed refrigerator with different healthy food Premium Vector">
            <a:extLst>
              <a:ext uri="{FF2B5EF4-FFF2-40B4-BE49-F238E27FC236}">
                <a16:creationId xmlns:a16="http://schemas.microsoft.com/office/drawing/2014/main" id="{E925084E-A82E-46A0-9C0B-2262697FFFC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4045"/>
          <a:stretch/>
        </p:blipFill>
        <p:spPr bwMode="auto">
          <a:xfrm>
            <a:off x="1261037" y="4921298"/>
            <a:ext cx="1161652" cy="1555377"/>
          </a:xfrm>
          <a:prstGeom prst="rect">
            <a:avLst/>
          </a:prstGeom>
          <a:noFill/>
          <a:extLst>
            <a:ext uri="{909E8E84-426E-40DD-AFC4-6F175D3DCCD1}">
              <a14:hiddenFill xmlns:a14="http://schemas.microsoft.com/office/drawing/2010/main">
                <a:solidFill>
                  <a:srgbClr val="FFFFFF"/>
                </a:solidFill>
              </a14:hiddenFill>
            </a:ext>
          </a:extLst>
        </p:spPr>
      </p:pic>
      <p:cxnSp>
        <p:nvCxnSpPr>
          <p:cNvPr id="48" name="מחבר ישר 47">
            <a:extLst>
              <a:ext uri="{FF2B5EF4-FFF2-40B4-BE49-F238E27FC236}">
                <a16:creationId xmlns:a16="http://schemas.microsoft.com/office/drawing/2014/main" id="{1C3C63BB-B413-4019-92C4-8322165CA5B6}"/>
              </a:ext>
            </a:extLst>
          </p:cNvPr>
          <p:cNvCxnSpPr/>
          <p:nvPr/>
        </p:nvCxnSpPr>
        <p:spPr>
          <a:xfrm flipH="1">
            <a:off x="8198726" y="3395972"/>
            <a:ext cx="133350" cy="200025"/>
          </a:xfrm>
          <a:prstGeom prst="line">
            <a:avLst/>
          </a:prstGeom>
          <a:ln>
            <a:solidFill>
              <a:srgbClr val="92D050"/>
            </a:solidFill>
          </a:ln>
        </p:spPr>
        <p:style>
          <a:lnRef idx="2">
            <a:schemeClr val="accent3"/>
          </a:lnRef>
          <a:fillRef idx="0">
            <a:schemeClr val="accent3"/>
          </a:fillRef>
          <a:effectRef idx="1">
            <a:schemeClr val="accent3"/>
          </a:effectRef>
          <a:fontRef idx="minor">
            <a:schemeClr val="tx1"/>
          </a:fontRef>
        </p:style>
      </p:cxnSp>
    </p:spTree>
    <p:custDataLst>
      <p:tags r:id="rId1"/>
    </p:custDataLst>
    <p:extLst>
      <p:ext uri="{BB962C8B-B14F-4D97-AF65-F5344CB8AC3E}">
        <p14:creationId xmlns:p14="http://schemas.microsoft.com/office/powerpoint/2010/main" val="237215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26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7A5C823-149F-4D96-9C55-295BFFD1B099}"/>
              </a:ext>
            </a:extLst>
          </p:cNvPr>
          <p:cNvSpPr>
            <a:spLocks noGrp="1"/>
          </p:cNvSpPr>
          <p:nvPr>
            <p:ph type="title"/>
          </p:nvPr>
        </p:nvSpPr>
        <p:spPr/>
        <p:txBody>
          <a:bodyPr/>
          <a:lstStyle/>
          <a:p>
            <a:r>
              <a:rPr lang="he-IL" dirty="0"/>
              <a:t>צורות הבינוני בבניין הפעיל</a:t>
            </a:r>
          </a:p>
        </p:txBody>
      </p:sp>
      <p:sp>
        <p:nvSpPr>
          <p:cNvPr id="3" name="מציין מיקום טקסט 2">
            <a:extLst>
              <a:ext uri="{FF2B5EF4-FFF2-40B4-BE49-F238E27FC236}">
                <a16:creationId xmlns:a16="http://schemas.microsoft.com/office/drawing/2014/main" id="{09C8F495-3129-4231-8FFA-E28021C3094F}"/>
              </a:ext>
            </a:extLst>
          </p:cNvPr>
          <p:cNvSpPr>
            <a:spLocks noGrp="1"/>
          </p:cNvSpPr>
          <p:nvPr>
            <p:ph type="body" sz="quarter" idx="3"/>
          </p:nvPr>
        </p:nvSpPr>
        <p:spPr>
          <a:xfrm>
            <a:off x="8839199" y="1040129"/>
            <a:ext cx="2885205" cy="540000"/>
          </a:xfrm>
        </p:spPr>
        <p:txBody>
          <a:bodyPr/>
          <a:lstStyle/>
          <a:p>
            <a:r>
              <a:rPr lang="he-IL" sz="2400" b="0" dirty="0"/>
              <a:t>לפניכם צורת בינוני.</a:t>
            </a:r>
          </a:p>
        </p:txBody>
      </p:sp>
      <p:sp>
        <p:nvSpPr>
          <p:cNvPr id="5" name="מציין מיקום טקסט 2">
            <a:extLst>
              <a:ext uri="{FF2B5EF4-FFF2-40B4-BE49-F238E27FC236}">
                <a16:creationId xmlns:a16="http://schemas.microsoft.com/office/drawing/2014/main" id="{80E29218-1AB4-4AAB-B856-9C5654A59691}"/>
              </a:ext>
            </a:extLst>
          </p:cNvPr>
          <p:cNvSpPr txBox="1">
            <a:spLocks/>
          </p:cNvSpPr>
          <p:nvPr/>
        </p:nvSpPr>
        <p:spPr>
          <a:xfrm>
            <a:off x="3417413" y="1704197"/>
            <a:ext cx="8306992"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3200" dirty="0">
                <a:solidFill>
                  <a:schemeClr val="tx1"/>
                </a:solidFill>
              </a:rPr>
              <a:t>מוֹבִיל</a:t>
            </a:r>
            <a:r>
              <a:rPr lang="he-IL" sz="2400" dirty="0"/>
              <a:t> </a:t>
            </a:r>
          </a:p>
        </p:txBody>
      </p:sp>
      <p:sp>
        <p:nvSpPr>
          <p:cNvPr id="6" name="מציין מיקום טקסט 2">
            <a:extLst>
              <a:ext uri="{FF2B5EF4-FFF2-40B4-BE49-F238E27FC236}">
                <a16:creationId xmlns:a16="http://schemas.microsoft.com/office/drawing/2014/main" id="{05F674FE-1A04-44ED-881A-B51EE5EB8E46}"/>
              </a:ext>
            </a:extLst>
          </p:cNvPr>
          <p:cNvSpPr txBox="1">
            <a:spLocks/>
          </p:cNvSpPr>
          <p:nvPr/>
        </p:nvSpPr>
        <p:spPr>
          <a:xfrm>
            <a:off x="4695825" y="2845649"/>
            <a:ext cx="7028580" cy="838983"/>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2000" b="0" dirty="0"/>
              <a:t>כתבו שני משפטים, ושבצו בכל אחד מהם את הצורה </a:t>
            </a:r>
            <a:r>
              <a:rPr lang="he-IL" dirty="0"/>
              <a:t>מוֹבִיל</a:t>
            </a:r>
            <a:r>
              <a:rPr lang="he-IL" sz="2000" dirty="0"/>
              <a:t>, </a:t>
            </a:r>
            <a:r>
              <a:rPr lang="he-IL" sz="2000" b="0" dirty="0"/>
              <a:t>כך ש</a:t>
            </a:r>
            <a:r>
              <a:rPr lang="he-IL" sz="2000" b="0" u="sng" dirty="0"/>
              <a:t>חלק הדיבור</a:t>
            </a:r>
            <a:r>
              <a:rPr lang="he-IL" sz="2000" b="0" dirty="0"/>
              <a:t> שלה יהיה שונה בכל משפט.</a:t>
            </a:r>
          </a:p>
        </p:txBody>
      </p:sp>
      <p:sp>
        <p:nvSpPr>
          <p:cNvPr id="7" name="מציין מיקום טקסט 2">
            <a:extLst>
              <a:ext uri="{FF2B5EF4-FFF2-40B4-BE49-F238E27FC236}">
                <a16:creationId xmlns:a16="http://schemas.microsoft.com/office/drawing/2014/main" id="{57A99066-01F3-4596-A147-9802EFB7270B}"/>
              </a:ext>
            </a:extLst>
          </p:cNvPr>
          <p:cNvSpPr txBox="1">
            <a:spLocks/>
          </p:cNvSpPr>
          <p:nvPr/>
        </p:nvSpPr>
        <p:spPr>
          <a:xfrm>
            <a:off x="7677149" y="2368265"/>
            <a:ext cx="4047255"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2000" b="0" dirty="0"/>
              <a:t>ציינו את ה</a:t>
            </a:r>
            <a:r>
              <a:rPr lang="he-IL" sz="2000" b="0" u="sng" dirty="0"/>
              <a:t>שורש</a:t>
            </a:r>
            <a:r>
              <a:rPr lang="he-IL" sz="2000" b="0" dirty="0"/>
              <a:t> של צורה זו.</a:t>
            </a:r>
          </a:p>
        </p:txBody>
      </p:sp>
      <p:sp>
        <p:nvSpPr>
          <p:cNvPr id="8" name="מציין מיקום טקסט 13">
            <a:extLst>
              <a:ext uri="{FF2B5EF4-FFF2-40B4-BE49-F238E27FC236}">
                <a16:creationId xmlns:a16="http://schemas.microsoft.com/office/drawing/2014/main" id="{94EA24D0-3593-468F-A9FF-D4B1CE0D5AF8}"/>
              </a:ext>
            </a:extLst>
          </p:cNvPr>
          <p:cNvSpPr txBox="1">
            <a:spLocks/>
          </p:cNvSpPr>
          <p:nvPr/>
        </p:nvSpPr>
        <p:spPr>
          <a:xfrm>
            <a:off x="4695825" y="2368265"/>
            <a:ext cx="2981324" cy="54007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2000" b="0" dirty="0">
                <a:solidFill>
                  <a:srgbClr val="92D050"/>
                </a:solidFill>
              </a:rPr>
              <a:t>י/</a:t>
            </a:r>
            <a:r>
              <a:rPr lang="he-IL" sz="2000" b="0" dirty="0" err="1">
                <a:solidFill>
                  <a:srgbClr val="92D050"/>
                </a:solidFill>
              </a:rPr>
              <a:t>וב"ל</a:t>
            </a:r>
            <a:r>
              <a:rPr lang="he-IL" sz="2000" b="0" dirty="0">
                <a:solidFill>
                  <a:srgbClr val="92D050"/>
                </a:solidFill>
              </a:rPr>
              <a:t> (גזרת נפ"י/ו)</a:t>
            </a:r>
          </a:p>
        </p:txBody>
      </p:sp>
      <p:pic>
        <p:nvPicPr>
          <p:cNvPr id="4098" name="Picture 2" descr="Delivery yellow  van with location mobile application Premium Photo">
            <a:extLst>
              <a:ext uri="{FF2B5EF4-FFF2-40B4-BE49-F238E27FC236}">
                <a16:creationId xmlns:a16="http://schemas.microsoft.com/office/drawing/2014/main" id="{01F86F33-0E96-4DCD-AFD1-5032FD58DC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569" y="1239993"/>
            <a:ext cx="3463957" cy="2075054"/>
          </a:xfrm>
          <a:prstGeom prst="rect">
            <a:avLst/>
          </a:prstGeom>
          <a:noFill/>
          <a:extLst>
            <a:ext uri="{909E8E84-426E-40DD-AFC4-6F175D3DCCD1}">
              <a14:hiddenFill xmlns:a14="http://schemas.microsoft.com/office/drawing/2010/main">
                <a:solidFill>
                  <a:srgbClr val="FFFFFF"/>
                </a:solidFill>
              </a14:hiddenFill>
            </a:ext>
          </a:extLst>
        </p:spPr>
      </p:pic>
      <p:sp>
        <p:nvSpPr>
          <p:cNvPr id="10" name="מציין מיקום טקסט 13">
            <a:extLst>
              <a:ext uri="{FF2B5EF4-FFF2-40B4-BE49-F238E27FC236}">
                <a16:creationId xmlns:a16="http://schemas.microsoft.com/office/drawing/2014/main" id="{0F36A74E-9003-4739-A9A9-336C882581F8}"/>
              </a:ext>
            </a:extLst>
          </p:cNvPr>
          <p:cNvSpPr txBox="1">
            <a:spLocks/>
          </p:cNvSpPr>
          <p:nvPr/>
        </p:nvSpPr>
        <p:spPr>
          <a:xfrm>
            <a:off x="5895974" y="3621946"/>
            <a:ext cx="5828429" cy="54007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2000" b="0" dirty="0">
                <a:solidFill>
                  <a:srgbClr val="92D050"/>
                </a:solidFill>
              </a:rPr>
              <a:t>הצעיר </a:t>
            </a:r>
            <a:r>
              <a:rPr lang="he-IL" sz="2400" dirty="0">
                <a:solidFill>
                  <a:srgbClr val="92D050"/>
                </a:solidFill>
              </a:rPr>
              <a:t>מוביל</a:t>
            </a:r>
            <a:r>
              <a:rPr lang="he-IL" sz="2000" b="0" dirty="0">
                <a:solidFill>
                  <a:srgbClr val="92D050"/>
                </a:solidFill>
              </a:rPr>
              <a:t> את המחאה החברתית בארץ. (פועל)</a:t>
            </a:r>
          </a:p>
        </p:txBody>
      </p:sp>
      <p:sp>
        <p:nvSpPr>
          <p:cNvPr id="11" name="מציין מיקום טקסט 13">
            <a:extLst>
              <a:ext uri="{FF2B5EF4-FFF2-40B4-BE49-F238E27FC236}">
                <a16:creationId xmlns:a16="http://schemas.microsoft.com/office/drawing/2014/main" id="{5A71B756-B7B1-4BB3-BF2E-FCC514AD7AAB}"/>
              </a:ext>
            </a:extLst>
          </p:cNvPr>
          <p:cNvSpPr txBox="1">
            <a:spLocks/>
          </p:cNvSpPr>
          <p:nvPr/>
        </p:nvSpPr>
        <p:spPr>
          <a:xfrm>
            <a:off x="5257800" y="4044381"/>
            <a:ext cx="6496050" cy="54007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2000" b="0" dirty="0">
                <a:solidFill>
                  <a:srgbClr val="92D050"/>
                </a:solidFill>
              </a:rPr>
              <a:t>הוא נחשב כמועמד </a:t>
            </a:r>
            <a:r>
              <a:rPr lang="he-IL" sz="2400" dirty="0">
                <a:solidFill>
                  <a:srgbClr val="92D050"/>
                </a:solidFill>
              </a:rPr>
              <a:t>מוביל</a:t>
            </a:r>
            <a:r>
              <a:rPr lang="he-IL" sz="2000" b="0" dirty="0">
                <a:solidFill>
                  <a:srgbClr val="92D050"/>
                </a:solidFill>
              </a:rPr>
              <a:t> להחלפת המנכ"ל. (שם תואר)</a:t>
            </a:r>
          </a:p>
        </p:txBody>
      </p:sp>
      <p:pic>
        <p:nvPicPr>
          <p:cNvPr id="4100" name="Picture 4" descr="המוביל הארצי, 1964-1950 | ארכיון המדינה">
            <a:extLst>
              <a:ext uri="{FF2B5EF4-FFF2-40B4-BE49-F238E27FC236}">
                <a16:creationId xmlns:a16="http://schemas.microsoft.com/office/drawing/2014/main" id="{D4234A79-3DFA-41D6-A1DA-4A449D252E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244" y="3779251"/>
            <a:ext cx="2912882" cy="2173010"/>
          </a:xfrm>
          <a:prstGeom prst="rect">
            <a:avLst/>
          </a:prstGeom>
          <a:noFill/>
          <a:extLst>
            <a:ext uri="{909E8E84-426E-40DD-AFC4-6F175D3DCCD1}">
              <a14:hiddenFill xmlns:a14="http://schemas.microsoft.com/office/drawing/2010/main">
                <a:solidFill>
                  <a:srgbClr val="FFFFFF"/>
                </a:solidFill>
              </a14:hiddenFill>
            </a:ext>
          </a:extLst>
        </p:spPr>
      </p:pic>
      <p:sp>
        <p:nvSpPr>
          <p:cNvPr id="13" name="מציין מיקום טקסט 13">
            <a:extLst>
              <a:ext uri="{FF2B5EF4-FFF2-40B4-BE49-F238E27FC236}">
                <a16:creationId xmlns:a16="http://schemas.microsoft.com/office/drawing/2014/main" id="{7B0D7310-0056-4279-A8DA-973E53691477}"/>
              </a:ext>
            </a:extLst>
          </p:cNvPr>
          <p:cNvSpPr txBox="1">
            <a:spLocks/>
          </p:cNvSpPr>
          <p:nvPr/>
        </p:nvSpPr>
        <p:spPr>
          <a:xfrm>
            <a:off x="1119908" y="6082242"/>
            <a:ext cx="1927553" cy="54007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he-IL" sz="1800" b="0" dirty="0">
                <a:solidFill>
                  <a:schemeClr val="tx1"/>
                </a:solidFill>
              </a:rPr>
              <a:t>המוביל הארצי</a:t>
            </a:r>
          </a:p>
          <a:p>
            <a:pPr algn="ctr"/>
            <a:r>
              <a:rPr lang="he-IL" sz="1100" b="0" dirty="0">
                <a:solidFill>
                  <a:schemeClr val="tx1"/>
                </a:solidFill>
              </a:rPr>
              <a:t>ארכיון המדינה</a:t>
            </a:r>
          </a:p>
        </p:txBody>
      </p:sp>
    </p:spTree>
    <p:custDataLst>
      <p:tags r:id="rId1"/>
    </p:custDataLst>
    <p:extLst>
      <p:ext uri="{BB962C8B-B14F-4D97-AF65-F5344CB8AC3E}">
        <p14:creationId xmlns:p14="http://schemas.microsoft.com/office/powerpoint/2010/main" val="401643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0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33ED849-A2EB-4068-9684-AC3CC9967C0C}"/>
              </a:ext>
            </a:extLst>
          </p:cNvPr>
          <p:cNvSpPr>
            <a:spLocks noGrp="1"/>
          </p:cNvSpPr>
          <p:nvPr>
            <p:ph type="title"/>
          </p:nvPr>
        </p:nvSpPr>
        <p:spPr/>
        <p:txBody>
          <a:bodyPr/>
          <a:lstStyle/>
          <a:p>
            <a:r>
              <a:rPr lang="he-IL" dirty="0"/>
              <a:t>תרגול מבחינות בגרות</a:t>
            </a:r>
          </a:p>
        </p:txBody>
      </p:sp>
      <p:pic>
        <p:nvPicPr>
          <p:cNvPr id="5" name="תמונה 4">
            <a:extLst>
              <a:ext uri="{FF2B5EF4-FFF2-40B4-BE49-F238E27FC236}">
                <a16:creationId xmlns:a16="http://schemas.microsoft.com/office/drawing/2014/main" id="{D73EF0B8-9C5C-4BEF-A9F8-F067BA675E9C}"/>
              </a:ext>
            </a:extLst>
          </p:cNvPr>
          <p:cNvPicPr>
            <a:picLocks noChangeAspect="1"/>
          </p:cNvPicPr>
          <p:nvPr/>
        </p:nvPicPr>
        <p:blipFill rotWithShape="1">
          <a:blip r:embed="rId3"/>
          <a:srcRect l="17187" t="13606" r="29271" b="11667"/>
          <a:stretch/>
        </p:blipFill>
        <p:spPr>
          <a:xfrm>
            <a:off x="898296" y="1123594"/>
            <a:ext cx="6527800" cy="5124806"/>
          </a:xfrm>
          <a:prstGeom prst="rect">
            <a:avLst/>
          </a:prstGeom>
        </p:spPr>
      </p:pic>
      <p:sp>
        <p:nvSpPr>
          <p:cNvPr id="6" name="מלבן 5">
            <a:extLst>
              <a:ext uri="{FF2B5EF4-FFF2-40B4-BE49-F238E27FC236}">
                <a16:creationId xmlns:a16="http://schemas.microsoft.com/office/drawing/2014/main" id="{2313DAA3-878E-4E82-BDE4-D8B6869DBDFF}"/>
              </a:ext>
            </a:extLst>
          </p:cNvPr>
          <p:cNvSpPr/>
          <p:nvPr/>
        </p:nvSpPr>
        <p:spPr>
          <a:xfrm>
            <a:off x="650450" y="1123594"/>
            <a:ext cx="6775646" cy="5314913"/>
          </a:xfrm>
          <a:prstGeom prst="rect">
            <a:avLst/>
          </a:prstGeom>
          <a:noFill/>
          <a:ln w="28575">
            <a:solidFill>
              <a:srgbClr val="192A7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מציין מיקום טקסט 13">
            <a:extLst>
              <a:ext uri="{FF2B5EF4-FFF2-40B4-BE49-F238E27FC236}">
                <a16:creationId xmlns:a16="http://schemas.microsoft.com/office/drawing/2014/main" id="{BC2CAC80-42AE-413D-A129-BE7644B968BF}"/>
              </a:ext>
            </a:extLst>
          </p:cNvPr>
          <p:cNvSpPr txBox="1">
            <a:spLocks/>
          </p:cNvSpPr>
          <p:nvPr/>
        </p:nvSpPr>
        <p:spPr>
          <a:xfrm>
            <a:off x="2307996" y="3628705"/>
            <a:ext cx="4835524" cy="54007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1800" b="0" dirty="0">
                <a:solidFill>
                  <a:srgbClr val="92D050"/>
                </a:solidFill>
              </a:rPr>
              <a:t>מיכל מדריכה את הילדים בהכנת התבשיל.</a:t>
            </a:r>
          </a:p>
        </p:txBody>
      </p:sp>
      <p:sp>
        <p:nvSpPr>
          <p:cNvPr id="11" name="מציין מיקום טקסט 13">
            <a:extLst>
              <a:ext uri="{FF2B5EF4-FFF2-40B4-BE49-F238E27FC236}">
                <a16:creationId xmlns:a16="http://schemas.microsoft.com/office/drawing/2014/main" id="{C62EC3C9-7396-4ED5-A6C5-6C616081B64C}"/>
              </a:ext>
            </a:extLst>
          </p:cNvPr>
          <p:cNvSpPr txBox="1">
            <a:spLocks/>
          </p:cNvSpPr>
          <p:nvPr/>
        </p:nvSpPr>
        <p:spPr>
          <a:xfrm>
            <a:off x="1838227" y="4488115"/>
            <a:ext cx="5305293" cy="54007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1800" b="0" dirty="0">
                <a:solidFill>
                  <a:srgbClr val="92D050"/>
                </a:solidFill>
              </a:rPr>
              <a:t>ביקשנו מהמדריכה לחזור על ההסבר.</a:t>
            </a:r>
          </a:p>
        </p:txBody>
      </p:sp>
      <p:sp>
        <p:nvSpPr>
          <p:cNvPr id="12" name="מציין מיקום טקסט 13">
            <a:extLst>
              <a:ext uri="{FF2B5EF4-FFF2-40B4-BE49-F238E27FC236}">
                <a16:creationId xmlns:a16="http://schemas.microsoft.com/office/drawing/2014/main" id="{62B71FB9-6534-4E58-90D7-7F850E4955A6}"/>
              </a:ext>
            </a:extLst>
          </p:cNvPr>
          <p:cNvSpPr txBox="1">
            <a:spLocks/>
          </p:cNvSpPr>
          <p:nvPr/>
        </p:nvSpPr>
        <p:spPr>
          <a:xfrm>
            <a:off x="1470583" y="5708330"/>
            <a:ext cx="5672938" cy="54007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1800" b="0" dirty="0">
                <a:solidFill>
                  <a:srgbClr val="92D050"/>
                </a:solidFill>
              </a:rPr>
              <a:t>חיילת – קַטָּל    /   שגרירה - </a:t>
            </a:r>
            <a:r>
              <a:rPr lang="he-IL" sz="1800" b="0" dirty="0" err="1">
                <a:solidFill>
                  <a:srgbClr val="92D050"/>
                </a:solidFill>
              </a:rPr>
              <a:t>קַטְלִיל</a:t>
            </a:r>
            <a:endParaRPr lang="he-IL" sz="1800" b="0" dirty="0">
              <a:solidFill>
                <a:srgbClr val="92D050"/>
              </a:solidFill>
            </a:endParaRPr>
          </a:p>
        </p:txBody>
      </p:sp>
      <p:graphicFrame>
        <p:nvGraphicFramePr>
          <p:cNvPr id="14" name="טבלה 13">
            <a:extLst>
              <a:ext uri="{FF2B5EF4-FFF2-40B4-BE49-F238E27FC236}">
                <a16:creationId xmlns:a16="http://schemas.microsoft.com/office/drawing/2014/main" id="{CFF6AAB4-11FE-4494-85E6-D2AC69263CCA}"/>
              </a:ext>
            </a:extLst>
          </p:cNvPr>
          <p:cNvGraphicFramePr>
            <a:graphicFrameLocks noGrp="1"/>
          </p:cNvGraphicFramePr>
          <p:nvPr>
            <p:extLst>
              <p:ext uri="{D42A27DB-BD31-4B8C-83A1-F6EECF244321}">
                <p14:modId xmlns:p14="http://schemas.microsoft.com/office/powerpoint/2010/main" val="3335952588"/>
              </p:ext>
            </p:extLst>
          </p:nvPr>
        </p:nvGraphicFramePr>
        <p:xfrm>
          <a:off x="10052655" y="2023760"/>
          <a:ext cx="1035280" cy="731520"/>
        </p:xfrm>
        <a:graphic>
          <a:graphicData uri="http://schemas.openxmlformats.org/drawingml/2006/table">
            <a:tbl>
              <a:tblPr rtl="1" firstRow="1" bandRow="1">
                <a:tableStyleId>{5C22544A-7EE6-4342-B048-85BDC9FD1C3A}</a:tableStyleId>
              </a:tblPr>
              <a:tblGrid>
                <a:gridCol w="258820">
                  <a:extLst>
                    <a:ext uri="{9D8B030D-6E8A-4147-A177-3AD203B41FA5}">
                      <a16:colId xmlns:a16="http://schemas.microsoft.com/office/drawing/2014/main" val="1048129697"/>
                    </a:ext>
                  </a:extLst>
                </a:gridCol>
                <a:gridCol w="258820">
                  <a:extLst>
                    <a:ext uri="{9D8B030D-6E8A-4147-A177-3AD203B41FA5}">
                      <a16:colId xmlns:a16="http://schemas.microsoft.com/office/drawing/2014/main" val="2897531480"/>
                    </a:ext>
                  </a:extLst>
                </a:gridCol>
                <a:gridCol w="258820">
                  <a:extLst>
                    <a:ext uri="{9D8B030D-6E8A-4147-A177-3AD203B41FA5}">
                      <a16:colId xmlns:a16="http://schemas.microsoft.com/office/drawing/2014/main" val="3544941204"/>
                    </a:ext>
                  </a:extLst>
                </a:gridCol>
                <a:gridCol w="258820">
                  <a:extLst>
                    <a:ext uri="{9D8B030D-6E8A-4147-A177-3AD203B41FA5}">
                      <a16:colId xmlns:a16="http://schemas.microsoft.com/office/drawing/2014/main" val="378018116"/>
                    </a:ext>
                  </a:extLst>
                </a:gridCol>
              </a:tblGrid>
              <a:tr h="360001">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ש</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ו</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פ</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ו</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graphicFrame>
        <p:nvGraphicFramePr>
          <p:cNvPr id="15" name="טבלה 14">
            <a:extLst>
              <a:ext uri="{FF2B5EF4-FFF2-40B4-BE49-F238E27FC236}">
                <a16:creationId xmlns:a16="http://schemas.microsoft.com/office/drawing/2014/main" id="{3E87685B-11A1-4AE5-BFDD-9EC3C2A6F57E}"/>
              </a:ext>
            </a:extLst>
          </p:cNvPr>
          <p:cNvGraphicFramePr>
            <a:graphicFrameLocks noGrp="1"/>
          </p:cNvGraphicFramePr>
          <p:nvPr>
            <p:extLst>
              <p:ext uri="{D42A27DB-BD31-4B8C-83A1-F6EECF244321}">
                <p14:modId xmlns:p14="http://schemas.microsoft.com/office/powerpoint/2010/main" val="1013949747"/>
              </p:ext>
            </p:extLst>
          </p:nvPr>
        </p:nvGraphicFramePr>
        <p:xfrm>
          <a:off x="8584814" y="3119642"/>
          <a:ext cx="1035280" cy="731520"/>
        </p:xfrm>
        <a:graphic>
          <a:graphicData uri="http://schemas.openxmlformats.org/drawingml/2006/table">
            <a:tbl>
              <a:tblPr rtl="1" firstRow="1" bandRow="1">
                <a:tableStyleId>{5C22544A-7EE6-4342-B048-85BDC9FD1C3A}</a:tableStyleId>
              </a:tblPr>
              <a:tblGrid>
                <a:gridCol w="258820">
                  <a:extLst>
                    <a:ext uri="{9D8B030D-6E8A-4147-A177-3AD203B41FA5}">
                      <a16:colId xmlns:a16="http://schemas.microsoft.com/office/drawing/2014/main" val="1048129697"/>
                    </a:ext>
                  </a:extLst>
                </a:gridCol>
                <a:gridCol w="258820">
                  <a:extLst>
                    <a:ext uri="{9D8B030D-6E8A-4147-A177-3AD203B41FA5}">
                      <a16:colId xmlns:a16="http://schemas.microsoft.com/office/drawing/2014/main" val="2897531480"/>
                    </a:ext>
                  </a:extLst>
                </a:gridCol>
                <a:gridCol w="258820">
                  <a:extLst>
                    <a:ext uri="{9D8B030D-6E8A-4147-A177-3AD203B41FA5}">
                      <a16:colId xmlns:a16="http://schemas.microsoft.com/office/drawing/2014/main" val="3544941204"/>
                    </a:ext>
                  </a:extLst>
                </a:gridCol>
                <a:gridCol w="258820">
                  <a:extLst>
                    <a:ext uri="{9D8B030D-6E8A-4147-A177-3AD203B41FA5}">
                      <a16:colId xmlns:a16="http://schemas.microsoft.com/office/drawing/2014/main" val="378018116"/>
                    </a:ext>
                  </a:extLst>
                </a:gridCol>
              </a:tblGrid>
              <a:tr h="360001">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ח</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ו</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ץ</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ו</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sp>
        <p:nvSpPr>
          <p:cNvPr id="16" name="מלבן 15">
            <a:extLst>
              <a:ext uri="{FF2B5EF4-FFF2-40B4-BE49-F238E27FC236}">
                <a16:creationId xmlns:a16="http://schemas.microsoft.com/office/drawing/2014/main" id="{01504D67-EFA8-42D2-A064-1E6C83507569}"/>
              </a:ext>
            </a:extLst>
          </p:cNvPr>
          <p:cNvSpPr/>
          <p:nvPr/>
        </p:nvSpPr>
        <p:spPr>
          <a:xfrm>
            <a:off x="8416769" y="1646863"/>
            <a:ext cx="2814928" cy="2354581"/>
          </a:xfrm>
          <a:prstGeom prst="rect">
            <a:avLst/>
          </a:prstGeom>
          <a:noFill/>
          <a:ln>
            <a:solidFill>
              <a:srgbClr val="192A7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מציין מיקום טקסט 2">
            <a:extLst>
              <a:ext uri="{FF2B5EF4-FFF2-40B4-BE49-F238E27FC236}">
                <a16:creationId xmlns:a16="http://schemas.microsoft.com/office/drawing/2014/main" id="{26E3E3C1-7FE7-4FEC-8779-3F73CFBF9CE0}"/>
              </a:ext>
            </a:extLst>
          </p:cNvPr>
          <p:cNvSpPr txBox="1">
            <a:spLocks/>
          </p:cNvSpPr>
          <p:nvPr/>
        </p:nvSpPr>
        <p:spPr>
          <a:xfrm>
            <a:off x="10060109" y="1730148"/>
            <a:ext cx="1171588" cy="270941"/>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he-IL" sz="1600" b="0" dirty="0">
                <a:solidFill>
                  <a:srgbClr val="92D050"/>
                </a:solidFill>
              </a:rPr>
              <a:t>קל</a:t>
            </a:r>
            <a:endParaRPr lang="he-IL" sz="2000" b="0" dirty="0">
              <a:solidFill>
                <a:srgbClr val="92D050"/>
              </a:solidFill>
            </a:endParaRPr>
          </a:p>
        </p:txBody>
      </p:sp>
      <p:sp>
        <p:nvSpPr>
          <p:cNvPr id="19" name="מציין מיקום טקסט 2">
            <a:extLst>
              <a:ext uri="{FF2B5EF4-FFF2-40B4-BE49-F238E27FC236}">
                <a16:creationId xmlns:a16="http://schemas.microsoft.com/office/drawing/2014/main" id="{390E0F9F-5BCE-4286-8911-39446FB21BA1}"/>
              </a:ext>
            </a:extLst>
          </p:cNvPr>
          <p:cNvSpPr txBox="1">
            <a:spLocks/>
          </p:cNvSpPr>
          <p:nvPr/>
        </p:nvSpPr>
        <p:spPr>
          <a:xfrm>
            <a:off x="8592268" y="2848701"/>
            <a:ext cx="1171588" cy="270941"/>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he-IL" sz="1600" b="0" dirty="0">
                <a:solidFill>
                  <a:srgbClr val="92D050"/>
                </a:solidFill>
              </a:rPr>
              <a:t>קל</a:t>
            </a:r>
            <a:endParaRPr lang="he-IL" sz="2000" b="0" dirty="0">
              <a:solidFill>
                <a:srgbClr val="92D050"/>
              </a:solidFill>
            </a:endParaRPr>
          </a:p>
        </p:txBody>
      </p:sp>
      <p:graphicFrame>
        <p:nvGraphicFramePr>
          <p:cNvPr id="20" name="טבלה 19">
            <a:extLst>
              <a:ext uri="{FF2B5EF4-FFF2-40B4-BE49-F238E27FC236}">
                <a16:creationId xmlns:a16="http://schemas.microsoft.com/office/drawing/2014/main" id="{F7BC240C-7615-4278-B203-51992A7C8213}"/>
              </a:ext>
            </a:extLst>
          </p:cNvPr>
          <p:cNvGraphicFramePr>
            <a:graphicFrameLocks noGrp="1"/>
          </p:cNvGraphicFramePr>
          <p:nvPr>
            <p:extLst>
              <p:ext uri="{D42A27DB-BD31-4B8C-83A1-F6EECF244321}">
                <p14:modId xmlns:p14="http://schemas.microsoft.com/office/powerpoint/2010/main" val="3957036817"/>
              </p:ext>
            </p:extLst>
          </p:nvPr>
        </p:nvGraphicFramePr>
        <p:xfrm>
          <a:off x="8584814" y="2023760"/>
          <a:ext cx="1041400" cy="731520"/>
        </p:xfrm>
        <a:graphic>
          <a:graphicData uri="http://schemas.openxmlformats.org/drawingml/2006/table">
            <a:tbl>
              <a:tblPr rtl="1" firstRow="1" bandRow="1">
                <a:tableStyleId>{5C22544A-7EE6-4342-B048-85BDC9FD1C3A}</a:tableStyleId>
              </a:tblPr>
              <a:tblGrid>
                <a:gridCol w="208280">
                  <a:extLst>
                    <a:ext uri="{9D8B030D-6E8A-4147-A177-3AD203B41FA5}">
                      <a16:colId xmlns:a16="http://schemas.microsoft.com/office/drawing/2014/main" val="1048129697"/>
                    </a:ext>
                  </a:extLst>
                </a:gridCol>
                <a:gridCol w="208280">
                  <a:extLst>
                    <a:ext uri="{9D8B030D-6E8A-4147-A177-3AD203B41FA5}">
                      <a16:colId xmlns:a16="http://schemas.microsoft.com/office/drawing/2014/main" val="2897531480"/>
                    </a:ext>
                  </a:extLst>
                </a:gridCol>
                <a:gridCol w="208280">
                  <a:extLst>
                    <a:ext uri="{9D8B030D-6E8A-4147-A177-3AD203B41FA5}">
                      <a16:colId xmlns:a16="http://schemas.microsoft.com/office/drawing/2014/main" val="3544941204"/>
                    </a:ext>
                  </a:extLst>
                </a:gridCol>
                <a:gridCol w="208280">
                  <a:extLst>
                    <a:ext uri="{9D8B030D-6E8A-4147-A177-3AD203B41FA5}">
                      <a16:colId xmlns:a16="http://schemas.microsoft.com/office/drawing/2014/main" val="729779143"/>
                    </a:ext>
                  </a:extLst>
                </a:gridCol>
                <a:gridCol w="208280">
                  <a:extLst>
                    <a:ext uri="{9D8B030D-6E8A-4147-A177-3AD203B41FA5}">
                      <a16:colId xmlns:a16="http://schemas.microsoft.com/office/drawing/2014/main" val="378018116"/>
                    </a:ext>
                  </a:extLst>
                </a:gridCol>
              </a:tblGrid>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ד</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ר</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י</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ך</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י</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sp>
        <p:nvSpPr>
          <p:cNvPr id="21" name="מציין מיקום טקסט 2">
            <a:extLst>
              <a:ext uri="{FF2B5EF4-FFF2-40B4-BE49-F238E27FC236}">
                <a16:creationId xmlns:a16="http://schemas.microsoft.com/office/drawing/2014/main" id="{1F4F0A12-8174-4157-8354-B95EF5EBCDFF}"/>
              </a:ext>
            </a:extLst>
          </p:cNvPr>
          <p:cNvSpPr txBox="1">
            <a:spLocks/>
          </p:cNvSpPr>
          <p:nvPr/>
        </p:nvSpPr>
        <p:spPr>
          <a:xfrm>
            <a:off x="8616004" y="1736288"/>
            <a:ext cx="1171588" cy="270941"/>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he-IL" sz="1600" b="0" dirty="0">
                <a:solidFill>
                  <a:srgbClr val="92D050"/>
                </a:solidFill>
              </a:rPr>
              <a:t>הפעיל</a:t>
            </a:r>
            <a:endParaRPr lang="he-IL" sz="2000" b="0" dirty="0">
              <a:solidFill>
                <a:srgbClr val="92D050"/>
              </a:solidFill>
            </a:endParaRPr>
          </a:p>
        </p:txBody>
      </p:sp>
      <p:graphicFrame>
        <p:nvGraphicFramePr>
          <p:cNvPr id="22" name="טבלה 21">
            <a:extLst>
              <a:ext uri="{FF2B5EF4-FFF2-40B4-BE49-F238E27FC236}">
                <a16:creationId xmlns:a16="http://schemas.microsoft.com/office/drawing/2014/main" id="{89DC3B61-31B3-4557-9258-F62BFFEAEFBD}"/>
              </a:ext>
            </a:extLst>
          </p:cNvPr>
          <p:cNvGraphicFramePr>
            <a:graphicFrameLocks noGrp="1"/>
          </p:cNvGraphicFramePr>
          <p:nvPr>
            <p:extLst>
              <p:ext uri="{D42A27DB-BD31-4B8C-83A1-F6EECF244321}">
                <p14:modId xmlns:p14="http://schemas.microsoft.com/office/powerpoint/2010/main" val="1367254557"/>
              </p:ext>
            </p:extLst>
          </p:nvPr>
        </p:nvGraphicFramePr>
        <p:xfrm>
          <a:off x="10060109" y="3119642"/>
          <a:ext cx="1041400" cy="731520"/>
        </p:xfrm>
        <a:graphic>
          <a:graphicData uri="http://schemas.openxmlformats.org/drawingml/2006/table">
            <a:tbl>
              <a:tblPr rtl="1" firstRow="1" bandRow="1">
                <a:tableStyleId>{5C22544A-7EE6-4342-B048-85BDC9FD1C3A}</a:tableStyleId>
              </a:tblPr>
              <a:tblGrid>
                <a:gridCol w="208280">
                  <a:extLst>
                    <a:ext uri="{9D8B030D-6E8A-4147-A177-3AD203B41FA5}">
                      <a16:colId xmlns:a16="http://schemas.microsoft.com/office/drawing/2014/main" val="1048129697"/>
                    </a:ext>
                  </a:extLst>
                </a:gridCol>
                <a:gridCol w="208280">
                  <a:extLst>
                    <a:ext uri="{9D8B030D-6E8A-4147-A177-3AD203B41FA5}">
                      <a16:colId xmlns:a16="http://schemas.microsoft.com/office/drawing/2014/main" val="2897531480"/>
                    </a:ext>
                  </a:extLst>
                </a:gridCol>
                <a:gridCol w="208280">
                  <a:extLst>
                    <a:ext uri="{9D8B030D-6E8A-4147-A177-3AD203B41FA5}">
                      <a16:colId xmlns:a16="http://schemas.microsoft.com/office/drawing/2014/main" val="3544941204"/>
                    </a:ext>
                  </a:extLst>
                </a:gridCol>
                <a:gridCol w="208280">
                  <a:extLst>
                    <a:ext uri="{9D8B030D-6E8A-4147-A177-3AD203B41FA5}">
                      <a16:colId xmlns:a16="http://schemas.microsoft.com/office/drawing/2014/main" val="729779143"/>
                    </a:ext>
                  </a:extLst>
                </a:gridCol>
                <a:gridCol w="208280">
                  <a:extLst>
                    <a:ext uri="{9D8B030D-6E8A-4147-A177-3AD203B41FA5}">
                      <a16:colId xmlns:a16="http://schemas.microsoft.com/office/drawing/2014/main" val="378018116"/>
                    </a:ext>
                  </a:extLst>
                </a:gridCol>
              </a:tblGrid>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ר</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צ</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י</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ה</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י</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sp>
        <p:nvSpPr>
          <p:cNvPr id="23" name="מציין מיקום טקסט 2">
            <a:extLst>
              <a:ext uri="{FF2B5EF4-FFF2-40B4-BE49-F238E27FC236}">
                <a16:creationId xmlns:a16="http://schemas.microsoft.com/office/drawing/2014/main" id="{5DA59A80-08DA-4D17-9E1A-C1FDDBB5FB0B}"/>
              </a:ext>
            </a:extLst>
          </p:cNvPr>
          <p:cNvSpPr txBox="1">
            <a:spLocks/>
          </p:cNvSpPr>
          <p:nvPr/>
        </p:nvSpPr>
        <p:spPr>
          <a:xfrm>
            <a:off x="10091299" y="2832170"/>
            <a:ext cx="1171588" cy="270941"/>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he-IL" sz="1600" b="0" dirty="0">
                <a:solidFill>
                  <a:srgbClr val="92D050"/>
                </a:solidFill>
              </a:rPr>
              <a:t>הפעיל</a:t>
            </a:r>
            <a:endParaRPr lang="he-IL" sz="2000" b="0" dirty="0">
              <a:solidFill>
                <a:srgbClr val="92D050"/>
              </a:solidFill>
            </a:endParaRPr>
          </a:p>
        </p:txBody>
      </p:sp>
      <p:cxnSp>
        <p:nvCxnSpPr>
          <p:cNvPr id="24" name="מחבר ישר 23">
            <a:extLst>
              <a:ext uri="{FF2B5EF4-FFF2-40B4-BE49-F238E27FC236}">
                <a16:creationId xmlns:a16="http://schemas.microsoft.com/office/drawing/2014/main" id="{40164927-DD14-4906-A0B5-FD7255559494}"/>
              </a:ext>
            </a:extLst>
          </p:cNvPr>
          <p:cNvCxnSpPr/>
          <p:nvPr/>
        </p:nvCxnSpPr>
        <p:spPr>
          <a:xfrm flipH="1">
            <a:off x="10300962" y="3195780"/>
            <a:ext cx="133350" cy="200025"/>
          </a:xfrm>
          <a:prstGeom prst="line">
            <a:avLst/>
          </a:prstGeom>
          <a:ln>
            <a:solidFill>
              <a:srgbClr val="92D050"/>
            </a:solidFill>
          </a:ln>
        </p:spPr>
        <p:style>
          <a:lnRef idx="2">
            <a:schemeClr val="accent3"/>
          </a:lnRef>
          <a:fillRef idx="0">
            <a:schemeClr val="accent3"/>
          </a:fillRef>
          <a:effectRef idx="1">
            <a:schemeClr val="accent3"/>
          </a:effectRef>
          <a:fontRef idx="minor">
            <a:schemeClr val="tx1"/>
          </a:fontRef>
        </p:style>
      </p:cxnSp>
      <p:sp>
        <p:nvSpPr>
          <p:cNvPr id="4" name="מלבן 3">
            <a:extLst>
              <a:ext uri="{FF2B5EF4-FFF2-40B4-BE49-F238E27FC236}">
                <a16:creationId xmlns:a16="http://schemas.microsoft.com/office/drawing/2014/main" id="{3341658E-6E78-4362-B752-B91F228BCC7C}"/>
              </a:ext>
            </a:extLst>
          </p:cNvPr>
          <p:cNvSpPr/>
          <p:nvPr/>
        </p:nvSpPr>
        <p:spPr>
          <a:xfrm>
            <a:off x="993058" y="3478175"/>
            <a:ext cx="1946787" cy="2384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5" name="מלבן 24">
            <a:extLst>
              <a:ext uri="{FF2B5EF4-FFF2-40B4-BE49-F238E27FC236}">
                <a16:creationId xmlns:a16="http://schemas.microsoft.com/office/drawing/2014/main" id="{D79E9798-EA4C-465B-B03B-2349F85071AC}"/>
              </a:ext>
            </a:extLst>
          </p:cNvPr>
          <p:cNvSpPr/>
          <p:nvPr/>
        </p:nvSpPr>
        <p:spPr>
          <a:xfrm>
            <a:off x="898296" y="4332023"/>
            <a:ext cx="1703848" cy="2384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מלבן 12">
            <a:extLst>
              <a:ext uri="{FF2B5EF4-FFF2-40B4-BE49-F238E27FC236}">
                <a16:creationId xmlns:a16="http://schemas.microsoft.com/office/drawing/2014/main" id="{24179C9D-2461-4DBA-BF57-AB0847AAE346}"/>
              </a:ext>
            </a:extLst>
          </p:cNvPr>
          <p:cNvSpPr/>
          <p:nvPr/>
        </p:nvSpPr>
        <p:spPr>
          <a:xfrm>
            <a:off x="6711885" y="1720850"/>
            <a:ext cx="622169" cy="368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2" name="תמונה 31">
            <a:extLst>
              <a:ext uri="{FF2B5EF4-FFF2-40B4-BE49-F238E27FC236}">
                <a16:creationId xmlns:a16="http://schemas.microsoft.com/office/drawing/2014/main" id="{16E3AC2E-0F96-4423-B23F-89C891343A68}"/>
              </a:ext>
            </a:extLst>
          </p:cNvPr>
          <p:cNvPicPr>
            <a:picLocks noChangeAspect="1"/>
          </p:cNvPicPr>
          <p:nvPr/>
        </p:nvPicPr>
        <p:blipFill rotWithShape="1">
          <a:blip r:embed="rId3"/>
          <a:srcRect l="13466" t="22870" r="36379" b="71760"/>
          <a:stretch/>
        </p:blipFill>
        <p:spPr>
          <a:xfrm>
            <a:off x="1206632" y="1746269"/>
            <a:ext cx="6114836" cy="368300"/>
          </a:xfrm>
          <a:prstGeom prst="rect">
            <a:avLst/>
          </a:prstGeom>
        </p:spPr>
      </p:pic>
      <p:sp>
        <p:nvSpPr>
          <p:cNvPr id="3" name="אליפסה 2">
            <a:extLst>
              <a:ext uri="{FF2B5EF4-FFF2-40B4-BE49-F238E27FC236}">
                <a16:creationId xmlns:a16="http://schemas.microsoft.com/office/drawing/2014/main" id="{FC10DC02-12FE-479B-A107-76CA5FA55A57}"/>
              </a:ext>
            </a:extLst>
          </p:cNvPr>
          <p:cNvSpPr/>
          <p:nvPr/>
        </p:nvSpPr>
        <p:spPr>
          <a:xfrm>
            <a:off x="6495968" y="1717935"/>
            <a:ext cx="825500" cy="368300"/>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אליפסה 6">
            <a:extLst>
              <a:ext uri="{FF2B5EF4-FFF2-40B4-BE49-F238E27FC236}">
                <a16:creationId xmlns:a16="http://schemas.microsoft.com/office/drawing/2014/main" id="{80C2D626-A295-4CBB-B5FA-5D94B11B6456}"/>
              </a:ext>
            </a:extLst>
          </p:cNvPr>
          <p:cNvSpPr/>
          <p:nvPr/>
        </p:nvSpPr>
        <p:spPr>
          <a:xfrm>
            <a:off x="5518068" y="1717935"/>
            <a:ext cx="825500" cy="368300"/>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אליפסה 7">
            <a:extLst>
              <a:ext uri="{FF2B5EF4-FFF2-40B4-BE49-F238E27FC236}">
                <a16:creationId xmlns:a16="http://schemas.microsoft.com/office/drawing/2014/main" id="{3A2B7AE9-C0CE-40D1-BC57-B68C6F4A9D0B}"/>
              </a:ext>
            </a:extLst>
          </p:cNvPr>
          <p:cNvSpPr/>
          <p:nvPr/>
        </p:nvSpPr>
        <p:spPr>
          <a:xfrm>
            <a:off x="3943268" y="1717935"/>
            <a:ext cx="628650" cy="368300"/>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אליפסה 8">
            <a:extLst>
              <a:ext uri="{FF2B5EF4-FFF2-40B4-BE49-F238E27FC236}">
                <a16:creationId xmlns:a16="http://schemas.microsoft.com/office/drawing/2014/main" id="{56941A95-FE40-42B2-9143-75284E066F7D}"/>
              </a:ext>
            </a:extLst>
          </p:cNvPr>
          <p:cNvSpPr/>
          <p:nvPr/>
        </p:nvSpPr>
        <p:spPr>
          <a:xfrm>
            <a:off x="3073318" y="1717935"/>
            <a:ext cx="717550" cy="368300"/>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6" name="מציין מיקום טקסט 13">
            <a:extLst>
              <a:ext uri="{FF2B5EF4-FFF2-40B4-BE49-F238E27FC236}">
                <a16:creationId xmlns:a16="http://schemas.microsoft.com/office/drawing/2014/main" id="{85925F23-D84D-452F-A341-A9CC3EEE706B}"/>
              </a:ext>
            </a:extLst>
          </p:cNvPr>
          <p:cNvSpPr txBox="1">
            <a:spLocks/>
          </p:cNvSpPr>
          <p:nvPr/>
        </p:nvSpPr>
        <p:spPr>
          <a:xfrm>
            <a:off x="7673942" y="975705"/>
            <a:ext cx="4477761" cy="54007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2000" dirty="0"/>
              <a:t>את המשקל קובעים לפי צורת יחיד זכר!</a:t>
            </a:r>
          </a:p>
        </p:txBody>
      </p:sp>
    </p:spTree>
    <p:custDataLst>
      <p:tags r:id="rId1"/>
    </p:custDataLst>
    <p:extLst>
      <p:ext uri="{BB962C8B-B14F-4D97-AF65-F5344CB8AC3E}">
        <p14:creationId xmlns:p14="http://schemas.microsoft.com/office/powerpoint/2010/main" val="3970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6" grpId="0" animBg="1"/>
      <p:bldP spid="18" grpId="0"/>
      <p:bldP spid="19" grpId="0"/>
      <p:bldP spid="21" grpId="0"/>
      <p:bldP spid="23" grpId="0"/>
      <p:bldP spid="3" grpId="0" animBg="1"/>
      <p:bldP spid="7" grpId="0" animBg="1"/>
      <p:bldP spid="8" grpId="0" animBg="1"/>
      <p:bldP spid="9" grpId="0" animBg="1"/>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Google Shape;55;p13"/>
          <p:cNvSpPr txBox="1"/>
          <p:nvPr/>
        </p:nvSpPr>
        <p:spPr>
          <a:xfrm>
            <a:off x="1629534" y="2695671"/>
            <a:ext cx="9208400" cy="1924651"/>
          </a:xfrm>
          <a:prstGeom prst="rect">
            <a:avLst/>
          </a:prstGeom>
          <a:noFill/>
          <a:ln>
            <a:noFill/>
          </a:ln>
        </p:spPr>
        <p:txBody>
          <a:bodyPr spcFirstLastPara="1" wrap="square" lIns="121904" tIns="121904" rIns="121904" bIns="121904" anchor="t" anchorCtr="0">
            <a:noAutofit/>
          </a:bodyPr>
          <a:lstStyle/>
          <a:p>
            <a:pPr marL="609600">
              <a:lnSpc>
                <a:spcPct val="150000"/>
              </a:lnSpc>
            </a:pPr>
            <a:endParaRPr dirty="0"/>
          </a:p>
        </p:txBody>
      </p:sp>
      <p:sp>
        <p:nvSpPr>
          <p:cNvPr id="5" name="כותרת 4"/>
          <p:cNvSpPr>
            <a:spLocks noGrp="1"/>
          </p:cNvSpPr>
          <p:nvPr>
            <p:ph type="ctrTitle"/>
          </p:nvPr>
        </p:nvSpPr>
        <p:spPr>
          <a:xfrm>
            <a:off x="1" y="1640677"/>
            <a:ext cx="12192001" cy="1260164"/>
          </a:xfrm>
        </p:spPr>
        <p:txBody>
          <a:bodyPr/>
          <a:lstStyle/>
          <a:p>
            <a:r>
              <a:rPr lang="he-IL" dirty="0">
                <a:solidFill>
                  <a:srgbClr val="192A72"/>
                </a:solidFill>
              </a:rPr>
              <a:t>צורות הבינוני</a:t>
            </a:r>
          </a:p>
        </p:txBody>
      </p:sp>
      <p:sp>
        <p:nvSpPr>
          <p:cNvPr id="7" name="כותרת משנה 6"/>
          <p:cNvSpPr>
            <a:spLocks noGrp="1"/>
          </p:cNvSpPr>
          <p:nvPr>
            <p:ph type="subTitle" idx="1"/>
          </p:nvPr>
        </p:nvSpPr>
        <p:spPr>
          <a:xfrm>
            <a:off x="1" y="2826050"/>
            <a:ext cx="12192001" cy="720094"/>
          </a:xfrm>
        </p:spPr>
        <p:txBody>
          <a:bodyPr/>
          <a:lstStyle/>
          <a:p>
            <a:r>
              <a:rPr lang="he-IL" dirty="0">
                <a:sym typeface="Varela Round"/>
              </a:rPr>
              <a:t>עברית – כיתות י-י"ב</a:t>
            </a:r>
          </a:p>
        </p:txBody>
      </p:sp>
      <p:sp>
        <p:nvSpPr>
          <p:cNvPr id="4" name="מציין מיקום תוכן 3"/>
          <p:cNvSpPr>
            <a:spLocks noGrp="1"/>
          </p:cNvSpPr>
          <p:nvPr>
            <p:ph idx="10"/>
          </p:nvPr>
        </p:nvSpPr>
        <p:spPr>
          <a:xfrm>
            <a:off x="1" y="3655861"/>
            <a:ext cx="12192001" cy="720094"/>
          </a:xfrm>
        </p:spPr>
        <p:txBody>
          <a:bodyPr/>
          <a:lstStyle/>
          <a:p>
            <a:r>
              <a:rPr lang="he-IL" dirty="0">
                <a:sym typeface="Varela Round"/>
              </a:rPr>
              <a:t>טל אהרון</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טבלה 2">
            <a:extLst>
              <a:ext uri="{FF2B5EF4-FFF2-40B4-BE49-F238E27FC236}">
                <a16:creationId xmlns:a16="http://schemas.microsoft.com/office/drawing/2014/main" id="{A02EA6CB-F6F5-4722-B695-5775A4A9D987}"/>
              </a:ext>
            </a:extLst>
          </p:cNvPr>
          <p:cNvGraphicFramePr>
            <a:graphicFrameLocks noGrp="1"/>
          </p:cNvGraphicFramePr>
          <p:nvPr>
            <p:extLst>
              <p:ext uri="{D42A27DB-BD31-4B8C-83A1-F6EECF244321}">
                <p14:modId xmlns:p14="http://schemas.microsoft.com/office/powerpoint/2010/main" val="732014570"/>
              </p:ext>
            </p:extLst>
          </p:nvPr>
        </p:nvGraphicFramePr>
        <p:xfrm>
          <a:off x="373513" y="1552104"/>
          <a:ext cx="9142819" cy="2076995"/>
        </p:xfrm>
        <a:graphic>
          <a:graphicData uri="http://schemas.openxmlformats.org/drawingml/2006/table">
            <a:tbl>
              <a:tblPr rtl="1" firstRow="1" bandRow="1">
                <a:tableStyleId>{5940675A-B579-460E-94D1-54222C63F5DA}</a:tableStyleId>
              </a:tblPr>
              <a:tblGrid>
                <a:gridCol w="1306117">
                  <a:extLst>
                    <a:ext uri="{9D8B030D-6E8A-4147-A177-3AD203B41FA5}">
                      <a16:colId xmlns:a16="http://schemas.microsoft.com/office/drawing/2014/main" val="40934901"/>
                    </a:ext>
                  </a:extLst>
                </a:gridCol>
                <a:gridCol w="1306117">
                  <a:extLst>
                    <a:ext uri="{9D8B030D-6E8A-4147-A177-3AD203B41FA5}">
                      <a16:colId xmlns:a16="http://schemas.microsoft.com/office/drawing/2014/main" val="1733793977"/>
                    </a:ext>
                  </a:extLst>
                </a:gridCol>
                <a:gridCol w="1306117">
                  <a:extLst>
                    <a:ext uri="{9D8B030D-6E8A-4147-A177-3AD203B41FA5}">
                      <a16:colId xmlns:a16="http://schemas.microsoft.com/office/drawing/2014/main" val="139258804"/>
                    </a:ext>
                  </a:extLst>
                </a:gridCol>
                <a:gridCol w="1306117">
                  <a:extLst>
                    <a:ext uri="{9D8B030D-6E8A-4147-A177-3AD203B41FA5}">
                      <a16:colId xmlns:a16="http://schemas.microsoft.com/office/drawing/2014/main" val="4174672434"/>
                    </a:ext>
                  </a:extLst>
                </a:gridCol>
                <a:gridCol w="1306117">
                  <a:extLst>
                    <a:ext uri="{9D8B030D-6E8A-4147-A177-3AD203B41FA5}">
                      <a16:colId xmlns:a16="http://schemas.microsoft.com/office/drawing/2014/main" val="4045554586"/>
                    </a:ext>
                  </a:extLst>
                </a:gridCol>
                <a:gridCol w="1306117">
                  <a:extLst>
                    <a:ext uri="{9D8B030D-6E8A-4147-A177-3AD203B41FA5}">
                      <a16:colId xmlns:a16="http://schemas.microsoft.com/office/drawing/2014/main" val="318746832"/>
                    </a:ext>
                  </a:extLst>
                </a:gridCol>
                <a:gridCol w="1306117">
                  <a:extLst>
                    <a:ext uri="{9D8B030D-6E8A-4147-A177-3AD203B41FA5}">
                      <a16:colId xmlns:a16="http://schemas.microsoft.com/office/drawing/2014/main" val="1403569267"/>
                    </a:ext>
                  </a:extLst>
                </a:gridCol>
              </a:tblGrid>
              <a:tr h="522515">
                <a:tc>
                  <a:txBody>
                    <a:bodyPr/>
                    <a:lstStyle/>
                    <a:p>
                      <a:pPr algn="ctr" rtl="1"/>
                      <a:r>
                        <a:rPr lang="he-IL" sz="2400" dirty="0">
                          <a:solidFill>
                            <a:schemeClr val="bg1"/>
                          </a:solidFill>
                          <a:latin typeface="Varela Round" panose="00000500000000000000" pitchFamily="2" charset="-79"/>
                          <a:cs typeface="Varela Round" panose="00000500000000000000" pitchFamily="2" charset="-79"/>
                        </a:rPr>
                        <a:t>שלמים</a:t>
                      </a:r>
                    </a:p>
                  </a:txBody>
                  <a:tcPr anchor="ctr">
                    <a:solidFill>
                      <a:srgbClr val="12B4BC"/>
                    </a:solidFill>
                  </a:tcPr>
                </a:tc>
                <a:tc>
                  <a:txBody>
                    <a:bodyPr/>
                    <a:lstStyle/>
                    <a:p>
                      <a:pPr algn="ctr" rtl="1"/>
                      <a:r>
                        <a:rPr lang="he-IL" sz="2400" dirty="0" err="1">
                          <a:solidFill>
                            <a:schemeClr val="bg1"/>
                          </a:solidFill>
                          <a:latin typeface="Varela Round" panose="00000500000000000000" pitchFamily="2" charset="-79"/>
                          <a:cs typeface="Varela Round" panose="00000500000000000000" pitchFamily="2" charset="-79"/>
                        </a:rPr>
                        <a:t>חפ"נ</a:t>
                      </a:r>
                      <a:endParaRPr lang="he-IL" sz="2400" dirty="0">
                        <a:solidFill>
                          <a:schemeClr val="bg1"/>
                        </a:solidFill>
                        <a:latin typeface="Varela Round" panose="00000500000000000000" pitchFamily="2" charset="-79"/>
                        <a:cs typeface="Varela Round" panose="00000500000000000000" pitchFamily="2" charset="-79"/>
                      </a:endParaRPr>
                    </a:p>
                  </a:txBody>
                  <a:tcPr anchor="ctr">
                    <a:solidFill>
                      <a:srgbClr val="12B4BC"/>
                    </a:solidFill>
                  </a:tcPr>
                </a:tc>
                <a:tc>
                  <a:txBody>
                    <a:bodyPr/>
                    <a:lstStyle/>
                    <a:p>
                      <a:pPr algn="ctr" rtl="1"/>
                      <a:r>
                        <a:rPr lang="he-IL" sz="2400" dirty="0" err="1">
                          <a:solidFill>
                            <a:schemeClr val="bg1"/>
                          </a:solidFill>
                          <a:latin typeface="Varela Round" panose="00000500000000000000" pitchFamily="2" charset="-79"/>
                          <a:cs typeface="Varela Round" panose="00000500000000000000" pitchFamily="2" charset="-79"/>
                        </a:rPr>
                        <a:t>חפי"צ</a:t>
                      </a:r>
                      <a:endParaRPr lang="he-IL" sz="2400" dirty="0">
                        <a:solidFill>
                          <a:schemeClr val="bg1"/>
                        </a:solidFill>
                        <a:latin typeface="Varela Round" panose="00000500000000000000" pitchFamily="2" charset="-79"/>
                        <a:cs typeface="Varela Round" panose="00000500000000000000" pitchFamily="2" charset="-79"/>
                      </a:endParaRPr>
                    </a:p>
                  </a:txBody>
                  <a:tcPr anchor="ctr">
                    <a:solidFill>
                      <a:srgbClr val="12B4BC"/>
                    </a:solidFill>
                  </a:tcPr>
                </a:tc>
                <a:tc>
                  <a:txBody>
                    <a:bodyPr/>
                    <a:lstStyle/>
                    <a:p>
                      <a:pPr algn="ctr" rtl="1"/>
                      <a:r>
                        <a:rPr lang="he-IL" sz="2400" dirty="0">
                          <a:solidFill>
                            <a:schemeClr val="bg1"/>
                          </a:solidFill>
                          <a:latin typeface="Varela Round" panose="00000500000000000000" pitchFamily="2" charset="-79"/>
                          <a:cs typeface="Varela Round" panose="00000500000000000000" pitchFamily="2" charset="-79"/>
                        </a:rPr>
                        <a:t>נפ"י/ו</a:t>
                      </a:r>
                    </a:p>
                  </a:txBody>
                  <a:tcPr anchor="ctr">
                    <a:solidFill>
                      <a:srgbClr val="12B4BC"/>
                    </a:solidFill>
                  </a:tcPr>
                </a:tc>
                <a:tc>
                  <a:txBody>
                    <a:bodyPr/>
                    <a:lstStyle/>
                    <a:p>
                      <a:pPr algn="ctr" rtl="1"/>
                      <a:r>
                        <a:rPr lang="he-IL" sz="2400" dirty="0">
                          <a:solidFill>
                            <a:schemeClr val="bg1"/>
                          </a:solidFill>
                          <a:latin typeface="Varela Round" panose="00000500000000000000" pitchFamily="2" charset="-79"/>
                          <a:cs typeface="Varela Round" panose="00000500000000000000" pitchFamily="2" charset="-79"/>
                        </a:rPr>
                        <a:t>נל"י/ה</a:t>
                      </a:r>
                    </a:p>
                  </a:txBody>
                  <a:tcPr anchor="ctr">
                    <a:solidFill>
                      <a:srgbClr val="12B4BC"/>
                    </a:solidFill>
                  </a:tcPr>
                </a:tc>
                <a:tc>
                  <a:txBody>
                    <a:bodyPr/>
                    <a:lstStyle/>
                    <a:p>
                      <a:pPr algn="ctr" rtl="1"/>
                      <a:r>
                        <a:rPr lang="he-IL" sz="2400" dirty="0">
                          <a:solidFill>
                            <a:schemeClr val="bg1"/>
                          </a:solidFill>
                          <a:latin typeface="Varela Round" panose="00000500000000000000" pitchFamily="2" charset="-79"/>
                          <a:cs typeface="Varela Round" panose="00000500000000000000" pitchFamily="2" charset="-79"/>
                        </a:rPr>
                        <a:t>ע"ו/י</a:t>
                      </a:r>
                    </a:p>
                  </a:txBody>
                  <a:tcPr anchor="ctr">
                    <a:solidFill>
                      <a:srgbClr val="12B4BC"/>
                    </a:solidFill>
                  </a:tcPr>
                </a:tc>
                <a:tc>
                  <a:txBody>
                    <a:bodyPr/>
                    <a:lstStyle/>
                    <a:p>
                      <a:pPr algn="ctr" rtl="1"/>
                      <a:r>
                        <a:rPr lang="he-IL" sz="2400" dirty="0">
                          <a:solidFill>
                            <a:schemeClr val="bg1"/>
                          </a:solidFill>
                          <a:latin typeface="Varela Round" panose="00000500000000000000" pitchFamily="2" charset="-79"/>
                          <a:cs typeface="Varela Round" panose="00000500000000000000" pitchFamily="2" charset="-79"/>
                        </a:rPr>
                        <a:t>ע"ע</a:t>
                      </a:r>
                    </a:p>
                  </a:txBody>
                  <a:tcPr anchor="ctr">
                    <a:solidFill>
                      <a:srgbClr val="12B4BC"/>
                    </a:solidFill>
                  </a:tcPr>
                </a:tc>
                <a:extLst>
                  <a:ext uri="{0D108BD9-81ED-4DB2-BD59-A6C34878D82A}">
                    <a16:rowId xmlns:a16="http://schemas.microsoft.com/office/drawing/2014/main" val="3656045612"/>
                  </a:ext>
                </a:extLst>
              </a:tr>
              <a:tr h="522515">
                <a:tc>
                  <a:txBody>
                    <a:bodyPr/>
                    <a:lstStyle/>
                    <a:p>
                      <a:pPr algn="ctr" rtl="1"/>
                      <a:endParaRPr lang="he-IL" sz="1200" b="1" kern="1200" dirty="0">
                        <a:solidFill>
                          <a:schemeClr val="tx1"/>
                        </a:solidFill>
                        <a:latin typeface="Varela Round" panose="00000500000000000000" pitchFamily="2" charset="-79"/>
                        <a:ea typeface="+mn-ea"/>
                        <a:cs typeface="Varela Round" panose="00000500000000000000" pitchFamily="2" charset="-79"/>
                      </a:endParaRPr>
                    </a:p>
                    <a:p>
                      <a:pPr marL="0" marR="0" lvl="0" indent="0" algn="ctr" defTabSz="914491" rtl="1" eaLnBrk="1" fontAlgn="auto" latinLnBrk="0" hangingPunct="1">
                        <a:lnSpc>
                          <a:spcPct val="100000"/>
                        </a:lnSpc>
                        <a:spcBef>
                          <a:spcPts val="0"/>
                        </a:spcBef>
                        <a:spcAft>
                          <a:spcPts val="0"/>
                        </a:spcAft>
                        <a:buClrTx/>
                        <a:buSzTx/>
                        <a:buFontTx/>
                        <a:buNone/>
                        <a:tabLst/>
                        <a:defRPr/>
                      </a:pPr>
                      <a:r>
                        <a:rPr lang="he-IL" sz="2800" b="1" kern="1200" dirty="0">
                          <a:solidFill>
                            <a:schemeClr val="tx1"/>
                          </a:solidFill>
                          <a:latin typeface="Varela Round" panose="00000500000000000000" pitchFamily="2" charset="-79"/>
                          <a:ea typeface="+mn-ea"/>
                          <a:cs typeface="Varela Round" panose="00000500000000000000" pitchFamily="2" charset="-79"/>
                        </a:rPr>
                        <a:t>מֻבְטָל</a:t>
                      </a: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txBody>
                  <a:tcPr anchor="ctr"/>
                </a:tc>
                <a:tc>
                  <a:txBody>
                    <a:bodyPr/>
                    <a:lstStyle/>
                    <a:p>
                      <a:pPr algn="ctr" rtl="1"/>
                      <a:endParaRPr lang="he-IL" sz="1100" b="1" kern="1200" dirty="0">
                        <a:solidFill>
                          <a:schemeClr val="tx1"/>
                        </a:solidFill>
                        <a:latin typeface="Varela Round" panose="00000500000000000000" pitchFamily="2" charset="-79"/>
                        <a:ea typeface="+mn-ea"/>
                        <a:cs typeface="Varela Round" panose="00000500000000000000" pitchFamily="2" charset="-79"/>
                      </a:endParaRPr>
                    </a:p>
                    <a:p>
                      <a:pPr algn="ctr" rtl="1"/>
                      <a:r>
                        <a:rPr lang="he-IL" sz="2800" b="1" kern="1200" dirty="0">
                          <a:solidFill>
                            <a:schemeClr val="tx1"/>
                          </a:solidFill>
                          <a:latin typeface="Varela Round" panose="00000500000000000000" pitchFamily="2" charset="-79"/>
                          <a:ea typeface="+mn-ea"/>
                          <a:cs typeface="Varela Round" panose="00000500000000000000" pitchFamily="2" charset="-79"/>
                        </a:rPr>
                        <a:t>מֻכָּר</a:t>
                      </a: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txBody>
                  <a:tcPr anchor="ctr"/>
                </a:tc>
                <a:tc>
                  <a:txBody>
                    <a:bodyPr/>
                    <a:lstStyle/>
                    <a:p>
                      <a:pPr algn="ctr" rtl="1"/>
                      <a:endParaRPr lang="he-IL" sz="1100" b="1" kern="1200" dirty="0">
                        <a:solidFill>
                          <a:schemeClr val="tx1"/>
                        </a:solidFill>
                        <a:latin typeface="Varela Round" panose="00000500000000000000" pitchFamily="2" charset="-79"/>
                        <a:ea typeface="+mn-ea"/>
                        <a:cs typeface="Varela Round" panose="00000500000000000000" pitchFamily="2" charset="-79"/>
                      </a:endParaRPr>
                    </a:p>
                    <a:p>
                      <a:pPr algn="ctr" rtl="1"/>
                      <a:r>
                        <a:rPr lang="he-IL" sz="2800" b="1" kern="1200" dirty="0">
                          <a:solidFill>
                            <a:schemeClr val="tx1"/>
                          </a:solidFill>
                          <a:latin typeface="Varela Round" panose="00000500000000000000" pitchFamily="2" charset="-79"/>
                          <a:ea typeface="+mn-ea"/>
                          <a:cs typeface="Varela Round" panose="00000500000000000000" pitchFamily="2" charset="-79"/>
                        </a:rPr>
                        <a:t>מֻצָּג  </a:t>
                      </a: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txBody>
                  <a:tcPr anchor="ctr"/>
                </a:tc>
                <a:tc>
                  <a:txBody>
                    <a:bodyPr/>
                    <a:lstStyle/>
                    <a:p>
                      <a:pPr algn="ctr" rtl="1"/>
                      <a:endParaRPr lang="he-IL" sz="1200" b="1" kern="1200" dirty="0">
                        <a:solidFill>
                          <a:schemeClr val="tx1"/>
                        </a:solidFill>
                        <a:latin typeface="Varela Round" panose="00000500000000000000" pitchFamily="2" charset="-79"/>
                        <a:ea typeface="+mn-ea"/>
                        <a:cs typeface="Varela Round" panose="00000500000000000000" pitchFamily="2" charset="-79"/>
                      </a:endParaRPr>
                    </a:p>
                    <a:p>
                      <a:pPr algn="ctr" rtl="1"/>
                      <a:r>
                        <a:rPr lang="he-IL" sz="2800" b="1" kern="1200" dirty="0">
                          <a:solidFill>
                            <a:schemeClr val="tx1"/>
                          </a:solidFill>
                          <a:latin typeface="Varela Round" panose="00000500000000000000" pitchFamily="2" charset="-79"/>
                          <a:ea typeface="+mn-ea"/>
                          <a:cs typeface="Varela Round" panose="00000500000000000000" pitchFamily="2" charset="-79"/>
                        </a:rPr>
                        <a:t>מוּדָע  </a:t>
                      </a: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txBody>
                  <a:tcPr anchor="ctr"/>
                </a:tc>
                <a:tc>
                  <a:txBody>
                    <a:bodyPr/>
                    <a:lstStyle/>
                    <a:p>
                      <a:pPr algn="ctr" rtl="1"/>
                      <a:endParaRPr lang="he-IL" sz="1200" b="1" kern="1200" dirty="0">
                        <a:solidFill>
                          <a:schemeClr val="tx1"/>
                        </a:solidFill>
                        <a:latin typeface="Varela Round" panose="00000500000000000000" pitchFamily="2" charset="-79"/>
                        <a:ea typeface="+mn-ea"/>
                        <a:cs typeface="Varela Round" panose="00000500000000000000" pitchFamily="2" charset="-79"/>
                      </a:endParaRPr>
                    </a:p>
                    <a:p>
                      <a:pPr marL="0" marR="0" lvl="0" indent="0" algn="ctr" defTabSz="914491" rtl="1" eaLnBrk="1" fontAlgn="auto" latinLnBrk="0" hangingPunct="1">
                        <a:lnSpc>
                          <a:spcPct val="100000"/>
                        </a:lnSpc>
                        <a:spcBef>
                          <a:spcPts val="0"/>
                        </a:spcBef>
                        <a:spcAft>
                          <a:spcPts val="0"/>
                        </a:spcAft>
                        <a:buClrTx/>
                        <a:buSzTx/>
                        <a:buFontTx/>
                        <a:buNone/>
                        <a:tabLst/>
                        <a:defRPr/>
                      </a:pPr>
                      <a:r>
                        <a:rPr lang="he-IL" sz="2800" b="1" kern="1200" dirty="0">
                          <a:solidFill>
                            <a:schemeClr val="tx1"/>
                          </a:solidFill>
                          <a:latin typeface="Varela Round" panose="00000500000000000000" pitchFamily="2" charset="-79"/>
                          <a:ea typeface="+mn-ea"/>
                          <a:cs typeface="Varela Round" panose="00000500000000000000" pitchFamily="2" charset="-79"/>
                        </a:rPr>
                        <a:t>מֻמְחֶה  </a:t>
                      </a: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txBody>
                  <a:tcPr anchor="ctr"/>
                </a:tc>
                <a:tc>
                  <a:txBody>
                    <a:bodyPr/>
                    <a:lstStyle/>
                    <a:p>
                      <a:pPr algn="ctr" rtl="1"/>
                      <a:endParaRPr lang="he-IL" sz="1200" b="1" kern="1200" dirty="0">
                        <a:solidFill>
                          <a:schemeClr val="tx1"/>
                        </a:solidFill>
                        <a:latin typeface="Varela Round" panose="00000500000000000000" pitchFamily="2" charset="-79"/>
                        <a:ea typeface="+mn-ea"/>
                        <a:cs typeface="Varela Round" panose="00000500000000000000" pitchFamily="2" charset="-79"/>
                      </a:endParaRPr>
                    </a:p>
                    <a:p>
                      <a:pPr marL="0" marR="0" lvl="0" indent="0" algn="ctr" defTabSz="914491" rtl="1" eaLnBrk="1" fontAlgn="auto" latinLnBrk="0" hangingPunct="1">
                        <a:lnSpc>
                          <a:spcPct val="100000"/>
                        </a:lnSpc>
                        <a:spcBef>
                          <a:spcPts val="0"/>
                        </a:spcBef>
                        <a:spcAft>
                          <a:spcPts val="0"/>
                        </a:spcAft>
                        <a:buClrTx/>
                        <a:buSzTx/>
                        <a:buFontTx/>
                        <a:buNone/>
                        <a:tabLst/>
                        <a:defRPr/>
                      </a:pPr>
                      <a:r>
                        <a:rPr lang="he-IL" sz="2800" b="1" kern="1200" dirty="0">
                          <a:solidFill>
                            <a:schemeClr val="tx1"/>
                          </a:solidFill>
                          <a:latin typeface="Varela Round" panose="00000500000000000000" pitchFamily="2" charset="-79"/>
                          <a:ea typeface="+mn-ea"/>
                          <a:cs typeface="Varela Round" panose="00000500000000000000" pitchFamily="2" charset="-79"/>
                        </a:rPr>
                        <a:t>מוּבָן  </a:t>
                      </a: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txBody>
                  <a:tcPr anchor="ctr"/>
                </a:tc>
                <a:tc>
                  <a:txBody>
                    <a:bodyPr/>
                    <a:lstStyle/>
                    <a:p>
                      <a:pPr algn="ctr" rtl="1"/>
                      <a:endParaRPr lang="he-IL" sz="1200" b="1" kern="1200" dirty="0">
                        <a:solidFill>
                          <a:schemeClr val="tx1"/>
                        </a:solidFill>
                        <a:latin typeface="Varela Round" panose="00000500000000000000" pitchFamily="2" charset="-79"/>
                        <a:ea typeface="+mn-ea"/>
                        <a:cs typeface="Varela Round" panose="00000500000000000000" pitchFamily="2" charset="-79"/>
                      </a:endParaRPr>
                    </a:p>
                    <a:p>
                      <a:pPr marL="0" marR="0" lvl="0" indent="0" algn="ctr" defTabSz="914491" rtl="1" eaLnBrk="1" fontAlgn="auto" latinLnBrk="0" hangingPunct="1">
                        <a:lnSpc>
                          <a:spcPct val="100000"/>
                        </a:lnSpc>
                        <a:spcBef>
                          <a:spcPts val="0"/>
                        </a:spcBef>
                        <a:spcAft>
                          <a:spcPts val="0"/>
                        </a:spcAft>
                        <a:buClrTx/>
                        <a:buSzTx/>
                        <a:buFontTx/>
                        <a:buNone/>
                        <a:tabLst/>
                        <a:defRPr/>
                      </a:pPr>
                      <a:r>
                        <a:rPr lang="he-IL" sz="2800" b="1" kern="1200" dirty="0">
                          <a:solidFill>
                            <a:schemeClr val="tx1"/>
                          </a:solidFill>
                          <a:latin typeface="Varela Round" panose="00000500000000000000" pitchFamily="2" charset="-79"/>
                          <a:ea typeface="+mn-ea"/>
                          <a:cs typeface="Varela Round" panose="00000500000000000000" pitchFamily="2" charset="-79"/>
                        </a:rPr>
                        <a:t>מוּגָן  </a:t>
                      </a:r>
                      <a:endParaRPr lang="he-IL" sz="1800" kern="1200" dirty="0">
                        <a:solidFill>
                          <a:schemeClr val="tx1"/>
                        </a:solidFill>
                        <a:effectLst/>
                        <a:latin typeface="+mn-lt"/>
                        <a:ea typeface="+mn-ea"/>
                        <a:cs typeface="+mn-cs"/>
                      </a:endParaRP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txBody>
                  <a:tcPr anchor="ctr"/>
                </a:tc>
                <a:extLst>
                  <a:ext uri="{0D108BD9-81ED-4DB2-BD59-A6C34878D82A}">
                    <a16:rowId xmlns:a16="http://schemas.microsoft.com/office/drawing/2014/main" val="2337015648"/>
                  </a:ext>
                </a:extLst>
              </a:tr>
            </a:tbl>
          </a:graphicData>
        </a:graphic>
      </p:graphicFrame>
      <p:sp>
        <p:nvSpPr>
          <p:cNvPr id="5" name="כותרת 1">
            <a:extLst>
              <a:ext uri="{FF2B5EF4-FFF2-40B4-BE49-F238E27FC236}">
                <a16:creationId xmlns:a16="http://schemas.microsoft.com/office/drawing/2014/main" id="{DDE4AB0F-F292-4736-B411-799943B520CF}"/>
              </a:ext>
            </a:extLst>
          </p:cNvPr>
          <p:cNvSpPr>
            <a:spLocks noGrp="1"/>
          </p:cNvSpPr>
          <p:nvPr>
            <p:ph type="title"/>
          </p:nvPr>
        </p:nvSpPr>
        <p:spPr>
          <a:xfrm>
            <a:off x="2549769" y="213094"/>
            <a:ext cx="9642231" cy="720000"/>
          </a:xfrm>
        </p:spPr>
        <p:txBody>
          <a:bodyPr/>
          <a:lstStyle/>
          <a:p>
            <a:r>
              <a:rPr lang="he-IL" dirty="0"/>
              <a:t>צורות הבינוני בבניין הופעל</a:t>
            </a:r>
          </a:p>
        </p:txBody>
      </p:sp>
      <p:sp>
        <p:nvSpPr>
          <p:cNvPr id="43" name="תרשים זרימה: הכנה 42">
            <a:extLst>
              <a:ext uri="{FF2B5EF4-FFF2-40B4-BE49-F238E27FC236}">
                <a16:creationId xmlns:a16="http://schemas.microsoft.com/office/drawing/2014/main" id="{A95B683C-BDD5-41CB-A854-1394FD1AD753}"/>
              </a:ext>
            </a:extLst>
          </p:cNvPr>
          <p:cNvSpPr/>
          <p:nvPr/>
        </p:nvSpPr>
        <p:spPr>
          <a:xfrm>
            <a:off x="9787507" y="2273780"/>
            <a:ext cx="2149801" cy="567437"/>
          </a:xfrm>
          <a:prstGeom prst="flowChartPreparation">
            <a:avLst/>
          </a:prstGeom>
          <a:solidFill>
            <a:srgbClr val="12B4BC"/>
          </a:solidFill>
          <a:ln>
            <a:solidFill>
              <a:srgbClr val="12B4BC"/>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b="1" dirty="0">
                <a:solidFill>
                  <a:schemeClr val="bg1"/>
                </a:solidFill>
                <a:latin typeface="Varela Round" panose="00000500000000000000" pitchFamily="2" charset="-79"/>
                <a:cs typeface="Varela Round" panose="00000500000000000000" pitchFamily="2" charset="-79"/>
              </a:rPr>
              <a:t>מֻ</a:t>
            </a:r>
            <a:r>
              <a:rPr lang="he-IL" sz="3200" b="1" dirty="0">
                <a:solidFill>
                  <a:schemeClr val="tx1"/>
                </a:solidFill>
                <a:latin typeface="Varela Round" panose="00000500000000000000" pitchFamily="2" charset="-79"/>
                <a:cs typeface="Varela Round" panose="00000500000000000000" pitchFamily="2" charset="-79"/>
              </a:rPr>
              <a:t>קְטָל</a:t>
            </a:r>
            <a:endParaRPr lang="he-IL" b="1" dirty="0">
              <a:solidFill>
                <a:schemeClr val="tx1"/>
              </a:solidFill>
              <a:latin typeface="Varela Round" panose="00000500000000000000" pitchFamily="2" charset="-79"/>
              <a:cs typeface="Varela Round" panose="00000500000000000000" pitchFamily="2" charset="-79"/>
            </a:endParaRPr>
          </a:p>
        </p:txBody>
      </p:sp>
      <p:graphicFrame>
        <p:nvGraphicFramePr>
          <p:cNvPr id="21" name="טבלה 20">
            <a:extLst>
              <a:ext uri="{FF2B5EF4-FFF2-40B4-BE49-F238E27FC236}">
                <a16:creationId xmlns:a16="http://schemas.microsoft.com/office/drawing/2014/main" id="{D6F2CC6C-E898-4696-AADE-F5DC0D70D6AF}"/>
              </a:ext>
            </a:extLst>
          </p:cNvPr>
          <p:cNvGraphicFramePr>
            <a:graphicFrameLocks noGrp="1"/>
          </p:cNvGraphicFramePr>
          <p:nvPr>
            <p:extLst>
              <p:ext uri="{D42A27DB-BD31-4B8C-83A1-F6EECF244321}">
                <p14:modId xmlns:p14="http://schemas.microsoft.com/office/powerpoint/2010/main" val="1839435628"/>
              </p:ext>
            </p:extLst>
          </p:nvPr>
        </p:nvGraphicFramePr>
        <p:xfrm>
          <a:off x="8340616" y="2836460"/>
          <a:ext cx="1035280" cy="731520"/>
        </p:xfrm>
        <a:graphic>
          <a:graphicData uri="http://schemas.openxmlformats.org/drawingml/2006/table">
            <a:tbl>
              <a:tblPr rtl="1" firstRow="1" bandRow="1">
                <a:tableStyleId>{5C22544A-7EE6-4342-B048-85BDC9FD1C3A}</a:tableStyleId>
              </a:tblPr>
              <a:tblGrid>
                <a:gridCol w="258820">
                  <a:extLst>
                    <a:ext uri="{9D8B030D-6E8A-4147-A177-3AD203B41FA5}">
                      <a16:colId xmlns:a16="http://schemas.microsoft.com/office/drawing/2014/main" val="1048129697"/>
                    </a:ext>
                  </a:extLst>
                </a:gridCol>
                <a:gridCol w="258820">
                  <a:extLst>
                    <a:ext uri="{9D8B030D-6E8A-4147-A177-3AD203B41FA5}">
                      <a16:colId xmlns:a16="http://schemas.microsoft.com/office/drawing/2014/main" val="2897531480"/>
                    </a:ext>
                  </a:extLst>
                </a:gridCol>
                <a:gridCol w="258820">
                  <a:extLst>
                    <a:ext uri="{9D8B030D-6E8A-4147-A177-3AD203B41FA5}">
                      <a16:colId xmlns:a16="http://schemas.microsoft.com/office/drawing/2014/main" val="3544941204"/>
                    </a:ext>
                  </a:extLst>
                </a:gridCol>
                <a:gridCol w="258820">
                  <a:extLst>
                    <a:ext uri="{9D8B030D-6E8A-4147-A177-3AD203B41FA5}">
                      <a16:colId xmlns:a16="http://schemas.microsoft.com/office/drawing/2014/main" val="378018116"/>
                    </a:ext>
                  </a:extLst>
                </a:gridCol>
              </a:tblGrid>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ב</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graphicFrame>
        <p:nvGraphicFramePr>
          <p:cNvPr id="26" name="טבלה 25">
            <a:extLst>
              <a:ext uri="{FF2B5EF4-FFF2-40B4-BE49-F238E27FC236}">
                <a16:creationId xmlns:a16="http://schemas.microsoft.com/office/drawing/2014/main" id="{4E699B8E-402F-4F44-A6F0-36D0EF223530}"/>
              </a:ext>
            </a:extLst>
          </p:cNvPr>
          <p:cNvGraphicFramePr>
            <a:graphicFrameLocks noGrp="1"/>
          </p:cNvGraphicFramePr>
          <p:nvPr>
            <p:extLst>
              <p:ext uri="{D42A27DB-BD31-4B8C-83A1-F6EECF244321}">
                <p14:modId xmlns:p14="http://schemas.microsoft.com/office/powerpoint/2010/main" val="3846337661"/>
              </p:ext>
            </p:extLst>
          </p:nvPr>
        </p:nvGraphicFramePr>
        <p:xfrm>
          <a:off x="512005" y="2848274"/>
          <a:ext cx="1035280" cy="731520"/>
        </p:xfrm>
        <a:graphic>
          <a:graphicData uri="http://schemas.openxmlformats.org/drawingml/2006/table">
            <a:tbl>
              <a:tblPr rtl="1" firstRow="1" bandRow="1">
                <a:tableStyleId>{5C22544A-7EE6-4342-B048-85BDC9FD1C3A}</a:tableStyleId>
              </a:tblPr>
              <a:tblGrid>
                <a:gridCol w="258820">
                  <a:extLst>
                    <a:ext uri="{9D8B030D-6E8A-4147-A177-3AD203B41FA5}">
                      <a16:colId xmlns:a16="http://schemas.microsoft.com/office/drawing/2014/main" val="1048129697"/>
                    </a:ext>
                  </a:extLst>
                </a:gridCol>
                <a:gridCol w="258820">
                  <a:extLst>
                    <a:ext uri="{9D8B030D-6E8A-4147-A177-3AD203B41FA5}">
                      <a16:colId xmlns:a16="http://schemas.microsoft.com/office/drawing/2014/main" val="2897531480"/>
                    </a:ext>
                  </a:extLst>
                </a:gridCol>
                <a:gridCol w="258820">
                  <a:extLst>
                    <a:ext uri="{9D8B030D-6E8A-4147-A177-3AD203B41FA5}">
                      <a16:colId xmlns:a16="http://schemas.microsoft.com/office/drawing/2014/main" val="3544941204"/>
                    </a:ext>
                  </a:extLst>
                </a:gridCol>
                <a:gridCol w="258820">
                  <a:extLst>
                    <a:ext uri="{9D8B030D-6E8A-4147-A177-3AD203B41FA5}">
                      <a16:colId xmlns:a16="http://schemas.microsoft.com/office/drawing/2014/main" val="378018116"/>
                    </a:ext>
                  </a:extLst>
                </a:gridCol>
              </a:tblGrid>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ג</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נ</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ן</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graphicFrame>
        <p:nvGraphicFramePr>
          <p:cNvPr id="27" name="טבלה 26">
            <a:extLst>
              <a:ext uri="{FF2B5EF4-FFF2-40B4-BE49-F238E27FC236}">
                <a16:creationId xmlns:a16="http://schemas.microsoft.com/office/drawing/2014/main" id="{786955CE-4503-4A20-B4EC-053DF5AC8CB2}"/>
              </a:ext>
            </a:extLst>
          </p:cNvPr>
          <p:cNvGraphicFramePr>
            <a:graphicFrameLocks noGrp="1"/>
          </p:cNvGraphicFramePr>
          <p:nvPr>
            <p:extLst>
              <p:ext uri="{D42A27DB-BD31-4B8C-83A1-F6EECF244321}">
                <p14:modId xmlns:p14="http://schemas.microsoft.com/office/powerpoint/2010/main" val="3914540309"/>
              </p:ext>
            </p:extLst>
          </p:nvPr>
        </p:nvGraphicFramePr>
        <p:xfrm>
          <a:off x="1821311" y="2844336"/>
          <a:ext cx="1035280" cy="731520"/>
        </p:xfrm>
        <a:graphic>
          <a:graphicData uri="http://schemas.openxmlformats.org/drawingml/2006/table">
            <a:tbl>
              <a:tblPr rtl="1" firstRow="1" bandRow="1">
                <a:tableStyleId>{5C22544A-7EE6-4342-B048-85BDC9FD1C3A}</a:tableStyleId>
              </a:tblPr>
              <a:tblGrid>
                <a:gridCol w="258820">
                  <a:extLst>
                    <a:ext uri="{9D8B030D-6E8A-4147-A177-3AD203B41FA5}">
                      <a16:colId xmlns:a16="http://schemas.microsoft.com/office/drawing/2014/main" val="1048129697"/>
                    </a:ext>
                  </a:extLst>
                </a:gridCol>
                <a:gridCol w="258820">
                  <a:extLst>
                    <a:ext uri="{9D8B030D-6E8A-4147-A177-3AD203B41FA5}">
                      <a16:colId xmlns:a16="http://schemas.microsoft.com/office/drawing/2014/main" val="2897531480"/>
                    </a:ext>
                  </a:extLst>
                </a:gridCol>
                <a:gridCol w="258820">
                  <a:extLst>
                    <a:ext uri="{9D8B030D-6E8A-4147-A177-3AD203B41FA5}">
                      <a16:colId xmlns:a16="http://schemas.microsoft.com/office/drawing/2014/main" val="3544941204"/>
                    </a:ext>
                  </a:extLst>
                </a:gridCol>
                <a:gridCol w="258820">
                  <a:extLst>
                    <a:ext uri="{9D8B030D-6E8A-4147-A177-3AD203B41FA5}">
                      <a16:colId xmlns:a16="http://schemas.microsoft.com/office/drawing/2014/main" val="378018116"/>
                    </a:ext>
                  </a:extLst>
                </a:gridCol>
              </a:tblGrid>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ב</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ו</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ן</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graphicFrame>
        <p:nvGraphicFramePr>
          <p:cNvPr id="29" name="טבלה 28">
            <a:extLst>
              <a:ext uri="{FF2B5EF4-FFF2-40B4-BE49-F238E27FC236}">
                <a16:creationId xmlns:a16="http://schemas.microsoft.com/office/drawing/2014/main" id="{35E87313-634F-43E8-B1DC-96B1B7D23393}"/>
              </a:ext>
            </a:extLst>
          </p:cNvPr>
          <p:cNvGraphicFramePr>
            <a:graphicFrameLocks noGrp="1"/>
          </p:cNvGraphicFramePr>
          <p:nvPr>
            <p:extLst>
              <p:ext uri="{D42A27DB-BD31-4B8C-83A1-F6EECF244321}">
                <p14:modId xmlns:p14="http://schemas.microsoft.com/office/powerpoint/2010/main" val="3991756342"/>
              </p:ext>
            </p:extLst>
          </p:nvPr>
        </p:nvGraphicFramePr>
        <p:xfrm>
          <a:off x="3120827" y="2840398"/>
          <a:ext cx="1035280" cy="731520"/>
        </p:xfrm>
        <a:graphic>
          <a:graphicData uri="http://schemas.openxmlformats.org/drawingml/2006/table">
            <a:tbl>
              <a:tblPr rtl="1" firstRow="1" bandRow="1">
                <a:tableStyleId>{5C22544A-7EE6-4342-B048-85BDC9FD1C3A}</a:tableStyleId>
              </a:tblPr>
              <a:tblGrid>
                <a:gridCol w="258820">
                  <a:extLst>
                    <a:ext uri="{9D8B030D-6E8A-4147-A177-3AD203B41FA5}">
                      <a16:colId xmlns:a16="http://schemas.microsoft.com/office/drawing/2014/main" val="1048129697"/>
                    </a:ext>
                  </a:extLst>
                </a:gridCol>
                <a:gridCol w="258820">
                  <a:extLst>
                    <a:ext uri="{9D8B030D-6E8A-4147-A177-3AD203B41FA5}">
                      <a16:colId xmlns:a16="http://schemas.microsoft.com/office/drawing/2014/main" val="2897531480"/>
                    </a:ext>
                  </a:extLst>
                </a:gridCol>
                <a:gridCol w="258820">
                  <a:extLst>
                    <a:ext uri="{9D8B030D-6E8A-4147-A177-3AD203B41FA5}">
                      <a16:colId xmlns:a16="http://schemas.microsoft.com/office/drawing/2014/main" val="3544941204"/>
                    </a:ext>
                  </a:extLst>
                </a:gridCol>
                <a:gridCol w="258820">
                  <a:extLst>
                    <a:ext uri="{9D8B030D-6E8A-4147-A177-3AD203B41FA5}">
                      <a16:colId xmlns:a16="http://schemas.microsoft.com/office/drawing/2014/main" val="378018116"/>
                    </a:ext>
                  </a:extLst>
                </a:gridCol>
              </a:tblGrid>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ח</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ה</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graphicFrame>
        <p:nvGraphicFramePr>
          <p:cNvPr id="30" name="טבלה 29">
            <a:extLst>
              <a:ext uri="{FF2B5EF4-FFF2-40B4-BE49-F238E27FC236}">
                <a16:creationId xmlns:a16="http://schemas.microsoft.com/office/drawing/2014/main" id="{B0A41282-CFA6-4E74-B10C-A133E18070F9}"/>
              </a:ext>
            </a:extLst>
          </p:cNvPr>
          <p:cNvGraphicFramePr>
            <a:graphicFrameLocks noGrp="1"/>
          </p:cNvGraphicFramePr>
          <p:nvPr>
            <p:extLst>
              <p:ext uri="{D42A27DB-BD31-4B8C-83A1-F6EECF244321}">
                <p14:modId xmlns:p14="http://schemas.microsoft.com/office/powerpoint/2010/main" val="948402543"/>
              </p:ext>
            </p:extLst>
          </p:nvPr>
        </p:nvGraphicFramePr>
        <p:xfrm>
          <a:off x="4427282" y="2836460"/>
          <a:ext cx="1035280" cy="731520"/>
        </p:xfrm>
        <a:graphic>
          <a:graphicData uri="http://schemas.openxmlformats.org/drawingml/2006/table">
            <a:tbl>
              <a:tblPr rtl="1" firstRow="1" bandRow="1">
                <a:tableStyleId>{5C22544A-7EE6-4342-B048-85BDC9FD1C3A}</a:tableStyleId>
              </a:tblPr>
              <a:tblGrid>
                <a:gridCol w="258820">
                  <a:extLst>
                    <a:ext uri="{9D8B030D-6E8A-4147-A177-3AD203B41FA5}">
                      <a16:colId xmlns:a16="http://schemas.microsoft.com/office/drawing/2014/main" val="1048129697"/>
                    </a:ext>
                  </a:extLst>
                </a:gridCol>
                <a:gridCol w="258820">
                  <a:extLst>
                    <a:ext uri="{9D8B030D-6E8A-4147-A177-3AD203B41FA5}">
                      <a16:colId xmlns:a16="http://schemas.microsoft.com/office/drawing/2014/main" val="2897531480"/>
                    </a:ext>
                  </a:extLst>
                </a:gridCol>
                <a:gridCol w="258820">
                  <a:extLst>
                    <a:ext uri="{9D8B030D-6E8A-4147-A177-3AD203B41FA5}">
                      <a16:colId xmlns:a16="http://schemas.microsoft.com/office/drawing/2014/main" val="3544941204"/>
                    </a:ext>
                  </a:extLst>
                </a:gridCol>
                <a:gridCol w="258820">
                  <a:extLst>
                    <a:ext uri="{9D8B030D-6E8A-4147-A177-3AD203B41FA5}">
                      <a16:colId xmlns:a16="http://schemas.microsoft.com/office/drawing/2014/main" val="378018116"/>
                    </a:ext>
                  </a:extLst>
                </a:gridCol>
              </a:tblGrid>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ו</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ד</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ע</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graphicFrame>
        <p:nvGraphicFramePr>
          <p:cNvPr id="31" name="טבלה 30">
            <a:extLst>
              <a:ext uri="{FF2B5EF4-FFF2-40B4-BE49-F238E27FC236}">
                <a16:creationId xmlns:a16="http://schemas.microsoft.com/office/drawing/2014/main" id="{E7BD328D-7ECF-4D00-B019-48674CDAA1A2}"/>
              </a:ext>
            </a:extLst>
          </p:cNvPr>
          <p:cNvGraphicFramePr>
            <a:graphicFrameLocks noGrp="1"/>
          </p:cNvGraphicFramePr>
          <p:nvPr>
            <p:extLst>
              <p:ext uri="{D42A27DB-BD31-4B8C-83A1-F6EECF244321}">
                <p14:modId xmlns:p14="http://schemas.microsoft.com/office/powerpoint/2010/main" val="3488137237"/>
              </p:ext>
            </p:extLst>
          </p:nvPr>
        </p:nvGraphicFramePr>
        <p:xfrm>
          <a:off x="5736588" y="2836460"/>
          <a:ext cx="1035280" cy="731520"/>
        </p:xfrm>
        <a:graphic>
          <a:graphicData uri="http://schemas.openxmlformats.org/drawingml/2006/table">
            <a:tbl>
              <a:tblPr rtl="1" firstRow="1" bandRow="1">
                <a:tableStyleId>{5C22544A-7EE6-4342-B048-85BDC9FD1C3A}</a:tableStyleId>
              </a:tblPr>
              <a:tblGrid>
                <a:gridCol w="258820">
                  <a:extLst>
                    <a:ext uri="{9D8B030D-6E8A-4147-A177-3AD203B41FA5}">
                      <a16:colId xmlns:a16="http://schemas.microsoft.com/office/drawing/2014/main" val="1048129697"/>
                    </a:ext>
                  </a:extLst>
                </a:gridCol>
                <a:gridCol w="258820">
                  <a:extLst>
                    <a:ext uri="{9D8B030D-6E8A-4147-A177-3AD203B41FA5}">
                      <a16:colId xmlns:a16="http://schemas.microsoft.com/office/drawing/2014/main" val="2897531480"/>
                    </a:ext>
                  </a:extLst>
                </a:gridCol>
                <a:gridCol w="258820">
                  <a:extLst>
                    <a:ext uri="{9D8B030D-6E8A-4147-A177-3AD203B41FA5}">
                      <a16:colId xmlns:a16="http://schemas.microsoft.com/office/drawing/2014/main" val="3544941204"/>
                    </a:ext>
                  </a:extLst>
                </a:gridCol>
                <a:gridCol w="258820">
                  <a:extLst>
                    <a:ext uri="{9D8B030D-6E8A-4147-A177-3AD203B41FA5}">
                      <a16:colId xmlns:a16="http://schemas.microsoft.com/office/drawing/2014/main" val="378018116"/>
                    </a:ext>
                  </a:extLst>
                </a:gridCol>
              </a:tblGrid>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י</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צ</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ג</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graphicFrame>
        <p:nvGraphicFramePr>
          <p:cNvPr id="32" name="טבלה 31">
            <a:extLst>
              <a:ext uri="{FF2B5EF4-FFF2-40B4-BE49-F238E27FC236}">
                <a16:creationId xmlns:a16="http://schemas.microsoft.com/office/drawing/2014/main" id="{EF62C967-2ADB-4E18-9C1E-D3B500573C97}"/>
              </a:ext>
            </a:extLst>
          </p:cNvPr>
          <p:cNvGraphicFramePr>
            <a:graphicFrameLocks noGrp="1"/>
          </p:cNvGraphicFramePr>
          <p:nvPr>
            <p:extLst>
              <p:ext uri="{D42A27DB-BD31-4B8C-83A1-F6EECF244321}">
                <p14:modId xmlns:p14="http://schemas.microsoft.com/office/powerpoint/2010/main" val="2259517953"/>
              </p:ext>
            </p:extLst>
          </p:nvPr>
        </p:nvGraphicFramePr>
        <p:xfrm>
          <a:off x="7037596" y="2832778"/>
          <a:ext cx="1035280" cy="731520"/>
        </p:xfrm>
        <a:graphic>
          <a:graphicData uri="http://schemas.openxmlformats.org/drawingml/2006/table">
            <a:tbl>
              <a:tblPr rtl="1" firstRow="1" bandRow="1">
                <a:tableStyleId>{5C22544A-7EE6-4342-B048-85BDC9FD1C3A}</a:tableStyleId>
              </a:tblPr>
              <a:tblGrid>
                <a:gridCol w="258820">
                  <a:extLst>
                    <a:ext uri="{9D8B030D-6E8A-4147-A177-3AD203B41FA5}">
                      <a16:colId xmlns:a16="http://schemas.microsoft.com/office/drawing/2014/main" val="1048129697"/>
                    </a:ext>
                  </a:extLst>
                </a:gridCol>
                <a:gridCol w="258820">
                  <a:extLst>
                    <a:ext uri="{9D8B030D-6E8A-4147-A177-3AD203B41FA5}">
                      <a16:colId xmlns:a16="http://schemas.microsoft.com/office/drawing/2014/main" val="2897531480"/>
                    </a:ext>
                  </a:extLst>
                </a:gridCol>
                <a:gridCol w="258820">
                  <a:extLst>
                    <a:ext uri="{9D8B030D-6E8A-4147-A177-3AD203B41FA5}">
                      <a16:colId xmlns:a16="http://schemas.microsoft.com/office/drawing/2014/main" val="3544941204"/>
                    </a:ext>
                  </a:extLst>
                </a:gridCol>
                <a:gridCol w="258820">
                  <a:extLst>
                    <a:ext uri="{9D8B030D-6E8A-4147-A177-3AD203B41FA5}">
                      <a16:colId xmlns:a16="http://schemas.microsoft.com/office/drawing/2014/main" val="378018116"/>
                    </a:ext>
                  </a:extLst>
                </a:gridCol>
              </a:tblGrid>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נ</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כ</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ר</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cxnSp>
        <p:nvCxnSpPr>
          <p:cNvPr id="36" name="מחבר ישר 35">
            <a:extLst>
              <a:ext uri="{FF2B5EF4-FFF2-40B4-BE49-F238E27FC236}">
                <a16:creationId xmlns:a16="http://schemas.microsoft.com/office/drawing/2014/main" id="{95ADFA14-54F7-4280-926B-B6CCD1DF0F65}"/>
              </a:ext>
            </a:extLst>
          </p:cNvPr>
          <p:cNvCxnSpPr/>
          <p:nvPr/>
        </p:nvCxnSpPr>
        <p:spPr>
          <a:xfrm flipH="1">
            <a:off x="7611137" y="2921414"/>
            <a:ext cx="133350" cy="200025"/>
          </a:xfrm>
          <a:prstGeom prst="line">
            <a:avLst/>
          </a:prstGeom>
          <a:ln>
            <a:solidFill>
              <a:srgbClr val="92D050"/>
            </a:solidFill>
          </a:ln>
        </p:spPr>
        <p:style>
          <a:lnRef idx="2">
            <a:schemeClr val="accent3"/>
          </a:lnRef>
          <a:fillRef idx="0">
            <a:schemeClr val="accent3"/>
          </a:fillRef>
          <a:effectRef idx="1">
            <a:schemeClr val="accent3"/>
          </a:effectRef>
          <a:fontRef idx="minor">
            <a:schemeClr val="tx1"/>
          </a:fontRef>
        </p:style>
      </p:cxnSp>
      <p:cxnSp>
        <p:nvCxnSpPr>
          <p:cNvPr id="37" name="מחבר ישר 36">
            <a:extLst>
              <a:ext uri="{FF2B5EF4-FFF2-40B4-BE49-F238E27FC236}">
                <a16:creationId xmlns:a16="http://schemas.microsoft.com/office/drawing/2014/main" id="{3507566E-AD1C-4CB8-A234-F443A235017E}"/>
              </a:ext>
            </a:extLst>
          </p:cNvPr>
          <p:cNvCxnSpPr/>
          <p:nvPr/>
        </p:nvCxnSpPr>
        <p:spPr>
          <a:xfrm flipH="1">
            <a:off x="6293091" y="2921413"/>
            <a:ext cx="133350" cy="200025"/>
          </a:xfrm>
          <a:prstGeom prst="line">
            <a:avLst/>
          </a:prstGeom>
          <a:ln>
            <a:solidFill>
              <a:srgbClr val="92D050"/>
            </a:solidFill>
          </a:ln>
        </p:spPr>
        <p:style>
          <a:lnRef idx="2">
            <a:schemeClr val="accent3"/>
          </a:lnRef>
          <a:fillRef idx="0">
            <a:schemeClr val="accent3"/>
          </a:fillRef>
          <a:effectRef idx="1">
            <a:schemeClr val="accent3"/>
          </a:effectRef>
          <a:fontRef idx="minor">
            <a:schemeClr val="tx1"/>
          </a:fontRef>
        </p:style>
      </p:cxnSp>
      <p:cxnSp>
        <p:nvCxnSpPr>
          <p:cNvPr id="38" name="מחבר ישר 37">
            <a:extLst>
              <a:ext uri="{FF2B5EF4-FFF2-40B4-BE49-F238E27FC236}">
                <a16:creationId xmlns:a16="http://schemas.microsoft.com/office/drawing/2014/main" id="{4A29F3B0-B1BE-4139-99BF-F5B06A844AB9}"/>
              </a:ext>
            </a:extLst>
          </p:cNvPr>
          <p:cNvCxnSpPr/>
          <p:nvPr/>
        </p:nvCxnSpPr>
        <p:spPr>
          <a:xfrm flipH="1">
            <a:off x="2143064" y="2921412"/>
            <a:ext cx="133350" cy="200025"/>
          </a:xfrm>
          <a:prstGeom prst="line">
            <a:avLst/>
          </a:prstGeom>
          <a:ln>
            <a:solidFill>
              <a:srgbClr val="92D050"/>
            </a:solidFill>
          </a:ln>
        </p:spPr>
        <p:style>
          <a:lnRef idx="2">
            <a:schemeClr val="accent3"/>
          </a:lnRef>
          <a:fillRef idx="0">
            <a:schemeClr val="accent3"/>
          </a:fillRef>
          <a:effectRef idx="1">
            <a:schemeClr val="accent3"/>
          </a:effectRef>
          <a:fontRef idx="minor">
            <a:schemeClr val="tx1"/>
          </a:fontRef>
        </p:style>
      </p:cxnSp>
      <p:cxnSp>
        <p:nvCxnSpPr>
          <p:cNvPr id="39" name="מחבר ישר 38">
            <a:extLst>
              <a:ext uri="{FF2B5EF4-FFF2-40B4-BE49-F238E27FC236}">
                <a16:creationId xmlns:a16="http://schemas.microsoft.com/office/drawing/2014/main" id="{7247872A-4C58-4D8F-9098-7A3E0B732F21}"/>
              </a:ext>
            </a:extLst>
          </p:cNvPr>
          <p:cNvCxnSpPr/>
          <p:nvPr/>
        </p:nvCxnSpPr>
        <p:spPr>
          <a:xfrm flipH="1">
            <a:off x="589556" y="2921414"/>
            <a:ext cx="133350" cy="200025"/>
          </a:xfrm>
          <a:prstGeom prst="line">
            <a:avLst/>
          </a:prstGeom>
          <a:ln>
            <a:solidFill>
              <a:srgbClr val="92D050"/>
            </a:solidFill>
          </a:ln>
        </p:spPr>
        <p:style>
          <a:lnRef idx="2">
            <a:schemeClr val="accent3"/>
          </a:lnRef>
          <a:fillRef idx="0">
            <a:schemeClr val="accent3"/>
          </a:fillRef>
          <a:effectRef idx="1">
            <a:schemeClr val="accent3"/>
          </a:effectRef>
          <a:fontRef idx="minor">
            <a:schemeClr val="tx1"/>
          </a:fontRef>
        </p:style>
      </p:cxnSp>
      <p:pic>
        <p:nvPicPr>
          <p:cNvPr id="5122" name="Picture 2" descr="Art lover concept illustration Free Vector">
            <a:extLst>
              <a:ext uri="{FF2B5EF4-FFF2-40B4-BE49-F238E27FC236}">
                <a16:creationId xmlns:a16="http://schemas.microsoft.com/office/drawing/2014/main" id="{4535CBB3-06AD-4807-AE19-E522F324F30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485" y="4084937"/>
            <a:ext cx="2515600" cy="2515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90469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1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F597388-0F8F-420B-8788-2A5DEFE9A9C4}"/>
              </a:ext>
            </a:extLst>
          </p:cNvPr>
          <p:cNvSpPr>
            <a:spLocks noGrp="1"/>
          </p:cNvSpPr>
          <p:nvPr>
            <p:ph type="title"/>
          </p:nvPr>
        </p:nvSpPr>
        <p:spPr/>
        <p:txBody>
          <a:bodyPr/>
          <a:lstStyle/>
          <a:p>
            <a:r>
              <a:rPr lang="he-IL" dirty="0"/>
              <a:t>תרגיל</a:t>
            </a:r>
          </a:p>
        </p:txBody>
      </p:sp>
      <p:grpSp>
        <p:nvGrpSpPr>
          <p:cNvPr id="9" name="קבוצה 8">
            <a:extLst>
              <a:ext uri="{FF2B5EF4-FFF2-40B4-BE49-F238E27FC236}">
                <a16:creationId xmlns:a16="http://schemas.microsoft.com/office/drawing/2014/main" id="{DAA0E27A-45D5-4A89-811B-779559531AB9}"/>
              </a:ext>
            </a:extLst>
          </p:cNvPr>
          <p:cNvGrpSpPr/>
          <p:nvPr/>
        </p:nvGrpSpPr>
        <p:grpSpPr>
          <a:xfrm>
            <a:off x="6772696" y="1683448"/>
            <a:ext cx="4953252" cy="1029970"/>
            <a:chOff x="5832474" y="1065227"/>
            <a:chExt cx="6247443" cy="1442002"/>
          </a:xfrm>
        </p:grpSpPr>
        <p:pic>
          <p:nvPicPr>
            <p:cNvPr id="5" name="תמונה 4">
              <a:extLst>
                <a:ext uri="{FF2B5EF4-FFF2-40B4-BE49-F238E27FC236}">
                  <a16:creationId xmlns:a16="http://schemas.microsoft.com/office/drawing/2014/main" id="{24A0DA33-18B3-4491-B696-5932DC2AE0F2}"/>
                </a:ext>
              </a:extLst>
            </p:cNvPr>
            <p:cNvPicPr>
              <a:picLocks noChangeAspect="1"/>
            </p:cNvPicPr>
            <p:nvPr/>
          </p:nvPicPr>
          <p:blipFill rotWithShape="1">
            <a:blip r:embed="rId3"/>
            <a:srcRect l="41015" t="32577" r="24459" b="61931"/>
            <a:stretch/>
          </p:blipFill>
          <p:spPr>
            <a:xfrm>
              <a:off x="5864224" y="1065227"/>
              <a:ext cx="6215693" cy="556183"/>
            </a:xfrm>
            <a:prstGeom prst="rect">
              <a:avLst/>
            </a:prstGeom>
          </p:spPr>
        </p:pic>
        <p:pic>
          <p:nvPicPr>
            <p:cNvPr id="7" name="תמונה 6">
              <a:extLst>
                <a:ext uri="{FF2B5EF4-FFF2-40B4-BE49-F238E27FC236}">
                  <a16:creationId xmlns:a16="http://schemas.microsoft.com/office/drawing/2014/main" id="{F8F85B69-61F5-495B-8BFB-3AC8AD388CA4}"/>
                </a:ext>
              </a:extLst>
            </p:cNvPr>
            <p:cNvPicPr>
              <a:picLocks noChangeAspect="1"/>
            </p:cNvPicPr>
            <p:nvPr/>
          </p:nvPicPr>
          <p:blipFill rotWithShape="1">
            <a:blip r:embed="rId3"/>
            <a:srcRect l="58072" t="37496" r="24459" b="53402"/>
            <a:stretch/>
          </p:blipFill>
          <p:spPr>
            <a:xfrm>
              <a:off x="8928488" y="1585458"/>
              <a:ext cx="3144878" cy="921771"/>
            </a:xfrm>
            <a:prstGeom prst="rect">
              <a:avLst/>
            </a:prstGeom>
          </p:spPr>
        </p:pic>
        <p:pic>
          <p:nvPicPr>
            <p:cNvPr id="8" name="תמונה 7">
              <a:extLst>
                <a:ext uri="{FF2B5EF4-FFF2-40B4-BE49-F238E27FC236}">
                  <a16:creationId xmlns:a16="http://schemas.microsoft.com/office/drawing/2014/main" id="{9C91B564-7EC3-4861-BEB3-58936FDCD1E7}"/>
                </a:ext>
              </a:extLst>
            </p:cNvPr>
            <p:cNvPicPr>
              <a:picLocks noChangeAspect="1"/>
            </p:cNvPicPr>
            <p:nvPr/>
          </p:nvPicPr>
          <p:blipFill rotWithShape="1">
            <a:blip r:embed="rId3"/>
            <a:srcRect l="32352" t="37496" r="50488" b="53402"/>
            <a:stretch/>
          </p:blipFill>
          <p:spPr>
            <a:xfrm>
              <a:off x="5832474" y="1585457"/>
              <a:ext cx="3089461" cy="921771"/>
            </a:xfrm>
            <a:prstGeom prst="rect">
              <a:avLst/>
            </a:prstGeom>
          </p:spPr>
        </p:pic>
      </p:grpSp>
      <p:grpSp>
        <p:nvGrpSpPr>
          <p:cNvPr id="11" name="קבוצה 10">
            <a:extLst>
              <a:ext uri="{FF2B5EF4-FFF2-40B4-BE49-F238E27FC236}">
                <a16:creationId xmlns:a16="http://schemas.microsoft.com/office/drawing/2014/main" id="{78AA0BDB-DE48-413D-A6E3-D0388FC0473D}"/>
              </a:ext>
            </a:extLst>
          </p:cNvPr>
          <p:cNvGrpSpPr/>
          <p:nvPr/>
        </p:nvGrpSpPr>
        <p:grpSpPr>
          <a:xfrm>
            <a:off x="538452" y="1598521"/>
            <a:ext cx="5707696" cy="1434830"/>
            <a:chOff x="4988351" y="2750657"/>
            <a:chExt cx="5707696" cy="1434830"/>
          </a:xfrm>
        </p:grpSpPr>
        <p:pic>
          <p:nvPicPr>
            <p:cNvPr id="6" name="תמונה 5">
              <a:extLst>
                <a:ext uri="{FF2B5EF4-FFF2-40B4-BE49-F238E27FC236}">
                  <a16:creationId xmlns:a16="http://schemas.microsoft.com/office/drawing/2014/main" id="{EC11EA01-44C0-4544-974B-AABE6793FD64}"/>
                </a:ext>
              </a:extLst>
            </p:cNvPr>
            <p:cNvPicPr>
              <a:picLocks noChangeAspect="1"/>
            </p:cNvPicPr>
            <p:nvPr/>
          </p:nvPicPr>
          <p:blipFill rotWithShape="1">
            <a:blip r:embed="rId4"/>
            <a:srcRect l="35672" t="22818" r="25233" b="59133"/>
            <a:stretch/>
          </p:blipFill>
          <p:spPr>
            <a:xfrm>
              <a:off x="5175315" y="2750657"/>
              <a:ext cx="5520732" cy="1433708"/>
            </a:xfrm>
            <a:prstGeom prst="rect">
              <a:avLst/>
            </a:prstGeom>
          </p:spPr>
        </p:pic>
        <p:pic>
          <p:nvPicPr>
            <p:cNvPr id="10" name="תמונה 9">
              <a:extLst>
                <a:ext uri="{FF2B5EF4-FFF2-40B4-BE49-F238E27FC236}">
                  <a16:creationId xmlns:a16="http://schemas.microsoft.com/office/drawing/2014/main" id="{F4C60F0B-2356-4BAC-847A-8165BB57ED76}"/>
                </a:ext>
              </a:extLst>
            </p:cNvPr>
            <p:cNvPicPr>
              <a:picLocks noChangeAspect="1"/>
            </p:cNvPicPr>
            <p:nvPr/>
          </p:nvPicPr>
          <p:blipFill rotWithShape="1">
            <a:blip r:embed="rId4"/>
            <a:srcRect l="24277" t="22818" r="65321" b="59133"/>
            <a:stretch/>
          </p:blipFill>
          <p:spPr>
            <a:xfrm>
              <a:off x="4988351" y="2751779"/>
              <a:ext cx="1469010" cy="1433708"/>
            </a:xfrm>
            <a:prstGeom prst="rect">
              <a:avLst/>
            </a:prstGeom>
          </p:spPr>
        </p:pic>
      </p:grpSp>
      <p:sp>
        <p:nvSpPr>
          <p:cNvPr id="12" name="מציין מיקום טקסט 2">
            <a:extLst>
              <a:ext uri="{FF2B5EF4-FFF2-40B4-BE49-F238E27FC236}">
                <a16:creationId xmlns:a16="http://schemas.microsoft.com/office/drawing/2014/main" id="{E266AD5E-5B73-4747-9D20-0DB72405459B}"/>
              </a:ext>
            </a:extLst>
          </p:cNvPr>
          <p:cNvSpPr>
            <a:spLocks noGrp="1"/>
          </p:cNvSpPr>
          <p:nvPr>
            <p:ph type="body" sz="quarter" idx="3"/>
          </p:nvPr>
        </p:nvSpPr>
        <p:spPr>
          <a:xfrm>
            <a:off x="2867025" y="1040129"/>
            <a:ext cx="8857379" cy="540000"/>
          </a:xfrm>
        </p:spPr>
        <p:txBody>
          <a:bodyPr/>
          <a:lstStyle/>
          <a:p>
            <a:r>
              <a:rPr lang="he-IL" sz="2400" b="0" dirty="0"/>
              <a:t>לפניכם מידע על התפשטות נגיף קורונה בעולם.</a:t>
            </a:r>
          </a:p>
        </p:txBody>
      </p:sp>
      <p:sp>
        <p:nvSpPr>
          <p:cNvPr id="13" name="מציין מיקום טקסט 2">
            <a:extLst>
              <a:ext uri="{FF2B5EF4-FFF2-40B4-BE49-F238E27FC236}">
                <a16:creationId xmlns:a16="http://schemas.microsoft.com/office/drawing/2014/main" id="{B495BD60-F1C4-4FAB-BB19-5516FED911D7}"/>
              </a:ext>
            </a:extLst>
          </p:cNvPr>
          <p:cNvSpPr txBox="1">
            <a:spLocks/>
          </p:cNvSpPr>
          <p:nvPr/>
        </p:nvSpPr>
        <p:spPr>
          <a:xfrm>
            <a:off x="433051" y="3222817"/>
            <a:ext cx="11325898"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2400" b="0" dirty="0"/>
              <a:t>במידע מופיעות צורות בינוני רבות. ציינו את ה</a:t>
            </a:r>
            <a:r>
              <a:rPr lang="he-IL" sz="2400" b="0" u="sng" dirty="0"/>
              <a:t>שורש</a:t>
            </a:r>
            <a:r>
              <a:rPr lang="he-IL" sz="2400" b="0" dirty="0"/>
              <a:t> ואת ה</a:t>
            </a:r>
            <a:r>
              <a:rPr lang="he-IL" sz="2400" b="0" u="sng" dirty="0"/>
              <a:t>בניין</a:t>
            </a:r>
            <a:r>
              <a:rPr lang="he-IL" sz="2400" b="0" dirty="0"/>
              <a:t> של כל אחת מהצורות.</a:t>
            </a:r>
          </a:p>
        </p:txBody>
      </p:sp>
      <p:sp>
        <p:nvSpPr>
          <p:cNvPr id="14" name="מלבן 13">
            <a:extLst>
              <a:ext uri="{FF2B5EF4-FFF2-40B4-BE49-F238E27FC236}">
                <a16:creationId xmlns:a16="http://schemas.microsoft.com/office/drawing/2014/main" id="{0385B8F0-3054-4D49-BC3D-329A27519C0D}"/>
              </a:ext>
            </a:extLst>
          </p:cNvPr>
          <p:cNvSpPr/>
          <p:nvPr/>
        </p:nvSpPr>
        <p:spPr>
          <a:xfrm>
            <a:off x="4243954" y="3723397"/>
            <a:ext cx="7327648" cy="523220"/>
          </a:xfrm>
          <a:prstGeom prst="rect">
            <a:avLst/>
          </a:prstGeom>
        </p:spPr>
        <p:txBody>
          <a:bodyPr wrap="none">
            <a:spAutoFit/>
          </a:bodyPr>
          <a:lstStyle/>
          <a:p>
            <a:r>
              <a:rPr lang="he-IL" sz="2800" b="1" dirty="0">
                <a:latin typeface="Varela Round" panose="00000500000000000000" pitchFamily="2" charset="-79"/>
                <a:cs typeface="Varela Round" panose="00000500000000000000" pitchFamily="2" charset="-79"/>
              </a:rPr>
              <a:t>נִדְבָּקִים,    חוֹלִים,    </a:t>
            </a:r>
            <a:r>
              <a:rPr lang="he-IL" sz="2800" b="1" dirty="0" err="1">
                <a:latin typeface="Varela Round" panose="00000500000000000000" pitchFamily="2" charset="-79"/>
                <a:cs typeface="Varela Round" panose="00000500000000000000" pitchFamily="2" charset="-79"/>
              </a:rPr>
              <a:t>מֻנְשָמִים</a:t>
            </a:r>
            <a:r>
              <a:rPr lang="he-IL" sz="2800" b="1" dirty="0">
                <a:latin typeface="Varela Round" panose="00000500000000000000" pitchFamily="2" charset="-79"/>
                <a:cs typeface="Varela Round" panose="00000500000000000000" pitchFamily="2" charset="-79"/>
              </a:rPr>
              <a:t>,    מֵתִים,    מַבְרִיאִים</a:t>
            </a:r>
          </a:p>
        </p:txBody>
      </p:sp>
      <p:sp>
        <p:nvSpPr>
          <p:cNvPr id="15" name="מציין מיקום טקסט 2">
            <a:extLst>
              <a:ext uri="{FF2B5EF4-FFF2-40B4-BE49-F238E27FC236}">
                <a16:creationId xmlns:a16="http://schemas.microsoft.com/office/drawing/2014/main" id="{C4B98220-7A02-4B6E-A69A-0EBBA0D66284}"/>
              </a:ext>
            </a:extLst>
          </p:cNvPr>
          <p:cNvSpPr txBox="1">
            <a:spLocks/>
          </p:cNvSpPr>
          <p:nvPr/>
        </p:nvSpPr>
        <p:spPr>
          <a:xfrm>
            <a:off x="10472026" y="4180749"/>
            <a:ext cx="1176674" cy="724176"/>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he-IL" sz="1800" b="0" dirty="0" err="1">
                <a:solidFill>
                  <a:srgbClr val="92D050"/>
                </a:solidFill>
              </a:rPr>
              <a:t>דב"ק</a:t>
            </a:r>
            <a:r>
              <a:rPr lang="he-IL" sz="1800" b="0" dirty="0">
                <a:solidFill>
                  <a:srgbClr val="92D050"/>
                </a:solidFill>
              </a:rPr>
              <a:t>,</a:t>
            </a:r>
          </a:p>
          <a:p>
            <a:pPr algn="ctr"/>
            <a:r>
              <a:rPr lang="he-IL" sz="1800" b="0" dirty="0">
                <a:solidFill>
                  <a:srgbClr val="92D050"/>
                </a:solidFill>
              </a:rPr>
              <a:t>נפעל</a:t>
            </a:r>
          </a:p>
        </p:txBody>
      </p:sp>
      <p:sp>
        <p:nvSpPr>
          <p:cNvPr id="16" name="מציין מיקום טקסט 2">
            <a:extLst>
              <a:ext uri="{FF2B5EF4-FFF2-40B4-BE49-F238E27FC236}">
                <a16:creationId xmlns:a16="http://schemas.microsoft.com/office/drawing/2014/main" id="{77A814B4-AD14-4938-BEE7-8A9AABE9062E}"/>
              </a:ext>
            </a:extLst>
          </p:cNvPr>
          <p:cNvSpPr txBox="1">
            <a:spLocks/>
          </p:cNvSpPr>
          <p:nvPr/>
        </p:nvSpPr>
        <p:spPr>
          <a:xfrm>
            <a:off x="9030907" y="4180749"/>
            <a:ext cx="1176674" cy="724176"/>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he-IL" sz="1800" b="0" dirty="0" err="1">
                <a:solidFill>
                  <a:srgbClr val="92D050"/>
                </a:solidFill>
              </a:rPr>
              <a:t>חל"י</a:t>
            </a:r>
            <a:r>
              <a:rPr lang="he-IL" sz="1800" b="0" dirty="0">
                <a:solidFill>
                  <a:srgbClr val="92D050"/>
                </a:solidFill>
              </a:rPr>
              <a:t>/ה,</a:t>
            </a:r>
          </a:p>
          <a:p>
            <a:pPr algn="ctr"/>
            <a:r>
              <a:rPr lang="he-IL" sz="1800" b="0" dirty="0">
                <a:solidFill>
                  <a:srgbClr val="92D050"/>
                </a:solidFill>
              </a:rPr>
              <a:t>קל</a:t>
            </a:r>
          </a:p>
        </p:txBody>
      </p:sp>
      <p:sp>
        <p:nvSpPr>
          <p:cNvPr id="17" name="מציין מיקום טקסט 2">
            <a:extLst>
              <a:ext uri="{FF2B5EF4-FFF2-40B4-BE49-F238E27FC236}">
                <a16:creationId xmlns:a16="http://schemas.microsoft.com/office/drawing/2014/main" id="{498910CC-EEE0-4D2C-BC18-C64EB48B41B2}"/>
              </a:ext>
            </a:extLst>
          </p:cNvPr>
          <p:cNvSpPr txBox="1">
            <a:spLocks/>
          </p:cNvSpPr>
          <p:nvPr/>
        </p:nvSpPr>
        <p:spPr>
          <a:xfrm>
            <a:off x="7506229" y="4173701"/>
            <a:ext cx="1176674" cy="724176"/>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he-IL" sz="1800" b="0" dirty="0" err="1">
                <a:solidFill>
                  <a:srgbClr val="92D050"/>
                </a:solidFill>
              </a:rPr>
              <a:t>נש"מ</a:t>
            </a:r>
            <a:endParaRPr lang="he-IL" sz="1800" b="0" dirty="0">
              <a:solidFill>
                <a:srgbClr val="92D050"/>
              </a:solidFill>
            </a:endParaRPr>
          </a:p>
          <a:p>
            <a:pPr algn="ctr"/>
            <a:r>
              <a:rPr lang="he-IL" sz="1800" b="0" dirty="0">
                <a:solidFill>
                  <a:srgbClr val="92D050"/>
                </a:solidFill>
              </a:rPr>
              <a:t>הופעל</a:t>
            </a:r>
          </a:p>
        </p:txBody>
      </p:sp>
      <p:sp>
        <p:nvSpPr>
          <p:cNvPr id="18" name="מציין מיקום טקסט 2">
            <a:extLst>
              <a:ext uri="{FF2B5EF4-FFF2-40B4-BE49-F238E27FC236}">
                <a16:creationId xmlns:a16="http://schemas.microsoft.com/office/drawing/2014/main" id="{FF578726-A53C-45E2-9091-400927306340}"/>
              </a:ext>
            </a:extLst>
          </p:cNvPr>
          <p:cNvSpPr txBox="1">
            <a:spLocks/>
          </p:cNvSpPr>
          <p:nvPr/>
        </p:nvSpPr>
        <p:spPr>
          <a:xfrm>
            <a:off x="6065110" y="4180749"/>
            <a:ext cx="1176674" cy="724176"/>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he-IL" sz="1800" b="0" dirty="0" err="1">
                <a:solidFill>
                  <a:srgbClr val="92D050"/>
                </a:solidFill>
              </a:rPr>
              <a:t>מו"ת</a:t>
            </a:r>
            <a:endParaRPr lang="he-IL" sz="1800" b="0" dirty="0">
              <a:solidFill>
                <a:srgbClr val="92D050"/>
              </a:solidFill>
            </a:endParaRPr>
          </a:p>
          <a:p>
            <a:pPr algn="ctr"/>
            <a:r>
              <a:rPr lang="he-IL" sz="1800" b="0" dirty="0">
                <a:solidFill>
                  <a:srgbClr val="92D050"/>
                </a:solidFill>
              </a:rPr>
              <a:t>קל</a:t>
            </a:r>
          </a:p>
        </p:txBody>
      </p:sp>
      <p:sp>
        <p:nvSpPr>
          <p:cNvPr id="19" name="מציין מיקום טקסט 2">
            <a:extLst>
              <a:ext uri="{FF2B5EF4-FFF2-40B4-BE49-F238E27FC236}">
                <a16:creationId xmlns:a16="http://schemas.microsoft.com/office/drawing/2014/main" id="{6A9A2D44-61AE-41EE-B29F-F44C18FC2F18}"/>
              </a:ext>
            </a:extLst>
          </p:cNvPr>
          <p:cNvSpPr txBox="1">
            <a:spLocks/>
          </p:cNvSpPr>
          <p:nvPr/>
        </p:nvSpPr>
        <p:spPr>
          <a:xfrm>
            <a:off x="4566195" y="4173701"/>
            <a:ext cx="1176674" cy="724176"/>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he-IL" sz="1800" b="0" dirty="0" err="1">
                <a:solidFill>
                  <a:srgbClr val="92D050"/>
                </a:solidFill>
              </a:rPr>
              <a:t>בר"א</a:t>
            </a:r>
            <a:endParaRPr lang="he-IL" sz="1800" b="0" dirty="0">
              <a:solidFill>
                <a:srgbClr val="92D050"/>
              </a:solidFill>
            </a:endParaRPr>
          </a:p>
          <a:p>
            <a:pPr algn="ctr"/>
            <a:r>
              <a:rPr lang="he-IL" sz="1800" b="0" dirty="0">
                <a:solidFill>
                  <a:srgbClr val="92D050"/>
                </a:solidFill>
              </a:rPr>
              <a:t>הפעיל</a:t>
            </a:r>
          </a:p>
        </p:txBody>
      </p:sp>
      <p:pic>
        <p:nvPicPr>
          <p:cNvPr id="5122" name="Picture 2" descr="איור של נגיף">
            <a:extLst>
              <a:ext uri="{FF2B5EF4-FFF2-40B4-BE49-F238E27FC236}">
                <a16:creationId xmlns:a16="http://schemas.microsoft.com/office/drawing/2014/main" id="{7EE6A0E5-45A2-47A2-B5E1-9B1E24C5E5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740" y="4829552"/>
            <a:ext cx="1799942" cy="1799942"/>
          </a:xfrm>
          <a:prstGeom prst="rect">
            <a:avLst/>
          </a:prstGeom>
          <a:noFill/>
          <a:extLst>
            <a:ext uri="{909E8E84-426E-40DD-AFC4-6F175D3DCCD1}">
              <a14:hiddenFill xmlns:a14="http://schemas.microsoft.com/office/drawing/2010/main">
                <a:solidFill>
                  <a:srgbClr val="FFFFFF"/>
                </a:solidFill>
              </a14:hiddenFill>
            </a:ext>
          </a:extLst>
        </p:spPr>
      </p:pic>
      <p:sp>
        <p:nvSpPr>
          <p:cNvPr id="20" name="מלבן 19">
            <a:extLst>
              <a:ext uri="{FF2B5EF4-FFF2-40B4-BE49-F238E27FC236}">
                <a16:creationId xmlns:a16="http://schemas.microsoft.com/office/drawing/2014/main" id="{ACEC29D7-D4A1-4BA0-81AC-0E38EFFE220B}"/>
              </a:ext>
            </a:extLst>
          </p:cNvPr>
          <p:cNvSpPr/>
          <p:nvPr/>
        </p:nvSpPr>
        <p:spPr>
          <a:xfrm>
            <a:off x="6515100" y="1580129"/>
            <a:ext cx="5243849" cy="1244256"/>
          </a:xfrm>
          <a:prstGeom prst="rect">
            <a:avLst/>
          </a:prstGeom>
          <a:noFill/>
          <a:ln>
            <a:solidFill>
              <a:srgbClr val="192A7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2" name="מלבן 21">
            <a:extLst>
              <a:ext uri="{FF2B5EF4-FFF2-40B4-BE49-F238E27FC236}">
                <a16:creationId xmlns:a16="http://schemas.microsoft.com/office/drawing/2014/main" id="{925B764A-126B-42AA-BB1E-33B74056C4A5}"/>
              </a:ext>
            </a:extLst>
          </p:cNvPr>
          <p:cNvSpPr/>
          <p:nvPr/>
        </p:nvSpPr>
        <p:spPr>
          <a:xfrm>
            <a:off x="466053" y="1580128"/>
            <a:ext cx="5780096" cy="1563121"/>
          </a:xfrm>
          <a:prstGeom prst="rect">
            <a:avLst/>
          </a:prstGeom>
          <a:noFill/>
          <a:ln>
            <a:solidFill>
              <a:srgbClr val="192A7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custDataLst>
      <p:tags r:id="rId1"/>
    </p:custDataLst>
    <p:extLst>
      <p:ext uri="{BB962C8B-B14F-4D97-AF65-F5344CB8AC3E}">
        <p14:creationId xmlns:p14="http://schemas.microsoft.com/office/powerpoint/2010/main" val="214515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טבלה 2">
            <a:extLst>
              <a:ext uri="{FF2B5EF4-FFF2-40B4-BE49-F238E27FC236}">
                <a16:creationId xmlns:a16="http://schemas.microsoft.com/office/drawing/2014/main" id="{A02EA6CB-F6F5-4722-B695-5775A4A9D987}"/>
              </a:ext>
            </a:extLst>
          </p:cNvPr>
          <p:cNvGraphicFramePr>
            <a:graphicFrameLocks noGrp="1"/>
          </p:cNvGraphicFramePr>
          <p:nvPr>
            <p:extLst>
              <p:ext uri="{D42A27DB-BD31-4B8C-83A1-F6EECF244321}">
                <p14:modId xmlns:p14="http://schemas.microsoft.com/office/powerpoint/2010/main" val="4148837327"/>
              </p:ext>
            </p:extLst>
          </p:nvPr>
        </p:nvGraphicFramePr>
        <p:xfrm>
          <a:off x="1581540" y="1294824"/>
          <a:ext cx="6530585" cy="2076995"/>
        </p:xfrm>
        <a:graphic>
          <a:graphicData uri="http://schemas.openxmlformats.org/drawingml/2006/table">
            <a:tbl>
              <a:tblPr rtl="1" firstRow="1" bandRow="1">
                <a:tableStyleId>{5940675A-B579-460E-94D1-54222C63F5DA}</a:tableStyleId>
              </a:tblPr>
              <a:tblGrid>
                <a:gridCol w="1306117">
                  <a:extLst>
                    <a:ext uri="{9D8B030D-6E8A-4147-A177-3AD203B41FA5}">
                      <a16:colId xmlns:a16="http://schemas.microsoft.com/office/drawing/2014/main" val="40934901"/>
                    </a:ext>
                  </a:extLst>
                </a:gridCol>
                <a:gridCol w="1306117">
                  <a:extLst>
                    <a:ext uri="{9D8B030D-6E8A-4147-A177-3AD203B41FA5}">
                      <a16:colId xmlns:a16="http://schemas.microsoft.com/office/drawing/2014/main" val="1733793977"/>
                    </a:ext>
                  </a:extLst>
                </a:gridCol>
                <a:gridCol w="1306117">
                  <a:extLst>
                    <a:ext uri="{9D8B030D-6E8A-4147-A177-3AD203B41FA5}">
                      <a16:colId xmlns:a16="http://schemas.microsoft.com/office/drawing/2014/main" val="139258804"/>
                    </a:ext>
                  </a:extLst>
                </a:gridCol>
                <a:gridCol w="1306117">
                  <a:extLst>
                    <a:ext uri="{9D8B030D-6E8A-4147-A177-3AD203B41FA5}">
                      <a16:colId xmlns:a16="http://schemas.microsoft.com/office/drawing/2014/main" val="4174672434"/>
                    </a:ext>
                  </a:extLst>
                </a:gridCol>
                <a:gridCol w="1306117">
                  <a:extLst>
                    <a:ext uri="{9D8B030D-6E8A-4147-A177-3AD203B41FA5}">
                      <a16:colId xmlns:a16="http://schemas.microsoft.com/office/drawing/2014/main" val="4045554586"/>
                    </a:ext>
                  </a:extLst>
                </a:gridCol>
              </a:tblGrid>
              <a:tr h="522515">
                <a:tc>
                  <a:txBody>
                    <a:bodyPr/>
                    <a:lstStyle/>
                    <a:p>
                      <a:pPr algn="ctr" rtl="1"/>
                      <a:r>
                        <a:rPr lang="he-IL" sz="2400" dirty="0">
                          <a:solidFill>
                            <a:schemeClr val="bg1"/>
                          </a:solidFill>
                          <a:latin typeface="Varela Round" panose="00000500000000000000" pitchFamily="2" charset="-79"/>
                          <a:cs typeface="Varela Round" panose="00000500000000000000" pitchFamily="2" charset="-79"/>
                        </a:rPr>
                        <a:t>שלמים</a:t>
                      </a:r>
                    </a:p>
                  </a:txBody>
                  <a:tcPr anchor="ctr">
                    <a:solidFill>
                      <a:srgbClr val="12B4BC"/>
                    </a:solidFill>
                  </a:tcPr>
                </a:tc>
                <a:tc>
                  <a:txBody>
                    <a:bodyPr/>
                    <a:lstStyle/>
                    <a:p>
                      <a:pPr algn="ctr" rtl="1"/>
                      <a:r>
                        <a:rPr lang="he-IL" sz="2400" dirty="0">
                          <a:solidFill>
                            <a:schemeClr val="bg1"/>
                          </a:solidFill>
                          <a:latin typeface="Varela Round" panose="00000500000000000000" pitchFamily="2" charset="-79"/>
                          <a:cs typeface="Varela Round" panose="00000500000000000000" pitchFamily="2" charset="-79"/>
                        </a:rPr>
                        <a:t>מרובעים</a:t>
                      </a:r>
                    </a:p>
                  </a:txBody>
                  <a:tcPr anchor="ctr">
                    <a:solidFill>
                      <a:srgbClr val="12B4BC"/>
                    </a:solidFill>
                  </a:tcPr>
                </a:tc>
                <a:tc>
                  <a:txBody>
                    <a:bodyPr/>
                    <a:lstStyle/>
                    <a:p>
                      <a:pPr algn="ctr" rtl="1"/>
                      <a:r>
                        <a:rPr lang="he-IL" sz="2400" dirty="0">
                          <a:solidFill>
                            <a:schemeClr val="bg1"/>
                          </a:solidFill>
                          <a:latin typeface="Varela Round" panose="00000500000000000000" pitchFamily="2" charset="-79"/>
                          <a:cs typeface="Varela Round" panose="00000500000000000000" pitchFamily="2" charset="-79"/>
                        </a:rPr>
                        <a:t>נל"י/ה</a:t>
                      </a:r>
                    </a:p>
                  </a:txBody>
                  <a:tcPr anchor="ctr">
                    <a:solidFill>
                      <a:srgbClr val="12B4BC"/>
                    </a:solidFill>
                  </a:tcPr>
                </a:tc>
                <a:tc>
                  <a:txBody>
                    <a:bodyPr/>
                    <a:lstStyle/>
                    <a:p>
                      <a:pPr algn="ctr" rtl="1"/>
                      <a:r>
                        <a:rPr lang="he-IL" sz="2400" dirty="0">
                          <a:solidFill>
                            <a:schemeClr val="bg1"/>
                          </a:solidFill>
                          <a:latin typeface="Varela Round" panose="00000500000000000000" pitchFamily="2" charset="-79"/>
                          <a:cs typeface="Varela Round" panose="00000500000000000000" pitchFamily="2" charset="-79"/>
                        </a:rPr>
                        <a:t>ע"ו/י</a:t>
                      </a:r>
                    </a:p>
                  </a:txBody>
                  <a:tcPr anchor="ctr">
                    <a:solidFill>
                      <a:srgbClr val="12B4BC"/>
                    </a:solidFill>
                  </a:tcPr>
                </a:tc>
                <a:tc>
                  <a:txBody>
                    <a:bodyPr/>
                    <a:lstStyle/>
                    <a:p>
                      <a:pPr algn="ctr" rtl="1"/>
                      <a:r>
                        <a:rPr lang="he-IL" sz="2400" dirty="0">
                          <a:solidFill>
                            <a:schemeClr val="bg1"/>
                          </a:solidFill>
                          <a:latin typeface="Varela Round" panose="00000500000000000000" pitchFamily="2" charset="-79"/>
                          <a:cs typeface="Varela Round" panose="00000500000000000000" pitchFamily="2" charset="-79"/>
                        </a:rPr>
                        <a:t>ע"ע</a:t>
                      </a:r>
                    </a:p>
                  </a:txBody>
                  <a:tcPr anchor="ctr">
                    <a:solidFill>
                      <a:srgbClr val="12B4BC"/>
                    </a:solidFill>
                  </a:tcPr>
                </a:tc>
                <a:extLst>
                  <a:ext uri="{0D108BD9-81ED-4DB2-BD59-A6C34878D82A}">
                    <a16:rowId xmlns:a16="http://schemas.microsoft.com/office/drawing/2014/main" val="3656045612"/>
                  </a:ext>
                </a:extLst>
              </a:tr>
              <a:tr h="522515">
                <a:tc>
                  <a:txBody>
                    <a:bodyPr/>
                    <a:lstStyle/>
                    <a:p>
                      <a:pPr algn="ctr" rtl="1"/>
                      <a:endParaRPr lang="he-IL" sz="1200" b="1" kern="1200" dirty="0">
                        <a:solidFill>
                          <a:schemeClr val="tx1"/>
                        </a:solidFill>
                        <a:latin typeface="Varela Round" panose="00000500000000000000" pitchFamily="2" charset="-79"/>
                        <a:ea typeface="+mn-ea"/>
                        <a:cs typeface="Varela Round" panose="00000500000000000000" pitchFamily="2" charset="-79"/>
                      </a:endParaRPr>
                    </a:p>
                    <a:p>
                      <a:pPr marL="0" marR="0" lvl="0" indent="0" algn="ctr" defTabSz="914491" rtl="1" eaLnBrk="1" fontAlgn="auto" latinLnBrk="0" hangingPunct="1">
                        <a:lnSpc>
                          <a:spcPct val="100000"/>
                        </a:lnSpc>
                        <a:spcBef>
                          <a:spcPts val="0"/>
                        </a:spcBef>
                        <a:spcAft>
                          <a:spcPts val="0"/>
                        </a:spcAft>
                        <a:buClrTx/>
                        <a:buSzTx/>
                        <a:buFontTx/>
                        <a:buNone/>
                        <a:tabLst/>
                        <a:defRPr/>
                      </a:pPr>
                      <a:r>
                        <a:rPr lang="he-IL" sz="2800" b="1" kern="1200" dirty="0">
                          <a:solidFill>
                            <a:schemeClr val="tx1"/>
                          </a:solidFill>
                          <a:latin typeface="Varela Round" panose="00000500000000000000" pitchFamily="2" charset="-79"/>
                          <a:ea typeface="+mn-ea"/>
                          <a:cs typeface="Varela Round" panose="00000500000000000000" pitchFamily="2" charset="-79"/>
                        </a:rPr>
                        <a:t>מְאַמֵּן</a:t>
                      </a: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txBody>
                  <a:tcPr anchor="ctr"/>
                </a:tc>
                <a:tc>
                  <a:txBody>
                    <a:bodyPr/>
                    <a:lstStyle/>
                    <a:p>
                      <a:pPr algn="ctr" rtl="1"/>
                      <a:endParaRPr lang="he-IL" sz="1100" b="1" kern="1200" dirty="0">
                        <a:solidFill>
                          <a:schemeClr val="tx1"/>
                        </a:solidFill>
                        <a:latin typeface="Varela Round" panose="00000500000000000000" pitchFamily="2" charset="-79"/>
                        <a:ea typeface="+mn-ea"/>
                        <a:cs typeface="Varela Round" panose="00000500000000000000" pitchFamily="2" charset="-79"/>
                      </a:endParaRPr>
                    </a:p>
                    <a:p>
                      <a:pPr algn="ctr" rtl="1"/>
                      <a:r>
                        <a:rPr lang="he-IL" sz="2800" b="1" kern="1200" dirty="0">
                          <a:solidFill>
                            <a:schemeClr val="tx1"/>
                          </a:solidFill>
                          <a:latin typeface="Varela Round" panose="00000500000000000000" pitchFamily="2" charset="-79"/>
                          <a:ea typeface="+mn-ea"/>
                          <a:cs typeface="Varela Round" panose="00000500000000000000" pitchFamily="2" charset="-79"/>
                        </a:rPr>
                        <a:t>מְתַכְנֵת </a:t>
                      </a: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txBody>
                  <a:tcPr anchor="ctr"/>
                </a:tc>
                <a:tc>
                  <a:txBody>
                    <a:bodyPr/>
                    <a:lstStyle/>
                    <a:p>
                      <a:pPr algn="ctr" rtl="1"/>
                      <a:endParaRPr lang="he-IL" sz="1100" b="1" kern="1200" dirty="0">
                        <a:solidFill>
                          <a:schemeClr val="tx1"/>
                        </a:solidFill>
                        <a:latin typeface="Varela Round" panose="00000500000000000000" pitchFamily="2" charset="-79"/>
                        <a:ea typeface="+mn-ea"/>
                        <a:cs typeface="Varela Round" panose="00000500000000000000" pitchFamily="2" charset="-79"/>
                      </a:endParaRPr>
                    </a:p>
                    <a:p>
                      <a:pPr algn="ctr" rtl="1"/>
                      <a:r>
                        <a:rPr lang="he-IL" sz="2800" b="1" kern="1200" dirty="0">
                          <a:solidFill>
                            <a:schemeClr val="tx1"/>
                          </a:solidFill>
                          <a:latin typeface="Varela Round" panose="00000500000000000000" pitchFamily="2" charset="-79"/>
                          <a:ea typeface="+mn-ea"/>
                          <a:cs typeface="Varela Round" panose="00000500000000000000" pitchFamily="2" charset="-79"/>
                        </a:rPr>
                        <a:t>מְעַסֶּה   </a:t>
                      </a: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txBody>
                  <a:tcPr anchor="ctr"/>
                </a:tc>
                <a:tc>
                  <a:txBody>
                    <a:bodyPr/>
                    <a:lstStyle/>
                    <a:p>
                      <a:pPr algn="ctr" rtl="1"/>
                      <a:endParaRPr lang="he-IL" sz="1200" b="1" kern="1200" dirty="0">
                        <a:solidFill>
                          <a:schemeClr val="tx1"/>
                        </a:solidFill>
                        <a:latin typeface="Varela Round" panose="00000500000000000000" pitchFamily="2" charset="-79"/>
                        <a:ea typeface="+mn-ea"/>
                        <a:cs typeface="Varela Round" panose="00000500000000000000" pitchFamily="2" charset="-79"/>
                      </a:endParaRPr>
                    </a:p>
                    <a:p>
                      <a:pPr algn="ctr" rtl="1"/>
                      <a:r>
                        <a:rPr lang="he-IL" sz="2800" b="1" kern="1200" dirty="0">
                          <a:solidFill>
                            <a:schemeClr val="tx1"/>
                          </a:solidFill>
                          <a:latin typeface="Varela Round" panose="00000500000000000000" pitchFamily="2" charset="-79"/>
                          <a:ea typeface="+mn-ea"/>
                          <a:cs typeface="Varela Round" panose="00000500000000000000" pitchFamily="2" charset="-79"/>
                        </a:rPr>
                        <a:t>מְשוֹרֵר   </a:t>
                      </a: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txBody>
                  <a:tcPr anchor="ctr"/>
                </a:tc>
                <a:tc>
                  <a:txBody>
                    <a:bodyPr/>
                    <a:lstStyle/>
                    <a:p>
                      <a:pPr algn="ctr" rtl="1"/>
                      <a:endParaRPr lang="he-IL" sz="1200" b="1" kern="1200" dirty="0">
                        <a:solidFill>
                          <a:schemeClr val="tx1"/>
                        </a:solidFill>
                        <a:latin typeface="Varela Round" panose="00000500000000000000" pitchFamily="2" charset="-79"/>
                        <a:ea typeface="+mn-ea"/>
                        <a:cs typeface="Varela Round" panose="00000500000000000000" pitchFamily="2" charset="-79"/>
                      </a:endParaRPr>
                    </a:p>
                    <a:p>
                      <a:pPr marL="0" marR="0" lvl="0" indent="0" algn="ctr" defTabSz="914491" rtl="1" eaLnBrk="1" fontAlgn="auto" latinLnBrk="0" hangingPunct="1">
                        <a:lnSpc>
                          <a:spcPct val="100000"/>
                        </a:lnSpc>
                        <a:spcBef>
                          <a:spcPts val="0"/>
                        </a:spcBef>
                        <a:spcAft>
                          <a:spcPts val="0"/>
                        </a:spcAft>
                        <a:buClrTx/>
                        <a:buSzTx/>
                        <a:buFontTx/>
                        <a:buNone/>
                        <a:tabLst/>
                        <a:defRPr/>
                      </a:pPr>
                      <a:r>
                        <a:rPr lang="he-IL" sz="2800" b="1" kern="1200" dirty="0">
                          <a:solidFill>
                            <a:schemeClr val="tx1"/>
                          </a:solidFill>
                          <a:latin typeface="Varela Round" panose="00000500000000000000" pitchFamily="2" charset="-79"/>
                          <a:ea typeface="+mn-ea"/>
                          <a:cs typeface="Varela Round" panose="00000500000000000000" pitchFamily="2" charset="-79"/>
                        </a:rPr>
                        <a:t>מְתוֹפֵף   </a:t>
                      </a: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txBody>
                  <a:tcPr anchor="ctr"/>
                </a:tc>
                <a:extLst>
                  <a:ext uri="{0D108BD9-81ED-4DB2-BD59-A6C34878D82A}">
                    <a16:rowId xmlns:a16="http://schemas.microsoft.com/office/drawing/2014/main" val="2337015648"/>
                  </a:ext>
                </a:extLst>
              </a:tr>
            </a:tbl>
          </a:graphicData>
        </a:graphic>
      </p:graphicFrame>
      <p:sp>
        <p:nvSpPr>
          <p:cNvPr id="5" name="כותרת 1">
            <a:extLst>
              <a:ext uri="{FF2B5EF4-FFF2-40B4-BE49-F238E27FC236}">
                <a16:creationId xmlns:a16="http://schemas.microsoft.com/office/drawing/2014/main" id="{DDE4AB0F-F292-4736-B411-799943B520CF}"/>
              </a:ext>
            </a:extLst>
          </p:cNvPr>
          <p:cNvSpPr>
            <a:spLocks noGrp="1"/>
          </p:cNvSpPr>
          <p:nvPr>
            <p:ph type="title"/>
          </p:nvPr>
        </p:nvSpPr>
        <p:spPr>
          <a:xfrm>
            <a:off x="2549769" y="213094"/>
            <a:ext cx="9642231" cy="720000"/>
          </a:xfrm>
        </p:spPr>
        <p:txBody>
          <a:bodyPr/>
          <a:lstStyle/>
          <a:p>
            <a:r>
              <a:rPr lang="he-IL" dirty="0"/>
              <a:t>צורות הבינוני בבניין פיעל</a:t>
            </a:r>
          </a:p>
        </p:txBody>
      </p:sp>
      <p:sp>
        <p:nvSpPr>
          <p:cNvPr id="43" name="תרשים זרימה: הכנה 42">
            <a:extLst>
              <a:ext uri="{FF2B5EF4-FFF2-40B4-BE49-F238E27FC236}">
                <a16:creationId xmlns:a16="http://schemas.microsoft.com/office/drawing/2014/main" id="{A95B683C-BDD5-41CB-A854-1394FD1AD753}"/>
              </a:ext>
            </a:extLst>
          </p:cNvPr>
          <p:cNvSpPr/>
          <p:nvPr/>
        </p:nvSpPr>
        <p:spPr>
          <a:xfrm>
            <a:off x="8546333" y="2051601"/>
            <a:ext cx="2149801" cy="567437"/>
          </a:xfrm>
          <a:prstGeom prst="flowChartPreparation">
            <a:avLst/>
          </a:prstGeom>
          <a:solidFill>
            <a:srgbClr val="12B4BC"/>
          </a:solidFill>
          <a:ln>
            <a:solidFill>
              <a:srgbClr val="12B4BC"/>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b="1" dirty="0">
                <a:solidFill>
                  <a:schemeClr val="bg1"/>
                </a:solidFill>
                <a:latin typeface="Varela Round" panose="00000500000000000000" pitchFamily="2" charset="-79"/>
                <a:cs typeface="Varela Round" panose="00000500000000000000" pitchFamily="2" charset="-79"/>
              </a:rPr>
              <a:t>מְ</a:t>
            </a:r>
            <a:r>
              <a:rPr lang="he-IL" sz="3200" b="1" dirty="0">
                <a:solidFill>
                  <a:schemeClr val="tx1"/>
                </a:solidFill>
                <a:latin typeface="Varela Round" panose="00000500000000000000" pitchFamily="2" charset="-79"/>
                <a:cs typeface="Varela Round" panose="00000500000000000000" pitchFamily="2" charset="-79"/>
              </a:rPr>
              <a:t>קַטֵּל</a:t>
            </a:r>
            <a:endParaRPr lang="he-IL" b="1" dirty="0">
              <a:solidFill>
                <a:schemeClr val="tx1"/>
              </a:solidFill>
              <a:latin typeface="Varela Round" panose="00000500000000000000" pitchFamily="2" charset="-79"/>
              <a:cs typeface="Varela Round" panose="00000500000000000000" pitchFamily="2" charset="-79"/>
            </a:endParaRPr>
          </a:p>
        </p:txBody>
      </p:sp>
      <p:graphicFrame>
        <p:nvGraphicFramePr>
          <p:cNvPr id="21" name="טבלה 20">
            <a:extLst>
              <a:ext uri="{FF2B5EF4-FFF2-40B4-BE49-F238E27FC236}">
                <a16:creationId xmlns:a16="http://schemas.microsoft.com/office/drawing/2014/main" id="{D6F2CC6C-E898-4696-AADE-F5DC0D70D6AF}"/>
              </a:ext>
            </a:extLst>
          </p:cNvPr>
          <p:cNvGraphicFramePr>
            <a:graphicFrameLocks noGrp="1"/>
          </p:cNvGraphicFramePr>
          <p:nvPr>
            <p:extLst>
              <p:ext uri="{D42A27DB-BD31-4B8C-83A1-F6EECF244321}">
                <p14:modId xmlns:p14="http://schemas.microsoft.com/office/powerpoint/2010/main" val="2826838647"/>
              </p:ext>
            </p:extLst>
          </p:nvPr>
        </p:nvGraphicFramePr>
        <p:xfrm>
          <a:off x="6936409" y="2579180"/>
          <a:ext cx="1035280" cy="731520"/>
        </p:xfrm>
        <a:graphic>
          <a:graphicData uri="http://schemas.openxmlformats.org/drawingml/2006/table">
            <a:tbl>
              <a:tblPr rtl="1" firstRow="1" bandRow="1">
                <a:tableStyleId>{5C22544A-7EE6-4342-B048-85BDC9FD1C3A}</a:tableStyleId>
              </a:tblPr>
              <a:tblGrid>
                <a:gridCol w="258820">
                  <a:extLst>
                    <a:ext uri="{9D8B030D-6E8A-4147-A177-3AD203B41FA5}">
                      <a16:colId xmlns:a16="http://schemas.microsoft.com/office/drawing/2014/main" val="1048129697"/>
                    </a:ext>
                  </a:extLst>
                </a:gridCol>
                <a:gridCol w="258820">
                  <a:extLst>
                    <a:ext uri="{9D8B030D-6E8A-4147-A177-3AD203B41FA5}">
                      <a16:colId xmlns:a16="http://schemas.microsoft.com/office/drawing/2014/main" val="2897531480"/>
                    </a:ext>
                  </a:extLst>
                </a:gridCol>
                <a:gridCol w="258820">
                  <a:extLst>
                    <a:ext uri="{9D8B030D-6E8A-4147-A177-3AD203B41FA5}">
                      <a16:colId xmlns:a16="http://schemas.microsoft.com/office/drawing/2014/main" val="3544941204"/>
                    </a:ext>
                  </a:extLst>
                </a:gridCol>
                <a:gridCol w="258820">
                  <a:extLst>
                    <a:ext uri="{9D8B030D-6E8A-4147-A177-3AD203B41FA5}">
                      <a16:colId xmlns:a16="http://schemas.microsoft.com/office/drawing/2014/main" val="378018116"/>
                    </a:ext>
                  </a:extLst>
                </a:gridCol>
              </a:tblGrid>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א</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ן</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graphicFrame>
        <p:nvGraphicFramePr>
          <p:cNvPr id="29" name="טבלה 28">
            <a:extLst>
              <a:ext uri="{FF2B5EF4-FFF2-40B4-BE49-F238E27FC236}">
                <a16:creationId xmlns:a16="http://schemas.microsoft.com/office/drawing/2014/main" id="{35E87313-634F-43E8-B1DC-96B1B7D23393}"/>
              </a:ext>
            </a:extLst>
          </p:cNvPr>
          <p:cNvGraphicFramePr>
            <a:graphicFrameLocks noGrp="1"/>
          </p:cNvGraphicFramePr>
          <p:nvPr>
            <p:extLst>
              <p:ext uri="{D42A27DB-BD31-4B8C-83A1-F6EECF244321}">
                <p14:modId xmlns:p14="http://schemas.microsoft.com/office/powerpoint/2010/main" val="2861490791"/>
              </p:ext>
            </p:extLst>
          </p:nvPr>
        </p:nvGraphicFramePr>
        <p:xfrm>
          <a:off x="1716620" y="2583118"/>
          <a:ext cx="1035280" cy="731520"/>
        </p:xfrm>
        <a:graphic>
          <a:graphicData uri="http://schemas.openxmlformats.org/drawingml/2006/table">
            <a:tbl>
              <a:tblPr rtl="1" firstRow="1" bandRow="1">
                <a:tableStyleId>{5C22544A-7EE6-4342-B048-85BDC9FD1C3A}</a:tableStyleId>
              </a:tblPr>
              <a:tblGrid>
                <a:gridCol w="258820">
                  <a:extLst>
                    <a:ext uri="{9D8B030D-6E8A-4147-A177-3AD203B41FA5}">
                      <a16:colId xmlns:a16="http://schemas.microsoft.com/office/drawing/2014/main" val="1048129697"/>
                    </a:ext>
                  </a:extLst>
                </a:gridCol>
                <a:gridCol w="258820">
                  <a:extLst>
                    <a:ext uri="{9D8B030D-6E8A-4147-A177-3AD203B41FA5}">
                      <a16:colId xmlns:a16="http://schemas.microsoft.com/office/drawing/2014/main" val="2897531480"/>
                    </a:ext>
                  </a:extLst>
                </a:gridCol>
                <a:gridCol w="258820">
                  <a:extLst>
                    <a:ext uri="{9D8B030D-6E8A-4147-A177-3AD203B41FA5}">
                      <a16:colId xmlns:a16="http://schemas.microsoft.com/office/drawing/2014/main" val="3544941204"/>
                    </a:ext>
                  </a:extLst>
                </a:gridCol>
                <a:gridCol w="258820">
                  <a:extLst>
                    <a:ext uri="{9D8B030D-6E8A-4147-A177-3AD203B41FA5}">
                      <a16:colId xmlns:a16="http://schemas.microsoft.com/office/drawing/2014/main" val="378018116"/>
                    </a:ext>
                  </a:extLst>
                </a:gridCol>
              </a:tblGrid>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ת</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פ</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ף</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graphicFrame>
        <p:nvGraphicFramePr>
          <p:cNvPr id="30" name="טבלה 29">
            <a:extLst>
              <a:ext uri="{FF2B5EF4-FFF2-40B4-BE49-F238E27FC236}">
                <a16:creationId xmlns:a16="http://schemas.microsoft.com/office/drawing/2014/main" id="{B0A41282-CFA6-4E74-B10C-A133E18070F9}"/>
              </a:ext>
            </a:extLst>
          </p:cNvPr>
          <p:cNvGraphicFramePr>
            <a:graphicFrameLocks noGrp="1"/>
          </p:cNvGraphicFramePr>
          <p:nvPr>
            <p:extLst>
              <p:ext uri="{D42A27DB-BD31-4B8C-83A1-F6EECF244321}">
                <p14:modId xmlns:p14="http://schemas.microsoft.com/office/powerpoint/2010/main" val="1469384816"/>
              </p:ext>
            </p:extLst>
          </p:nvPr>
        </p:nvGraphicFramePr>
        <p:xfrm>
          <a:off x="3023075" y="2579180"/>
          <a:ext cx="1035280" cy="731520"/>
        </p:xfrm>
        <a:graphic>
          <a:graphicData uri="http://schemas.openxmlformats.org/drawingml/2006/table">
            <a:tbl>
              <a:tblPr rtl="1" firstRow="1" bandRow="1">
                <a:tableStyleId>{5C22544A-7EE6-4342-B048-85BDC9FD1C3A}</a:tableStyleId>
              </a:tblPr>
              <a:tblGrid>
                <a:gridCol w="258820">
                  <a:extLst>
                    <a:ext uri="{9D8B030D-6E8A-4147-A177-3AD203B41FA5}">
                      <a16:colId xmlns:a16="http://schemas.microsoft.com/office/drawing/2014/main" val="1048129697"/>
                    </a:ext>
                  </a:extLst>
                </a:gridCol>
                <a:gridCol w="258820">
                  <a:extLst>
                    <a:ext uri="{9D8B030D-6E8A-4147-A177-3AD203B41FA5}">
                      <a16:colId xmlns:a16="http://schemas.microsoft.com/office/drawing/2014/main" val="2897531480"/>
                    </a:ext>
                  </a:extLst>
                </a:gridCol>
                <a:gridCol w="258820">
                  <a:extLst>
                    <a:ext uri="{9D8B030D-6E8A-4147-A177-3AD203B41FA5}">
                      <a16:colId xmlns:a16="http://schemas.microsoft.com/office/drawing/2014/main" val="3544941204"/>
                    </a:ext>
                  </a:extLst>
                </a:gridCol>
                <a:gridCol w="258820">
                  <a:extLst>
                    <a:ext uri="{9D8B030D-6E8A-4147-A177-3AD203B41FA5}">
                      <a16:colId xmlns:a16="http://schemas.microsoft.com/office/drawing/2014/main" val="378018116"/>
                    </a:ext>
                  </a:extLst>
                </a:gridCol>
              </a:tblGrid>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ש</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ו</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ר</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graphicFrame>
        <p:nvGraphicFramePr>
          <p:cNvPr id="31" name="טבלה 30">
            <a:extLst>
              <a:ext uri="{FF2B5EF4-FFF2-40B4-BE49-F238E27FC236}">
                <a16:creationId xmlns:a16="http://schemas.microsoft.com/office/drawing/2014/main" id="{E7BD328D-7ECF-4D00-B019-48674CDAA1A2}"/>
              </a:ext>
            </a:extLst>
          </p:cNvPr>
          <p:cNvGraphicFramePr>
            <a:graphicFrameLocks noGrp="1"/>
          </p:cNvGraphicFramePr>
          <p:nvPr>
            <p:extLst>
              <p:ext uri="{D42A27DB-BD31-4B8C-83A1-F6EECF244321}">
                <p14:modId xmlns:p14="http://schemas.microsoft.com/office/powerpoint/2010/main" val="2260730735"/>
              </p:ext>
            </p:extLst>
          </p:nvPr>
        </p:nvGraphicFramePr>
        <p:xfrm>
          <a:off x="4332381" y="2579180"/>
          <a:ext cx="1035280" cy="731520"/>
        </p:xfrm>
        <a:graphic>
          <a:graphicData uri="http://schemas.openxmlformats.org/drawingml/2006/table">
            <a:tbl>
              <a:tblPr rtl="1" firstRow="1" bandRow="1">
                <a:tableStyleId>{5C22544A-7EE6-4342-B048-85BDC9FD1C3A}</a:tableStyleId>
              </a:tblPr>
              <a:tblGrid>
                <a:gridCol w="258820">
                  <a:extLst>
                    <a:ext uri="{9D8B030D-6E8A-4147-A177-3AD203B41FA5}">
                      <a16:colId xmlns:a16="http://schemas.microsoft.com/office/drawing/2014/main" val="1048129697"/>
                    </a:ext>
                  </a:extLst>
                </a:gridCol>
                <a:gridCol w="258820">
                  <a:extLst>
                    <a:ext uri="{9D8B030D-6E8A-4147-A177-3AD203B41FA5}">
                      <a16:colId xmlns:a16="http://schemas.microsoft.com/office/drawing/2014/main" val="2897531480"/>
                    </a:ext>
                  </a:extLst>
                </a:gridCol>
                <a:gridCol w="258820">
                  <a:extLst>
                    <a:ext uri="{9D8B030D-6E8A-4147-A177-3AD203B41FA5}">
                      <a16:colId xmlns:a16="http://schemas.microsoft.com/office/drawing/2014/main" val="3544941204"/>
                    </a:ext>
                  </a:extLst>
                </a:gridCol>
                <a:gridCol w="258820">
                  <a:extLst>
                    <a:ext uri="{9D8B030D-6E8A-4147-A177-3AD203B41FA5}">
                      <a16:colId xmlns:a16="http://schemas.microsoft.com/office/drawing/2014/main" val="378018116"/>
                    </a:ext>
                  </a:extLst>
                </a:gridCol>
              </a:tblGrid>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ע</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ס</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ה</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graphicFrame>
        <p:nvGraphicFramePr>
          <p:cNvPr id="16" name="טבלה 15">
            <a:extLst>
              <a:ext uri="{FF2B5EF4-FFF2-40B4-BE49-F238E27FC236}">
                <a16:creationId xmlns:a16="http://schemas.microsoft.com/office/drawing/2014/main" id="{5115CAC6-E9DD-4879-832A-36506E448080}"/>
              </a:ext>
            </a:extLst>
          </p:cNvPr>
          <p:cNvGraphicFramePr>
            <a:graphicFrameLocks noGrp="1"/>
          </p:cNvGraphicFramePr>
          <p:nvPr>
            <p:extLst>
              <p:ext uri="{D42A27DB-BD31-4B8C-83A1-F6EECF244321}">
                <p14:modId xmlns:p14="http://schemas.microsoft.com/office/powerpoint/2010/main" val="2872248491"/>
              </p:ext>
            </p:extLst>
          </p:nvPr>
        </p:nvGraphicFramePr>
        <p:xfrm>
          <a:off x="5627103" y="2579180"/>
          <a:ext cx="1041400" cy="731520"/>
        </p:xfrm>
        <a:graphic>
          <a:graphicData uri="http://schemas.openxmlformats.org/drawingml/2006/table">
            <a:tbl>
              <a:tblPr rtl="1" firstRow="1" bandRow="1">
                <a:tableStyleId>{5C22544A-7EE6-4342-B048-85BDC9FD1C3A}</a:tableStyleId>
              </a:tblPr>
              <a:tblGrid>
                <a:gridCol w="208280">
                  <a:extLst>
                    <a:ext uri="{9D8B030D-6E8A-4147-A177-3AD203B41FA5}">
                      <a16:colId xmlns:a16="http://schemas.microsoft.com/office/drawing/2014/main" val="1048129697"/>
                    </a:ext>
                  </a:extLst>
                </a:gridCol>
                <a:gridCol w="208280">
                  <a:extLst>
                    <a:ext uri="{9D8B030D-6E8A-4147-A177-3AD203B41FA5}">
                      <a16:colId xmlns:a16="http://schemas.microsoft.com/office/drawing/2014/main" val="2897531480"/>
                    </a:ext>
                  </a:extLst>
                </a:gridCol>
                <a:gridCol w="208280">
                  <a:extLst>
                    <a:ext uri="{9D8B030D-6E8A-4147-A177-3AD203B41FA5}">
                      <a16:colId xmlns:a16="http://schemas.microsoft.com/office/drawing/2014/main" val="3544941204"/>
                    </a:ext>
                  </a:extLst>
                </a:gridCol>
                <a:gridCol w="208280">
                  <a:extLst>
                    <a:ext uri="{9D8B030D-6E8A-4147-A177-3AD203B41FA5}">
                      <a16:colId xmlns:a16="http://schemas.microsoft.com/office/drawing/2014/main" val="729779143"/>
                    </a:ext>
                  </a:extLst>
                </a:gridCol>
                <a:gridCol w="208280">
                  <a:extLst>
                    <a:ext uri="{9D8B030D-6E8A-4147-A177-3AD203B41FA5}">
                      <a16:colId xmlns:a16="http://schemas.microsoft.com/office/drawing/2014/main" val="378018116"/>
                    </a:ext>
                  </a:extLst>
                </a:gridCol>
              </a:tblGrid>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ת</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כ</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נ</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ת</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gridSpan="2">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hMerge="1">
                  <a:txBody>
                    <a:bodyPr/>
                    <a:lstStyle/>
                    <a:p>
                      <a:pPr algn="ctr" rtl="1"/>
                      <a:endParaRPr lang="he-IL" sz="1800" b="1" kern="1200" dirty="0">
                        <a:solidFill>
                          <a:schemeClr val="bg1"/>
                        </a:solidFill>
                        <a:latin typeface="Varela Round" panose="00000500000000000000" pitchFamily="2" charset="-79"/>
                        <a:ea typeface="+mn-ea"/>
                        <a:cs typeface="Varela Round" panose="00000500000000000000" pitchFamily="2" charset="-79"/>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sp>
        <p:nvSpPr>
          <p:cNvPr id="17" name="מציין מיקום טקסט 2">
            <a:extLst>
              <a:ext uri="{FF2B5EF4-FFF2-40B4-BE49-F238E27FC236}">
                <a16:creationId xmlns:a16="http://schemas.microsoft.com/office/drawing/2014/main" id="{593B0CDE-31CF-4CBB-BE7C-77F4ADE4EF5E}"/>
              </a:ext>
            </a:extLst>
          </p:cNvPr>
          <p:cNvSpPr>
            <a:spLocks noGrp="1"/>
          </p:cNvSpPr>
          <p:nvPr>
            <p:ph type="body" sz="quarter" idx="3"/>
          </p:nvPr>
        </p:nvSpPr>
        <p:spPr>
          <a:xfrm>
            <a:off x="2636184" y="4248516"/>
            <a:ext cx="5571124" cy="540000"/>
          </a:xfrm>
        </p:spPr>
        <p:txBody>
          <a:bodyPr/>
          <a:lstStyle/>
          <a:p>
            <a:r>
              <a:rPr lang="he-IL" sz="2400" b="0" dirty="0"/>
              <a:t>מה ההבדל בין </a:t>
            </a:r>
            <a:r>
              <a:rPr lang="he-IL" sz="3200" dirty="0"/>
              <a:t>עוֹזֶרֶת</a:t>
            </a:r>
            <a:r>
              <a:rPr lang="he-IL" dirty="0"/>
              <a:t> </a:t>
            </a:r>
            <a:r>
              <a:rPr lang="he-IL" sz="2400" b="0" dirty="0"/>
              <a:t>לבין </a:t>
            </a:r>
            <a:r>
              <a:rPr lang="he-IL" sz="3200" dirty="0"/>
              <a:t>מְשָרֶתֶת</a:t>
            </a:r>
            <a:r>
              <a:rPr lang="he-IL" sz="2400" b="0" dirty="0"/>
              <a:t>?</a:t>
            </a:r>
          </a:p>
        </p:txBody>
      </p:sp>
      <p:sp>
        <p:nvSpPr>
          <p:cNvPr id="18" name="מציין מיקום טקסט 2">
            <a:extLst>
              <a:ext uri="{FF2B5EF4-FFF2-40B4-BE49-F238E27FC236}">
                <a16:creationId xmlns:a16="http://schemas.microsoft.com/office/drawing/2014/main" id="{56E0F9E1-15DA-4493-8449-2ED2D28F0EAE}"/>
              </a:ext>
            </a:extLst>
          </p:cNvPr>
          <p:cNvSpPr txBox="1">
            <a:spLocks/>
          </p:cNvSpPr>
          <p:nvPr/>
        </p:nvSpPr>
        <p:spPr>
          <a:xfrm>
            <a:off x="2501713" y="4854798"/>
            <a:ext cx="5705595"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2400" b="0" dirty="0"/>
              <a:t>מה ההבדל בין </a:t>
            </a:r>
            <a:r>
              <a:rPr lang="he-IL" sz="3200" dirty="0"/>
              <a:t>סַפָּר</a:t>
            </a:r>
            <a:r>
              <a:rPr lang="he-IL" dirty="0"/>
              <a:t> </a:t>
            </a:r>
            <a:r>
              <a:rPr lang="he-IL" sz="2400" b="0" dirty="0"/>
              <a:t>לבין </a:t>
            </a:r>
            <a:r>
              <a:rPr lang="he-IL" sz="3200" dirty="0"/>
              <a:t>מְעַצֵּב </a:t>
            </a:r>
            <a:r>
              <a:rPr lang="he-IL" sz="2400" b="0" dirty="0"/>
              <a:t>שיער?</a:t>
            </a:r>
          </a:p>
        </p:txBody>
      </p:sp>
      <p:sp>
        <p:nvSpPr>
          <p:cNvPr id="19" name="מציין מיקום טקסט 13">
            <a:extLst>
              <a:ext uri="{FF2B5EF4-FFF2-40B4-BE49-F238E27FC236}">
                <a16:creationId xmlns:a16="http://schemas.microsoft.com/office/drawing/2014/main" id="{672337B4-0ABC-43B0-9E7A-2426385172F0}"/>
              </a:ext>
            </a:extLst>
          </p:cNvPr>
          <p:cNvSpPr txBox="1">
            <a:spLocks/>
          </p:cNvSpPr>
          <p:nvPr/>
        </p:nvSpPr>
        <p:spPr>
          <a:xfrm>
            <a:off x="2501713" y="5471717"/>
            <a:ext cx="5705595" cy="742737"/>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he-IL" sz="2000" b="0" dirty="0">
                <a:solidFill>
                  <a:srgbClr val="92D050"/>
                </a:solidFill>
              </a:rPr>
              <a:t>אנו נמנעים משימוש במילים בעלות קונוטציה </a:t>
            </a:r>
            <a:r>
              <a:rPr lang="he-IL" sz="2000" b="0" u="sng" dirty="0">
                <a:solidFill>
                  <a:srgbClr val="92D050"/>
                </a:solidFill>
              </a:rPr>
              <a:t>שלילית</a:t>
            </a:r>
            <a:r>
              <a:rPr lang="he-IL" sz="2000" b="0" dirty="0">
                <a:solidFill>
                  <a:srgbClr val="92D050"/>
                </a:solidFill>
              </a:rPr>
              <a:t> ומעדיפים מילים </a:t>
            </a:r>
            <a:r>
              <a:rPr lang="he-IL" sz="2000" b="0" u="sng" dirty="0">
                <a:solidFill>
                  <a:srgbClr val="92D050"/>
                </a:solidFill>
              </a:rPr>
              <a:t>חיוביות</a:t>
            </a:r>
            <a:r>
              <a:rPr lang="he-IL" sz="2000" b="0" dirty="0">
                <a:solidFill>
                  <a:srgbClr val="92D050"/>
                </a:solidFill>
              </a:rPr>
              <a:t>.</a:t>
            </a:r>
          </a:p>
        </p:txBody>
      </p:sp>
      <p:sp>
        <p:nvSpPr>
          <p:cNvPr id="2" name="מלבן 1">
            <a:extLst>
              <a:ext uri="{FF2B5EF4-FFF2-40B4-BE49-F238E27FC236}">
                <a16:creationId xmlns:a16="http://schemas.microsoft.com/office/drawing/2014/main" id="{EF77BE72-58FD-4A4D-B37B-B3182F0436DD}"/>
              </a:ext>
            </a:extLst>
          </p:cNvPr>
          <p:cNvSpPr/>
          <p:nvPr/>
        </p:nvSpPr>
        <p:spPr>
          <a:xfrm>
            <a:off x="2361831" y="4142862"/>
            <a:ext cx="5750294" cy="2182650"/>
          </a:xfrm>
          <a:prstGeom prst="rect">
            <a:avLst/>
          </a:prstGeom>
          <a:noFill/>
          <a:ln w="19050">
            <a:solidFill>
              <a:srgbClr val="192A7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7170" name="Picture 2" descr="Barbershop background illustration Free Vector">
            <a:extLst>
              <a:ext uri="{FF2B5EF4-FFF2-40B4-BE49-F238E27FC236}">
                <a16:creationId xmlns:a16="http://schemas.microsoft.com/office/drawing/2014/main" id="{799B7E34-363C-46D8-93A3-D8B73B3E41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205"/>
          <a:stretch/>
        </p:blipFill>
        <p:spPr bwMode="auto">
          <a:xfrm>
            <a:off x="371475" y="4142863"/>
            <a:ext cx="1599526" cy="218788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6794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17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18" grpId="0"/>
      <p:bldP spid="19" grpId="0"/>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12B48F9-B506-4804-AEEA-696691CE58FA}"/>
              </a:ext>
            </a:extLst>
          </p:cNvPr>
          <p:cNvSpPr>
            <a:spLocks noGrp="1"/>
          </p:cNvSpPr>
          <p:nvPr>
            <p:ph type="title"/>
          </p:nvPr>
        </p:nvSpPr>
        <p:spPr/>
        <p:txBody>
          <a:bodyPr/>
          <a:lstStyle/>
          <a:p>
            <a:r>
              <a:rPr lang="he-IL" dirty="0"/>
              <a:t>תרגול מבחינות בגרות</a:t>
            </a:r>
          </a:p>
        </p:txBody>
      </p:sp>
      <p:pic>
        <p:nvPicPr>
          <p:cNvPr id="5" name="תמונה 4">
            <a:extLst>
              <a:ext uri="{FF2B5EF4-FFF2-40B4-BE49-F238E27FC236}">
                <a16:creationId xmlns:a16="http://schemas.microsoft.com/office/drawing/2014/main" id="{3DBA4F74-1F55-4FAA-87B5-7A005E0E0CA1}"/>
              </a:ext>
            </a:extLst>
          </p:cNvPr>
          <p:cNvPicPr>
            <a:picLocks noChangeAspect="1"/>
          </p:cNvPicPr>
          <p:nvPr/>
        </p:nvPicPr>
        <p:blipFill rotWithShape="1">
          <a:blip r:embed="rId2"/>
          <a:srcRect l="22268" t="11134" r="32268" b="32234"/>
          <a:stretch/>
        </p:blipFill>
        <p:spPr>
          <a:xfrm>
            <a:off x="955970" y="1291472"/>
            <a:ext cx="6340376" cy="4442578"/>
          </a:xfrm>
          <a:prstGeom prst="rect">
            <a:avLst/>
          </a:prstGeom>
        </p:spPr>
      </p:pic>
      <p:sp>
        <p:nvSpPr>
          <p:cNvPr id="6" name="מלבן 5">
            <a:extLst>
              <a:ext uri="{FF2B5EF4-FFF2-40B4-BE49-F238E27FC236}">
                <a16:creationId xmlns:a16="http://schemas.microsoft.com/office/drawing/2014/main" id="{820CCB40-3E73-46BA-BF2D-EFA70B19FBEB}"/>
              </a:ext>
            </a:extLst>
          </p:cNvPr>
          <p:cNvSpPr/>
          <p:nvPr/>
        </p:nvSpPr>
        <p:spPr>
          <a:xfrm>
            <a:off x="776043" y="1199009"/>
            <a:ext cx="6602918" cy="4773166"/>
          </a:xfrm>
          <a:prstGeom prst="rect">
            <a:avLst/>
          </a:prstGeom>
          <a:noFill/>
          <a:ln w="28575">
            <a:solidFill>
              <a:srgbClr val="192A7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מציין מיקום טקסט 2">
            <a:extLst>
              <a:ext uri="{FF2B5EF4-FFF2-40B4-BE49-F238E27FC236}">
                <a16:creationId xmlns:a16="http://schemas.microsoft.com/office/drawing/2014/main" id="{239E0BFC-C751-46A0-BBAD-DBFFC555FAB8}"/>
              </a:ext>
            </a:extLst>
          </p:cNvPr>
          <p:cNvSpPr txBox="1">
            <a:spLocks/>
          </p:cNvSpPr>
          <p:nvPr/>
        </p:nvSpPr>
        <p:spPr>
          <a:xfrm>
            <a:off x="2806522" y="3737574"/>
            <a:ext cx="4168593" cy="294604"/>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1800" b="0" dirty="0">
                <a:solidFill>
                  <a:srgbClr val="92D050"/>
                </a:solidFill>
              </a:rPr>
              <a:t>כל צורות הפועל שייכות לבניין פיעל.</a:t>
            </a:r>
          </a:p>
        </p:txBody>
      </p:sp>
      <p:sp>
        <p:nvSpPr>
          <p:cNvPr id="8" name="מציין מיקום טקסט 2">
            <a:extLst>
              <a:ext uri="{FF2B5EF4-FFF2-40B4-BE49-F238E27FC236}">
                <a16:creationId xmlns:a16="http://schemas.microsoft.com/office/drawing/2014/main" id="{4F346099-F46D-4EDD-B7D8-8F96E5658E0B}"/>
              </a:ext>
            </a:extLst>
          </p:cNvPr>
          <p:cNvSpPr txBox="1">
            <a:spLocks/>
          </p:cNvSpPr>
          <p:nvPr/>
        </p:nvSpPr>
        <p:spPr>
          <a:xfrm>
            <a:off x="2806522" y="4124641"/>
            <a:ext cx="4168593" cy="294604"/>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1800" b="0" dirty="0">
                <a:solidFill>
                  <a:srgbClr val="92D050"/>
                </a:solidFill>
              </a:rPr>
              <a:t>כל צורות הפועל נוטות בזמן הווה.</a:t>
            </a:r>
          </a:p>
        </p:txBody>
      </p:sp>
      <p:sp>
        <p:nvSpPr>
          <p:cNvPr id="9" name="מציין מיקום טקסט 2">
            <a:extLst>
              <a:ext uri="{FF2B5EF4-FFF2-40B4-BE49-F238E27FC236}">
                <a16:creationId xmlns:a16="http://schemas.microsoft.com/office/drawing/2014/main" id="{4E89744D-B46F-48B4-A593-86B0E30CCA91}"/>
              </a:ext>
            </a:extLst>
          </p:cNvPr>
          <p:cNvSpPr txBox="1">
            <a:spLocks/>
          </p:cNvSpPr>
          <p:nvPr/>
        </p:nvSpPr>
        <p:spPr>
          <a:xfrm>
            <a:off x="2806522" y="4491931"/>
            <a:ext cx="4168593" cy="294604"/>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1800" b="0" dirty="0">
                <a:solidFill>
                  <a:srgbClr val="92D050"/>
                </a:solidFill>
              </a:rPr>
              <a:t>כל צורות הפועל נוטות בגוף נסתרים.</a:t>
            </a:r>
          </a:p>
        </p:txBody>
      </p:sp>
      <p:sp>
        <p:nvSpPr>
          <p:cNvPr id="10" name="מציין מיקום טקסט 2">
            <a:extLst>
              <a:ext uri="{FF2B5EF4-FFF2-40B4-BE49-F238E27FC236}">
                <a16:creationId xmlns:a16="http://schemas.microsoft.com/office/drawing/2014/main" id="{F132F417-4F1E-4A1A-99C2-720A7218B04E}"/>
              </a:ext>
            </a:extLst>
          </p:cNvPr>
          <p:cNvSpPr txBox="1">
            <a:spLocks/>
          </p:cNvSpPr>
          <p:nvPr/>
        </p:nvSpPr>
        <p:spPr>
          <a:xfrm>
            <a:off x="1036948" y="5328486"/>
            <a:ext cx="5938167" cy="294604"/>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1400" b="0" dirty="0">
                <a:solidFill>
                  <a:srgbClr val="92D050"/>
                </a:solidFill>
              </a:rPr>
              <a:t>הפועל מעוררים שייך לגזרת ע"ו/י, ואילו האחרים שייכים לגזרת המרובעים.</a:t>
            </a:r>
          </a:p>
        </p:txBody>
      </p:sp>
      <p:pic>
        <p:nvPicPr>
          <p:cNvPr id="6146" name="Picture 2" descr="Trip concept illustration Free Vector">
            <a:extLst>
              <a:ext uri="{FF2B5EF4-FFF2-40B4-BE49-F238E27FC236}">
                <a16:creationId xmlns:a16="http://schemas.microsoft.com/office/drawing/2014/main" id="{4A28C9E6-3C03-4A21-8246-8EE87CCA50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3449" y="1199009"/>
            <a:ext cx="2771775" cy="2771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70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26DA392-2859-47F0-817F-FD383438440D}"/>
              </a:ext>
            </a:extLst>
          </p:cNvPr>
          <p:cNvSpPr>
            <a:spLocks noGrp="1"/>
          </p:cNvSpPr>
          <p:nvPr>
            <p:ph type="title"/>
          </p:nvPr>
        </p:nvSpPr>
        <p:spPr/>
        <p:txBody>
          <a:bodyPr/>
          <a:lstStyle/>
          <a:p>
            <a:r>
              <a:rPr lang="he-IL" dirty="0"/>
              <a:t>תרגול מבחינות בגרות</a:t>
            </a:r>
          </a:p>
        </p:txBody>
      </p:sp>
      <p:pic>
        <p:nvPicPr>
          <p:cNvPr id="6" name="תמונה 5">
            <a:extLst>
              <a:ext uri="{FF2B5EF4-FFF2-40B4-BE49-F238E27FC236}">
                <a16:creationId xmlns:a16="http://schemas.microsoft.com/office/drawing/2014/main" id="{871057E1-1DA7-48A1-AFAE-1447322C16D1}"/>
              </a:ext>
            </a:extLst>
          </p:cNvPr>
          <p:cNvPicPr>
            <a:picLocks noChangeAspect="1"/>
          </p:cNvPicPr>
          <p:nvPr/>
        </p:nvPicPr>
        <p:blipFill rotWithShape="1">
          <a:blip r:embed="rId2"/>
          <a:srcRect l="23917" t="23505" r="18427" b="33745"/>
          <a:stretch/>
        </p:blipFill>
        <p:spPr>
          <a:xfrm>
            <a:off x="2013406" y="1397419"/>
            <a:ext cx="6551629" cy="2732530"/>
          </a:xfrm>
          <a:prstGeom prst="rect">
            <a:avLst/>
          </a:prstGeom>
        </p:spPr>
      </p:pic>
      <p:sp>
        <p:nvSpPr>
          <p:cNvPr id="8" name="מלבן 7">
            <a:extLst>
              <a:ext uri="{FF2B5EF4-FFF2-40B4-BE49-F238E27FC236}">
                <a16:creationId xmlns:a16="http://schemas.microsoft.com/office/drawing/2014/main" id="{46F695F0-4F30-46E4-8FCB-DB9D9CB0E768}"/>
              </a:ext>
            </a:extLst>
          </p:cNvPr>
          <p:cNvSpPr/>
          <p:nvPr/>
        </p:nvSpPr>
        <p:spPr>
          <a:xfrm>
            <a:off x="297729" y="1397419"/>
            <a:ext cx="8267306" cy="2800752"/>
          </a:xfrm>
          <a:prstGeom prst="rect">
            <a:avLst/>
          </a:prstGeom>
          <a:noFill/>
          <a:ln w="28575">
            <a:solidFill>
              <a:srgbClr val="192A7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ציין מיקום טקסט 2">
            <a:extLst>
              <a:ext uri="{FF2B5EF4-FFF2-40B4-BE49-F238E27FC236}">
                <a16:creationId xmlns:a16="http://schemas.microsoft.com/office/drawing/2014/main" id="{74744A3F-07FB-455C-B027-0604EAA0E467}"/>
              </a:ext>
            </a:extLst>
          </p:cNvPr>
          <p:cNvSpPr txBox="1">
            <a:spLocks/>
          </p:cNvSpPr>
          <p:nvPr/>
        </p:nvSpPr>
        <p:spPr>
          <a:xfrm>
            <a:off x="1494934" y="2986673"/>
            <a:ext cx="2835298" cy="294604"/>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1800" b="0" dirty="0">
                <a:solidFill>
                  <a:srgbClr val="92D050"/>
                </a:solidFill>
              </a:rPr>
              <a:t>תסריטאי, תחקירן, מחזאי</a:t>
            </a:r>
          </a:p>
        </p:txBody>
      </p:sp>
      <p:sp>
        <p:nvSpPr>
          <p:cNvPr id="10" name="מציין מיקום טקסט 2">
            <a:extLst>
              <a:ext uri="{FF2B5EF4-FFF2-40B4-BE49-F238E27FC236}">
                <a16:creationId xmlns:a16="http://schemas.microsoft.com/office/drawing/2014/main" id="{64CCCDA4-12FC-460E-86B9-DB06BC745F6F}"/>
              </a:ext>
            </a:extLst>
          </p:cNvPr>
          <p:cNvSpPr txBox="1">
            <a:spLocks/>
          </p:cNvSpPr>
          <p:nvPr/>
        </p:nvSpPr>
        <p:spPr>
          <a:xfrm>
            <a:off x="825988" y="3369846"/>
            <a:ext cx="2374835" cy="294604"/>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1800" b="0" dirty="0">
                <a:solidFill>
                  <a:srgbClr val="92D050"/>
                </a:solidFill>
              </a:rPr>
              <a:t>מומחה, מפיק, חוקר</a:t>
            </a:r>
          </a:p>
        </p:txBody>
      </p:sp>
      <p:sp>
        <p:nvSpPr>
          <p:cNvPr id="11" name="מציין מיקום טקסט 2">
            <a:extLst>
              <a:ext uri="{FF2B5EF4-FFF2-40B4-BE49-F238E27FC236}">
                <a16:creationId xmlns:a16="http://schemas.microsoft.com/office/drawing/2014/main" id="{E9583A15-B9AC-40B2-BB4D-AB38614850EE}"/>
              </a:ext>
            </a:extLst>
          </p:cNvPr>
          <p:cNvSpPr txBox="1">
            <a:spLocks/>
          </p:cNvSpPr>
          <p:nvPr/>
        </p:nvSpPr>
        <p:spPr>
          <a:xfrm>
            <a:off x="571107" y="3774367"/>
            <a:ext cx="2092031" cy="294604"/>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1800" b="0" dirty="0">
                <a:solidFill>
                  <a:srgbClr val="92D050"/>
                </a:solidFill>
              </a:rPr>
              <a:t>צלם, שחקן, בדרן</a:t>
            </a:r>
          </a:p>
        </p:txBody>
      </p:sp>
      <p:pic>
        <p:nvPicPr>
          <p:cNvPr id="8194" name="Picture 2" descr="Business people sharing ideas Free Vector">
            <a:extLst>
              <a:ext uri="{FF2B5EF4-FFF2-40B4-BE49-F238E27FC236}">
                <a16:creationId xmlns:a16="http://schemas.microsoft.com/office/drawing/2014/main" id="{9F8F2663-5C18-4952-808C-0D4C5014E9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0851" y="1777470"/>
            <a:ext cx="3063420" cy="204064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טבלה 11">
            <a:extLst>
              <a:ext uri="{FF2B5EF4-FFF2-40B4-BE49-F238E27FC236}">
                <a16:creationId xmlns:a16="http://schemas.microsoft.com/office/drawing/2014/main" id="{223BD76B-2896-4966-8056-9269ED60AE2D}"/>
              </a:ext>
            </a:extLst>
          </p:cNvPr>
          <p:cNvGraphicFramePr>
            <a:graphicFrameLocks noGrp="1"/>
          </p:cNvGraphicFramePr>
          <p:nvPr>
            <p:extLst>
              <p:ext uri="{D42A27DB-BD31-4B8C-83A1-F6EECF244321}">
                <p14:modId xmlns:p14="http://schemas.microsoft.com/office/powerpoint/2010/main" val="2097592742"/>
              </p:ext>
            </p:extLst>
          </p:nvPr>
        </p:nvGraphicFramePr>
        <p:xfrm>
          <a:off x="2576595" y="4884612"/>
          <a:ext cx="1035280" cy="731520"/>
        </p:xfrm>
        <a:graphic>
          <a:graphicData uri="http://schemas.openxmlformats.org/drawingml/2006/table">
            <a:tbl>
              <a:tblPr rtl="1" firstRow="1" bandRow="1">
                <a:tableStyleId>{5C22544A-7EE6-4342-B048-85BDC9FD1C3A}</a:tableStyleId>
              </a:tblPr>
              <a:tblGrid>
                <a:gridCol w="258820">
                  <a:extLst>
                    <a:ext uri="{9D8B030D-6E8A-4147-A177-3AD203B41FA5}">
                      <a16:colId xmlns:a16="http://schemas.microsoft.com/office/drawing/2014/main" val="1048129697"/>
                    </a:ext>
                  </a:extLst>
                </a:gridCol>
                <a:gridCol w="258820">
                  <a:extLst>
                    <a:ext uri="{9D8B030D-6E8A-4147-A177-3AD203B41FA5}">
                      <a16:colId xmlns:a16="http://schemas.microsoft.com/office/drawing/2014/main" val="2897531480"/>
                    </a:ext>
                  </a:extLst>
                </a:gridCol>
                <a:gridCol w="258820">
                  <a:extLst>
                    <a:ext uri="{9D8B030D-6E8A-4147-A177-3AD203B41FA5}">
                      <a16:colId xmlns:a16="http://schemas.microsoft.com/office/drawing/2014/main" val="3544941204"/>
                    </a:ext>
                  </a:extLst>
                </a:gridCol>
                <a:gridCol w="258820">
                  <a:extLst>
                    <a:ext uri="{9D8B030D-6E8A-4147-A177-3AD203B41FA5}">
                      <a16:colId xmlns:a16="http://schemas.microsoft.com/office/drawing/2014/main" val="378018116"/>
                    </a:ext>
                  </a:extLst>
                </a:gridCol>
              </a:tblGrid>
              <a:tr h="360001">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ח</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ו</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ר</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ו</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graphicFrame>
        <p:nvGraphicFramePr>
          <p:cNvPr id="13" name="טבלה 12">
            <a:extLst>
              <a:ext uri="{FF2B5EF4-FFF2-40B4-BE49-F238E27FC236}">
                <a16:creationId xmlns:a16="http://schemas.microsoft.com/office/drawing/2014/main" id="{B2581A06-9ADE-4614-843A-03DEDF65E3EE}"/>
              </a:ext>
            </a:extLst>
          </p:cNvPr>
          <p:cNvGraphicFramePr>
            <a:graphicFrameLocks noGrp="1"/>
          </p:cNvGraphicFramePr>
          <p:nvPr>
            <p:extLst>
              <p:ext uri="{D42A27DB-BD31-4B8C-83A1-F6EECF244321}">
                <p14:modId xmlns:p14="http://schemas.microsoft.com/office/powerpoint/2010/main" val="3606434597"/>
              </p:ext>
            </p:extLst>
          </p:nvPr>
        </p:nvGraphicFramePr>
        <p:xfrm>
          <a:off x="5439867" y="4867608"/>
          <a:ext cx="1035280" cy="731520"/>
        </p:xfrm>
        <a:graphic>
          <a:graphicData uri="http://schemas.openxmlformats.org/drawingml/2006/table">
            <a:tbl>
              <a:tblPr rtl="1" firstRow="1" bandRow="1">
                <a:tableStyleId>{5C22544A-7EE6-4342-B048-85BDC9FD1C3A}</a:tableStyleId>
              </a:tblPr>
              <a:tblGrid>
                <a:gridCol w="258820">
                  <a:extLst>
                    <a:ext uri="{9D8B030D-6E8A-4147-A177-3AD203B41FA5}">
                      <a16:colId xmlns:a16="http://schemas.microsoft.com/office/drawing/2014/main" val="1048129697"/>
                    </a:ext>
                  </a:extLst>
                </a:gridCol>
                <a:gridCol w="258820">
                  <a:extLst>
                    <a:ext uri="{9D8B030D-6E8A-4147-A177-3AD203B41FA5}">
                      <a16:colId xmlns:a16="http://schemas.microsoft.com/office/drawing/2014/main" val="2897531480"/>
                    </a:ext>
                  </a:extLst>
                </a:gridCol>
                <a:gridCol w="258820">
                  <a:extLst>
                    <a:ext uri="{9D8B030D-6E8A-4147-A177-3AD203B41FA5}">
                      <a16:colId xmlns:a16="http://schemas.microsoft.com/office/drawing/2014/main" val="3544941204"/>
                    </a:ext>
                  </a:extLst>
                </a:gridCol>
                <a:gridCol w="258820">
                  <a:extLst>
                    <a:ext uri="{9D8B030D-6E8A-4147-A177-3AD203B41FA5}">
                      <a16:colId xmlns:a16="http://schemas.microsoft.com/office/drawing/2014/main" val="378018116"/>
                    </a:ext>
                  </a:extLst>
                </a:gridCol>
              </a:tblGrid>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tx1"/>
                          </a:solidFill>
                          <a:latin typeface="Varela Round" panose="00000500000000000000" pitchFamily="2" charset="-79"/>
                          <a:ea typeface="+mn-ea"/>
                          <a:cs typeface="Varela Round" panose="00000500000000000000" pitchFamily="2" charset="-79"/>
                        </a:rPr>
                        <a:t>ח</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ה</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tx1"/>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sp>
        <p:nvSpPr>
          <p:cNvPr id="14" name="מלבן 13">
            <a:extLst>
              <a:ext uri="{FF2B5EF4-FFF2-40B4-BE49-F238E27FC236}">
                <a16:creationId xmlns:a16="http://schemas.microsoft.com/office/drawing/2014/main" id="{F9AC4F76-0C86-4EC1-8457-89A2C6EE22B0}"/>
              </a:ext>
            </a:extLst>
          </p:cNvPr>
          <p:cNvSpPr/>
          <p:nvPr/>
        </p:nvSpPr>
        <p:spPr>
          <a:xfrm>
            <a:off x="2337790" y="4503419"/>
            <a:ext cx="4305455" cy="1284006"/>
          </a:xfrm>
          <a:prstGeom prst="rect">
            <a:avLst/>
          </a:prstGeom>
          <a:noFill/>
          <a:ln>
            <a:solidFill>
              <a:srgbClr val="192A7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מציין מיקום טקסט 2">
            <a:extLst>
              <a:ext uri="{FF2B5EF4-FFF2-40B4-BE49-F238E27FC236}">
                <a16:creationId xmlns:a16="http://schemas.microsoft.com/office/drawing/2014/main" id="{D58FA719-282D-4513-8F31-FA12416E0998}"/>
              </a:ext>
            </a:extLst>
          </p:cNvPr>
          <p:cNvSpPr txBox="1">
            <a:spLocks/>
          </p:cNvSpPr>
          <p:nvPr/>
        </p:nvSpPr>
        <p:spPr>
          <a:xfrm>
            <a:off x="2584049" y="4591000"/>
            <a:ext cx="1171588" cy="270941"/>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he-IL" sz="1600" b="0" dirty="0">
                <a:solidFill>
                  <a:srgbClr val="92D050"/>
                </a:solidFill>
              </a:rPr>
              <a:t>קל</a:t>
            </a:r>
            <a:endParaRPr lang="he-IL" sz="2000" b="0" dirty="0">
              <a:solidFill>
                <a:srgbClr val="92D050"/>
              </a:solidFill>
            </a:endParaRPr>
          </a:p>
        </p:txBody>
      </p:sp>
      <p:sp>
        <p:nvSpPr>
          <p:cNvPr id="16" name="מציין מיקום טקסט 2">
            <a:extLst>
              <a:ext uri="{FF2B5EF4-FFF2-40B4-BE49-F238E27FC236}">
                <a16:creationId xmlns:a16="http://schemas.microsoft.com/office/drawing/2014/main" id="{52531965-B7A9-40E2-BE72-AD82D17E37B5}"/>
              </a:ext>
            </a:extLst>
          </p:cNvPr>
          <p:cNvSpPr txBox="1">
            <a:spLocks/>
          </p:cNvSpPr>
          <p:nvPr/>
        </p:nvSpPr>
        <p:spPr>
          <a:xfrm>
            <a:off x="5447321" y="4596667"/>
            <a:ext cx="1171588" cy="270941"/>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he-IL" sz="1600" b="0" dirty="0">
                <a:solidFill>
                  <a:srgbClr val="92D050"/>
                </a:solidFill>
              </a:rPr>
              <a:t>הופעל</a:t>
            </a:r>
            <a:endParaRPr lang="he-IL" sz="2000" b="0" dirty="0">
              <a:solidFill>
                <a:srgbClr val="92D050"/>
              </a:solidFill>
            </a:endParaRPr>
          </a:p>
        </p:txBody>
      </p:sp>
      <p:graphicFrame>
        <p:nvGraphicFramePr>
          <p:cNvPr id="17" name="טבלה 16">
            <a:extLst>
              <a:ext uri="{FF2B5EF4-FFF2-40B4-BE49-F238E27FC236}">
                <a16:creationId xmlns:a16="http://schemas.microsoft.com/office/drawing/2014/main" id="{24E169BE-E3B8-4350-9364-EB93DA6A3297}"/>
              </a:ext>
            </a:extLst>
          </p:cNvPr>
          <p:cNvGraphicFramePr>
            <a:graphicFrameLocks noGrp="1"/>
          </p:cNvGraphicFramePr>
          <p:nvPr>
            <p:extLst>
              <p:ext uri="{D42A27DB-BD31-4B8C-83A1-F6EECF244321}">
                <p14:modId xmlns:p14="http://schemas.microsoft.com/office/powerpoint/2010/main" val="1885379987"/>
              </p:ext>
            </p:extLst>
          </p:nvPr>
        </p:nvGraphicFramePr>
        <p:xfrm>
          <a:off x="3996363" y="4880315"/>
          <a:ext cx="1041400" cy="731520"/>
        </p:xfrm>
        <a:graphic>
          <a:graphicData uri="http://schemas.openxmlformats.org/drawingml/2006/table">
            <a:tbl>
              <a:tblPr rtl="1" firstRow="1" bandRow="1">
                <a:tableStyleId>{5C22544A-7EE6-4342-B048-85BDC9FD1C3A}</a:tableStyleId>
              </a:tblPr>
              <a:tblGrid>
                <a:gridCol w="208280">
                  <a:extLst>
                    <a:ext uri="{9D8B030D-6E8A-4147-A177-3AD203B41FA5}">
                      <a16:colId xmlns:a16="http://schemas.microsoft.com/office/drawing/2014/main" val="1048129697"/>
                    </a:ext>
                  </a:extLst>
                </a:gridCol>
                <a:gridCol w="208280">
                  <a:extLst>
                    <a:ext uri="{9D8B030D-6E8A-4147-A177-3AD203B41FA5}">
                      <a16:colId xmlns:a16="http://schemas.microsoft.com/office/drawing/2014/main" val="2897531480"/>
                    </a:ext>
                  </a:extLst>
                </a:gridCol>
                <a:gridCol w="208280">
                  <a:extLst>
                    <a:ext uri="{9D8B030D-6E8A-4147-A177-3AD203B41FA5}">
                      <a16:colId xmlns:a16="http://schemas.microsoft.com/office/drawing/2014/main" val="3544941204"/>
                    </a:ext>
                  </a:extLst>
                </a:gridCol>
                <a:gridCol w="208280">
                  <a:extLst>
                    <a:ext uri="{9D8B030D-6E8A-4147-A177-3AD203B41FA5}">
                      <a16:colId xmlns:a16="http://schemas.microsoft.com/office/drawing/2014/main" val="729779143"/>
                    </a:ext>
                  </a:extLst>
                </a:gridCol>
                <a:gridCol w="208280">
                  <a:extLst>
                    <a:ext uri="{9D8B030D-6E8A-4147-A177-3AD203B41FA5}">
                      <a16:colId xmlns:a16="http://schemas.microsoft.com/office/drawing/2014/main" val="378018116"/>
                    </a:ext>
                  </a:extLst>
                </a:gridCol>
              </a:tblGrid>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פ</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ו</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י</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י</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sp>
        <p:nvSpPr>
          <p:cNvPr id="18" name="מציין מיקום טקסט 2">
            <a:extLst>
              <a:ext uri="{FF2B5EF4-FFF2-40B4-BE49-F238E27FC236}">
                <a16:creationId xmlns:a16="http://schemas.microsoft.com/office/drawing/2014/main" id="{4F950D21-0A57-462A-AEAC-DE2497687A2C}"/>
              </a:ext>
            </a:extLst>
          </p:cNvPr>
          <p:cNvSpPr txBox="1">
            <a:spLocks/>
          </p:cNvSpPr>
          <p:nvPr/>
        </p:nvSpPr>
        <p:spPr>
          <a:xfrm>
            <a:off x="4027553" y="4592843"/>
            <a:ext cx="1171588" cy="270941"/>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he-IL" sz="1600" b="0" dirty="0">
                <a:solidFill>
                  <a:srgbClr val="92D050"/>
                </a:solidFill>
              </a:rPr>
              <a:t>הפעיל</a:t>
            </a:r>
            <a:endParaRPr lang="he-IL" sz="2000" b="0" dirty="0">
              <a:solidFill>
                <a:srgbClr val="92D050"/>
              </a:solidFill>
            </a:endParaRPr>
          </a:p>
        </p:txBody>
      </p:sp>
      <p:cxnSp>
        <p:nvCxnSpPr>
          <p:cNvPr id="21" name="מחבר ישר 20">
            <a:extLst>
              <a:ext uri="{FF2B5EF4-FFF2-40B4-BE49-F238E27FC236}">
                <a16:creationId xmlns:a16="http://schemas.microsoft.com/office/drawing/2014/main" id="{E7FCB2DE-1600-4E1C-9E88-106BA1DC13B3}"/>
              </a:ext>
            </a:extLst>
          </p:cNvPr>
          <p:cNvCxnSpPr/>
          <p:nvPr/>
        </p:nvCxnSpPr>
        <p:spPr>
          <a:xfrm flipH="1">
            <a:off x="4454968" y="4948231"/>
            <a:ext cx="133350" cy="200025"/>
          </a:xfrm>
          <a:prstGeom prst="line">
            <a:avLst/>
          </a:prstGeom>
          <a:ln>
            <a:solidFill>
              <a:srgbClr val="92D050"/>
            </a:solidFill>
          </a:ln>
        </p:spPr>
        <p:style>
          <a:lnRef idx="2">
            <a:schemeClr val="accent3"/>
          </a:lnRef>
          <a:fillRef idx="0">
            <a:schemeClr val="accent3"/>
          </a:fillRef>
          <a:effectRef idx="1">
            <a:schemeClr val="accent3"/>
          </a:effectRef>
          <a:fontRef idx="minor">
            <a:schemeClr val="tx1"/>
          </a:fontRef>
        </p:style>
      </p:cxnSp>
      <p:sp>
        <p:nvSpPr>
          <p:cNvPr id="22" name="מלבן 21">
            <a:extLst>
              <a:ext uri="{FF2B5EF4-FFF2-40B4-BE49-F238E27FC236}">
                <a16:creationId xmlns:a16="http://schemas.microsoft.com/office/drawing/2014/main" id="{ED007898-B0D1-4BDF-B173-4B375842F3B7}"/>
              </a:ext>
            </a:extLst>
          </p:cNvPr>
          <p:cNvSpPr/>
          <p:nvPr/>
        </p:nvSpPr>
        <p:spPr>
          <a:xfrm>
            <a:off x="6405297" y="1806692"/>
            <a:ext cx="738266" cy="390407"/>
          </a:xfrm>
          <a:prstGeom prst="rect">
            <a:avLst/>
          </a:prstGeom>
          <a:solidFill>
            <a:srgbClr val="92D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3" name="מלבן 22">
            <a:extLst>
              <a:ext uri="{FF2B5EF4-FFF2-40B4-BE49-F238E27FC236}">
                <a16:creationId xmlns:a16="http://schemas.microsoft.com/office/drawing/2014/main" id="{0184A344-054B-454C-A89E-AC16A2AF43A4}"/>
              </a:ext>
            </a:extLst>
          </p:cNvPr>
          <p:cNvSpPr/>
          <p:nvPr/>
        </p:nvSpPr>
        <p:spPr>
          <a:xfrm>
            <a:off x="5924549" y="2215966"/>
            <a:ext cx="633147" cy="286382"/>
          </a:xfrm>
          <a:prstGeom prst="rect">
            <a:avLst/>
          </a:prstGeom>
          <a:solidFill>
            <a:srgbClr val="92D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4" name="מלבן 23">
            <a:extLst>
              <a:ext uri="{FF2B5EF4-FFF2-40B4-BE49-F238E27FC236}">
                <a16:creationId xmlns:a16="http://schemas.microsoft.com/office/drawing/2014/main" id="{8C74A3AE-7F53-4032-A076-632B50D18B5C}"/>
              </a:ext>
            </a:extLst>
          </p:cNvPr>
          <p:cNvSpPr/>
          <p:nvPr/>
        </p:nvSpPr>
        <p:spPr>
          <a:xfrm>
            <a:off x="2419350" y="1825560"/>
            <a:ext cx="656706" cy="312442"/>
          </a:xfrm>
          <a:prstGeom prst="rect">
            <a:avLst/>
          </a:prstGeom>
          <a:solidFill>
            <a:srgbClr val="92D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96718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4" grpId="0" animBg="1"/>
      <p:bldP spid="15" grpId="0"/>
      <p:bldP spid="16" grpId="0"/>
      <p:bldP spid="18" grpId="0"/>
      <p:bldP spid="22" grpId="0" animBg="1"/>
      <p:bldP spid="23" grpId="0" animBg="1"/>
      <p:bldP spid="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1">
            <a:extLst>
              <a:ext uri="{FF2B5EF4-FFF2-40B4-BE49-F238E27FC236}">
                <a16:creationId xmlns:a16="http://schemas.microsoft.com/office/drawing/2014/main" id="{DDE4AB0F-F292-4736-B411-799943B520CF}"/>
              </a:ext>
            </a:extLst>
          </p:cNvPr>
          <p:cNvSpPr>
            <a:spLocks noGrp="1"/>
          </p:cNvSpPr>
          <p:nvPr>
            <p:ph type="title"/>
          </p:nvPr>
        </p:nvSpPr>
        <p:spPr>
          <a:xfrm>
            <a:off x="2549769" y="213094"/>
            <a:ext cx="9642231" cy="720000"/>
          </a:xfrm>
        </p:spPr>
        <p:txBody>
          <a:bodyPr/>
          <a:lstStyle/>
          <a:p>
            <a:r>
              <a:rPr lang="he-IL" dirty="0"/>
              <a:t>צורות הבינוני בבניין פועל</a:t>
            </a:r>
          </a:p>
        </p:txBody>
      </p:sp>
      <p:sp>
        <p:nvSpPr>
          <p:cNvPr id="43" name="תרשים זרימה: הכנה 42">
            <a:extLst>
              <a:ext uri="{FF2B5EF4-FFF2-40B4-BE49-F238E27FC236}">
                <a16:creationId xmlns:a16="http://schemas.microsoft.com/office/drawing/2014/main" id="{A95B683C-BDD5-41CB-A854-1394FD1AD753}"/>
              </a:ext>
            </a:extLst>
          </p:cNvPr>
          <p:cNvSpPr/>
          <p:nvPr/>
        </p:nvSpPr>
        <p:spPr>
          <a:xfrm>
            <a:off x="9253809" y="2106783"/>
            <a:ext cx="2149801" cy="567437"/>
          </a:xfrm>
          <a:prstGeom prst="flowChartPreparation">
            <a:avLst/>
          </a:prstGeom>
          <a:solidFill>
            <a:srgbClr val="12B4BC"/>
          </a:solidFill>
          <a:ln>
            <a:solidFill>
              <a:srgbClr val="12B4BC"/>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b="1" dirty="0">
                <a:solidFill>
                  <a:schemeClr val="bg1"/>
                </a:solidFill>
                <a:latin typeface="Varela Round" panose="00000500000000000000" pitchFamily="2" charset="-79"/>
                <a:cs typeface="Varela Round" panose="00000500000000000000" pitchFamily="2" charset="-79"/>
              </a:rPr>
              <a:t>מְ</a:t>
            </a:r>
            <a:r>
              <a:rPr lang="he-IL" sz="3200" b="1" dirty="0">
                <a:solidFill>
                  <a:schemeClr val="tx1"/>
                </a:solidFill>
                <a:latin typeface="Varela Round" panose="00000500000000000000" pitchFamily="2" charset="-79"/>
                <a:cs typeface="Varela Round" panose="00000500000000000000" pitchFamily="2" charset="-79"/>
              </a:rPr>
              <a:t>קֻטָּל</a:t>
            </a:r>
            <a:endParaRPr lang="he-IL" b="1" dirty="0">
              <a:solidFill>
                <a:schemeClr val="tx1"/>
              </a:solidFill>
              <a:latin typeface="Varela Round" panose="00000500000000000000" pitchFamily="2" charset="-79"/>
              <a:cs typeface="Varela Round" panose="00000500000000000000" pitchFamily="2" charset="-79"/>
            </a:endParaRPr>
          </a:p>
        </p:txBody>
      </p:sp>
      <p:graphicFrame>
        <p:nvGraphicFramePr>
          <p:cNvPr id="16" name="טבלה 15">
            <a:extLst>
              <a:ext uri="{FF2B5EF4-FFF2-40B4-BE49-F238E27FC236}">
                <a16:creationId xmlns:a16="http://schemas.microsoft.com/office/drawing/2014/main" id="{45703ADB-D7F1-41AC-9E0F-B631F9B5CF5F}"/>
              </a:ext>
            </a:extLst>
          </p:cNvPr>
          <p:cNvGraphicFramePr>
            <a:graphicFrameLocks noGrp="1"/>
          </p:cNvGraphicFramePr>
          <p:nvPr>
            <p:extLst>
              <p:ext uri="{D42A27DB-BD31-4B8C-83A1-F6EECF244321}">
                <p14:modId xmlns:p14="http://schemas.microsoft.com/office/powerpoint/2010/main" val="488699183"/>
              </p:ext>
            </p:extLst>
          </p:nvPr>
        </p:nvGraphicFramePr>
        <p:xfrm>
          <a:off x="462212" y="1220030"/>
          <a:ext cx="8066688" cy="2076995"/>
        </p:xfrm>
        <a:graphic>
          <a:graphicData uri="http://schemas.openxmlformats.org/drawingml/2006/table">
            <a:tbl>
              <a:tblPr rtl="1" firstRow="1" bandRow="1">
                <a:tableStyleId>{5940675A-B579-460E-94D1-54222C63F5DA}</a:tableStyleId>
              </a:tblPr>
              <a:tblGrid>
                <a:gridCol w="1344448">
                  <a:extLst>
                    <a:ext uri="{9D8B030D-6E8A-4147-A177-3AD203B41FA5}">
                      <a16:colId xmlns:a16="http://schemas.microsoft.com/office/drawing/2014/main" val="40934901"/>
                    </a:ext>
                  </a:extLst>
                </a:gridCol>
                <a:gridCol w="1344448">
                  <a:extLst>
                    <a:ext uri="{9D8B030D-6E8A-4147-A177-3AD203B41FA5}">
                      <a16:colId xmlns:a16="http://schemas.microsoft.com/office/drawing/2014/main" val="1733793977"/>
                    </a:ext>
                  </a:extLst>
                </a:gridCol>
                <a:gridCol w="1344448">
                  <a:extLst>
                    <a:ext uri="{9D8B030D-6E8A-4147-A177-3AD203B41FA5}">
                      <a16:colId xmlns:a16="http://schemas.microsoft.com/office/drawing/2014/main" val="1511251824"/>
                    </a:ext>
                  </a:extLst>
                </a:gridCol>
                <a:gridCol w="1344448">
                  <a:extLst>
                    <a:ext uri="{9D8B030D-6E8A-4147-A177-3AD203B41FA5}">
                      <a16:colId xmlns:a16="http://schemas.microsoft.com/office/drawing/2014/main" val="139258804"/>
                    </a:ext>
                  </a:extLst>
                </a:gridCol>
                <a:gridCol w="1344448">
                  <a:extLst>
                    <a:ext uri="{9D8B030D-6E8A-4147-A177-3AD203B41FA5}">
                      <a16:colId xmlns:a16="http://schemas.microsoft.com/office/drawing/2014/main" val="4174672434"/>
                    </a:ext>
                  </a:extLst>
                </a:gridCol>
                <a:gridCol w="1344448">
                  <a:extLst>
                    <a:ext uri="{9D8B030D-6E8A-4147-A177-3AD203B41FA5}">
                      <a16:colId xmlns:a16="http://schemas.microsoft.com/office/drawing/2014/main" val="4045554586"/>
                    </a:ext>
                  </a:extLst>
                </a:gridCol>
              </a:tblGrid>
              <a:tr h="522515">
                <a:tc>
                  <a:txBody>
                    <a:bodyPr/>
                    <a:lstStyle/>
                    <a:p>
                      <a:pPr algn="ctr" rtl="1"/>
                      <a:r>
                        <a:rPr lang="he-IL" sz="2400" dirty="0">
                          <a:solidFill>
                            <a:schemeClr val="bg1"/>
                          </a:solidFill>
                          <a:latin typeface="Varela Round" panose="00000500000000000000" pitchFamily="2" charset="-79"/>
                          <a:cs typeface="Varela Round" panose="00000500000000000000" pitchFamily="2" charset="-79"/>
                        </a:rPr>
                        <a:t>שלמים</a:t>
                      </a:r>
                    </a:p>
                  </a:txBody>
                  <a:tcPr anchor="ctr">
                    <a:solidFill>
                      <a:srgbClr val="12B4BC"/>
                    </a:solidFill>
                  </a:tcPr>
                </a:tc>
                <a:tc>
                  <a:txBody>
                    <a:bodyPr/>
                    <a:lstStyle/>
                    <a:p>
                      <a:pPr algn="ctr" rtl="1"/>
                      <a:r>
                        <a:rPr lang="he-IL" sz="2400" dirty="0">
                          <a:solidFill>
                            <a:schemeClr val="bg1"/>
                          </a:solidFill>
                          <a:latin typeface="Varela Round" panose="00000500000000000000" pitchFamily="2" charset="-79"/>
                          <a:cs typeface="Varela Round" panose="00000500000000000000" pitchFamily="2" charset="-79"/>
                        </a:rPr>
                        <a:t>מרובעים</a:t>
                      </a:r>
                    </a:p>
                  </a:txBody>
                  <a:tcPr anchor="ctr">
                    <a:solidFill>
                      <a:srgbClr val="12B4BC"/>
                    </a:solidFill>
                  </a:tcPr>
                </a:tc>
                <a:tc>
                  <a:txBody>
                    <a:bodyPr/>
                    <a:lstStyle/>
                    <a:p>
                      <a:pPr algn="ctr" rtl="1"/>
                      <a:r>
                        <a:rPr lang="he-IL" sz="2400" dirty="0">
                          <a:solidFill>
                            <a:schemeClr val="bg1"/>
                          </a:solidFill>
                          <a:latin typeface="Varela Round" panose="00000500000000000000" pitchFamily="2" charset="-79"/>
                          <a:cs typeface="Varela Round" panose="00000500000000000000" pitchFamily="2" charset="-79"/>
                        </a:rPr>
                        <a:t>נל"א</a:t>
                      </a:r>
                    </a:p>
                  </a:txBody>
                  <a:tcPr anchor="ctr">
                    <a:solidFill>
                      <a:srgbClr val="12B4BC"/>
                    </a:solidFill>
                  </a:tcPr>
                </a:tc>
                <a:tc>
                  <a:txBody>
                    <a:bodyPr/>
                    <a:lstStyle/>
                    <a:p>
                      <a:pPr algn="ctr" rtl="1"/>
                      <a:r>
                        <a:rPr lang="he-IL" sz="2400" dirty="0">
                          <a:solidFill>
                            <a:schemeClr val="bg1"/>
                          </a:solidFill>
                          <a:latin typeface="Varela Round" panose="00000500000000000000" pitchFamily="2" charset="-79"/>
                          <a:cs typeface="Varela Round" panose="00000500000000000000" pitchFamily="2" charset="-79"/>
                        </a:rPr>
                        <a:t>נל"י/ה</a:t>
                      </a:r>
                    </a:p>
                  </a:txBody>
                  <a:tcPr anchor="ctr">
                    <a:solidFill>
                      <a:srgbClr val="12B4BC"/>
                    </a:solidFill>
                  </a:tcPr>
                </a:tc>
                <a:tc>
                  <a:txBody>
                    <a:bodyPr/>
                    <a:lstStyle/>
                    <a:p>
                      <a:pPr algn="ctr" rtl="1"/>
                      <a:r>
                        <a:rPr lang="he-IL" sz="2400" dirty="0">
                          <a:solidFill>
                            <a:schemeClr val="bg1"/>
                          </a:solidFill>
                          <a:latin typeface="Varela Round" panose="00000500000000000000" pitchFamily="2" charset="-79"/>
                          <a:cs typeface="Varela Round" panose="00000500000000000000" pitchFamily="2" charset="-79"/>
                        </a:rPr>
                        <a:t>ע"ו/י</a:t>
                      </a:r>
                    </a:p>
                  </a:txBody>
                  <a:tcPr anchor="ctr">
                    <a:solidFill>
                      <a:srgbClr val="12B4BC"/>
                    </a:solidFill>
                  </a:tcPr>
                </a:tc>
                <a:tc>
                  <a:txBody>
                    <a:bodyPr/>
                    <a:lstStyle/>
                    <a:p>
                      <a:pPr algn="ctr" rtl="1"/>
                      <a:r>
                        <a:rPr lang="he-IL" sz="2400" dirty="0">
                          <a:solidFill>
                            <a:schemeClr val="bg1"/>
                          </a:solidFill>
                          <a:latin typeface="Varela Round" panose="00000500000000000000" pitchFamily="2" charset="-79"/>
                          <a:cs typeface="Varela Round" panose="00000500000000000000" pitchFamily="2" charset="-79"/>
                        </a:rPr>
                        <a:t>ע"ע</a:t>
                      </a:r>
                    </a:p>
                  </a:txBody>
                  <a:tcPr anchor="ctr">
                    <a:solidFill>
                      <a:srgbClr val="12B4BC"/>
                    </a:solidFill>
                  </a:tcPr>
                </a:tc>
                <a:extLst>
                  <a:ext uri="{0D108BD9-81ED-4DB2-BD59-A6C34878D82A}">
                    <a16:rowId xmlns:a16="http://schemas.microsoft.com/office/drawing/2014/main" val="3656045612"/>
                  </a:ext>
                </a:extLst>
              </a:tr>
              <a:tr h="522515">
                <a:tc>
                  <a:txBody>
                    <a:bodyPr/>
                    <a:lstStyle/>
                    <a:p>
                      <a:pPr algn="ctr" rtl="1"/>
                      <a:endParaRPr lang="he-IL" sz="1200" b="1" kern="1200" dirty="0">
                        <a:solidFill>
                          <a:schemeClr val="tx1"/>
                        </a:solidFill>
                        <a:latin typeface="Varela Round" panose="00000500000000000000" pitchFamily="2" charset="-79"/>
                        <a:ea typeface="+mn-ea"/>
                        <a:cs typeface="Varela Round" panose="00000500000000000000" pitchFamily="2" charset="-79"/>
                      </a:endParaRPr>
                    </a:p>
                    <a:p>
                      <a:pPr marL="0" marR="0" lvl="0" indent="0" algn="ctr" defTabSz="914491" rtl="1" eaLnBrk="1" fontAlgn="auto" latinLnBrk="0" hangingPunct="1">
                        <a:lnSpc>
                          <a:spcPct val="100000"/>
                        </a:lnSpc>
                        <a:spcBef>
                          <a:spcPts val="0"/>
                        </a:spcBef>
                        <a:spcAft>
                          <a:spcPts val="0"/>
                        </a:spcAft>
                        <a:buClrTx/>
                        <a:buSzTx/>
                        <a:buFontTx/>
                        <a:buNone/>
                        <a:tabLst/>
                        <a:defRPr/>
                      </a:pPr>
                      <a:r>
                        <a:rPr lang="he-IL" sz="2800" b="1" kern="1200" dirty="0">
                          <a:solidFill>
                            <a:schemeClr val="tx1"/>
                          </a:solidFill>
                          <a:latin typeface="Varela Round" panose="00000500000000000000" pitchFamily="2" charset="-79"/>
                          <a:ea typeface="+mn-ea"/>
                          <a:cs typeface="Varela Round" panose="00000500000000000000" pitchFamily="2" charset="-79"/>
                        </a:rPr>
                        <a:t>מְצֻיָּן</a:t>
                      </a: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txBody>
                  <a:tcPr anchor="ctr"/>
                </a:tc>
                <a:tc>
                  <a:txBody>
                    <a:bodyPr/>
                    <a:lstStyle/>
                    <a:p>
                      <a:pPr algn="ctr" rtl="1"/>
                      <a:endParaRPr lang="he-IL" sz="1100" b="1" kern="1200" dirty="0">
                        <a:solidFill>
                          <a:schemeClr val="tx1"/>
                        </a:solidFill>
                        <a:latin typeface="Varela Round" panose="00000500000000000000" pitchFamily="2" charset="-79"/>
                        <a:ea typeface="+mn-ea"/>
                        <a:cs typeface="Varela Round" panose="00000500000000000000" pitchFamily="2" charset="-79"/>
                      </a:endParaRPr>
                    </a:p>
                    <a:p>
                      <a:pPr algn="ctr" rtl="1"/>
                      <a:r>
                        <a:rPr lang="he-IL" sz="2800" b="1" kern="1200" dirty="0">
                          <a:solidFill>
                            <a:schemeClr val="tx1"/>
                          </a:solidFill>
                          <a:latin typeface="Varela Round" panose="00000500000000000000" pitchFamily="2" charset="-79"/>
                          <a:ea typeface="+mn-ea"/>
                          <a:cs typeface="Varela Round" panose="00000500000000000000" pitchFamily="2" charset="-79"/>
                        </a:rPr>
                        <a:t>מְשֻחְרָר  </a:t>
                      </a: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txBody>
                  <a:tcPr anchor="ctr"/>
                </a:tc>
                <a:tc>
                  <a:txBody>
                    <a:bodyPr/>
                    <a:lstStyle/>
                    <a:p>
                      <a:pPr algn="ctr" rtl="1"/>
                      <a:endParaRPr lang="he-IL" sz="1200" b="1" kern="1200" dirty="0">
                        <a:solidFill>
                          <a:schemeClr val="tx1"/>
                        </a:solidFill>
                        <a:latin typeface="Varela Round" panose="00000500000000000000" pitchFamily="2" charset="-79"/>
                        <a:ea typeface="+mn-ea"/>
                        <a:cs typeface="Varela Round" panose="00000500000000000000" pitchFamily="2" charset="-79"/>
                      </a:endParaRPr>
                    </a:p>
                    <a:p>
                      <a:pPr algn="ctr" rtl="1"/>
                      <a:r>
                        <a:rPr lang="he-IL" sz="2800" b="1" kern="1200" dirty="0">
                          <a:solidFill>
                            <a:schemeClr val="tx1"/>
                          </a:solidFill>
                          <a:latin typeface="Varela Round" panose="00000500000000000000" pitchFamily="2" charset="-79"/>
                          <a:ea typeface="+mn-ea"/>
                          <a:cs typeface="Varela Round" panose="00000500000000000000" pitchFamily="2" charset="-79"/>
                        </a:rPr>
                        <a:t>מְדֻכָּא</a:t>
                      </a: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txBody>
                  <a:tcPr anchor="ctr"/>
                </a:tc>
                <a:tc>
                  <a:txBody>
                    <a:bodyPr/>
                    <a:lstStyle/>
                    <a:p>
                      <a:pPr algn="ctr" rtl="1"/>
                      <a:endParaRPr lang="he-IL" sz="1100" b="1" kern="1200" dirty="0">
                        <a:solidFill>
                          <a:schemeClr val="tx1"/>
                        </a:solidFill>
                        <a:latin typeface="Varela Round" panose="00000500000000000000" pitchFamily="2" charset="-79"/>
                        <a:ea typeface="+mn-ea"/>
                        <a:cs typeface="Varela Round" panose="00000500000000000000" pitchFamily="2" charset="-79"/>
                      </a:endParaRPr>
                    </a:p>
                    <a:p>
                      <a:pPr algn="ctr" rtl="1"/>
                      <a:r>
                        <a:rPr lang="he-IL" sz="2800" b="1" kern="1200" dirty="0">
                          <a:solidFill>
                            <a:schemeClr val="tx1"/>
                          </a:solidFill>
                          <a:latin typeface="Varela Round" panose="00000500000000000000" pitchFamily="2" charset="-79"/>
                          <a:ea typeface="+mn-ea"/>
                          <a:cs typeface="Varela Round" panose="00000500000000000000" pitchFamily="2" charset="-79"/>
                        </a:rPr>
                        <a:t>מְרֻצֶּה   </a:t>
                      </a: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txBody>
                  <a:tcPr anchor="ctr"/>
                </a:tc>
                <a:tc>
                  <a:txBody>
                    <a:bodyPr/>
                    <a:lstStyle/>
                    <a:p>
                      <a:pPr algn="ctr" rtl="1"/>
                      <a:endParaRPr lang="he-IL" sz="1200" b="1" kern="1200" dirty="0">
                        <a:solidFill>
                          <a:schemeClr val="tx1"/>
                        </a:solidFill>
                        <a:latin typeface="Varela Round" panose="00000500000000000000" pitchFamily="2" charset="-79"/>
                        <a:ea typeface="+mn-ea"/>
                        <a:cs typeface="Varela Round" panose="00000500000000000000" pitchFamily="2" charset="-79"/>
                      </a:endParaRPr>
                    </a:p>
                    <a:p>
                      <a:pPr algn="ctr" rtl="1"/>
                      <a:r>
                        <a:rPr lang="he-IL" sz="2800" b="1" kern="1200" dirty="0">
                          <a:solidFill>
                            <a:schemeClr val="tx1"/>
                          </a:solidFill>
                          <a:latin typeface="Varela Round" panose="00000500000000000000" pitchFamily="2" charset="-79"/>
                          <a:ea typeface="+mn-ea"/>
                          <a:cs typeface="Varela Round" panose="00000500000000000000" pitchFamily="2" charset="-79"/>
                        </a:rPr>
                        <a:t>מְרוֹמָם    </a:t>
                      </a: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txBody>
                  <a:tcPr anchor="ctr"/>
                </a:tc>
                <a:tc>
                  <a:txBody>
                    <a:bodyPr/>
                    <a:lstStyle/>
                    <a:p>
                      <a:pPr algn="ctr" rtl="1"/>
                      <a:endParaRPr lang="he-IL" sz="1200" b="1" kern="1200" dirty="0">
                        <a:solidFill>
                          <a:schemeClr val="tx1"/>
                        </a:solidFill>
                        <a:latin typeface="Varela Round" panose="00000500000000000000" pitchFamily="2" charset="-79"/>
                        <a:ea typeface="+mn-ea"/>
                        <a:cs typeface="Varela Round" panose="00000500000000000000" pitchFamily="2" charset="-79"/>
                      </a:endParaRPr>
                    </a:p>
                    <a:p>
                      <a:pPr marL="0" marR="0" lvl="0" indent="0" algn="ctr" defTabSz="914491" rtl="1" eaLnBrk="1" fontAlgn="auto" latinLnBrk="0" hangingPunct="1">
                        <a:lnSpc>
                          <a:spcPct val="100000"/>
                        </a:lnSpc>
                        <a:spcBef>
                          <a:spcPts val="0"/>
                        </a:spcBef>
                        <a:spcAft>
                          <a:spcPts val="0"/>
                        </a:spcAft>
                        <a:buClrTx/>
                        <a:buSzTx/>
                        <a:buFontTx/>
                        <a:buNone/>
                        <a:tabLst/>
                        <a:defRPr/>
                      </a:pPr>
                      <a:r>
                        <a:rPr lang="he-IL" sz="2800" b="1" kern="1200" dirty="0">
                          <a:solidFill>
                            <a:schemeClr val="tx1"/>
                          </a:solidFill>
                          <a:latin typeface="Varela Round" panose="00000500000000000000" pitchFamily="2" charset="-79"/>
                          <a:ea typeface="+mn-ea"/>
                          <a:cs typeface="Varela Round" panose="00000500000000000000" pitchFamily="2" charset="-79"/>
                        </a:rPr>
                        <a:t>מְחוֹנָן    </a:t>
                      </a: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txBody>
                  <a:tcPr anchor="ctr"/>
                </a:tc>
                <a:extLst>
                  <a:ext uri="{0D108BD9-81ED-4DB2-BD59-A6C34878D82A}">
                    <a16:rowId xmlns:a16="http://schemas.microsoft.com/office/drawing/2014/main" val="2337015648"/>
                  </a:ext>
                </a:extLst>
              </a:tr>
            </a:tbl>
          </a:graphicData>
        </a:graphic>
      </p:graphicFrame>
      <p:graphicFrame>
        <p:nvGraphicFramePr>
          <p:cNvPr id="17" name="טבלה 16">
            <a:extLst>
              <a:ext uri="{FF2B5EF4-FFF2-40B4-BE49-F238E27FC236}">
                <a16:creationId xmlns:a16="http://schemas.microsoft.com/office/drawing/2014/main" id="{9AFE1900-0FC6-4DCD-9354-90CD2883FBEC}"/>
              </a:ext>
            </a:extLst>
          </p:cNvPr>
          <p:cNvGraphicFramePr>
            <a:graphicFrameLocks noGrp="1"/>
          </p:cNvGraphicFramePr>
          <p:nvPr>
            <p:extLst>
              <p:ext uri="{D42A27DB-BD31-4B8C-83A1-F6EECF244321}">
                <p14:modId xmlns:p14="http://schemas.microsoft.com/office/powerpoint/2010/main" val="1787073243"/>
              </p:ext>
            </p:extLst>
          </p:nvPr>
        </p:nvGraphicFramePr>
        <p:xfrm>
          <a:off x="7341662" y="2500448"/>
          <a:ext cx="1035280" cy="731520"/>
        </p:xfrm>
        <a:graphic>
          <a:graphicData uri="http://schemas.openxmlformats.org/drawingml/2006/table">
            <a:tbl>
              <a:tblPr rtl="1" firstRow="1" bandRow="1">
                <a:tableStyleId>{5C22544A-7EE6-4342-B048-85BDC9FD1C3A}</a:tableStyleId>
              </a:tblPr>
              <a:tblGrid>
                <a:gridCol w="258820">
                  <a:extLst>
                    <a:ext uri="{9D8B030D-6E8A-4147-A177-3AD203B41FA5}">
                      <a16:colId xmlns:a16="http://schemas.microsoft.com/office/drawing/2014/main" val="1048129697"/>
                    </a:ext>
                  </a:extLst>
                </a:gridCol>
                <a:gridCol w="258820">
                  <a:extLst>
                    <a:ext uri="{9D8B030D-6E8A-4147-A177-3AD203B41FA5}">
                      <a16:colId xmlns:a16="http://schemas.microsoft.com/office/drawing/2014/main" val="2897531480"/>
                    </a:ext>
                  </a:extLst>
                </a:gridCol>
                <a:gridCol w="258820">
                  <a:extLst>
                    <a:ext uri="{9D8B030D-6E8A-4147-A177-3AD203B41FA5}">
                      <a16:colId xmlns:a16="http://schemas.microsoft.com/office/drawing/2014/main" val="3544941204"/>
                    </a:ext>
                  </a:extLst>
                </a:gridCol>
                <a:gridCol w="258820">
                  <a:extLst>
                    <a:ext uri="{9D8B030D-6E8A-4147-A177-3AD203B41FA5}">
                      <a16:colId xmlns:a16="http://schemas.microsoft.com/office/drawing/2014/main" val="378018116"/>
                    </a:ext>
                  </a:extLst>
                </a:gridCol>
              </a:tblGrid>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צ</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י</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ן</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graphicFrame>
        <p:nvGraphicFramePr>
          <p:cNvPr id="18" name="טבלה 17">
            <a:extLst>
              <a:ext uri="{FF2B5EF4-FFF2-40B4-BE49-F238E27FC236}">
                <a16:creationId xmlns:a16="http://schemas.microsoft.com/office/drawing/2014/main" id="{B83F7AF1-93BD-4040-AF11-39AA23AF093F}"/>
              </a:ext>
            </a:extLst>
          </p:cNvPr>
          <p:cNvGraphicFramePr>
            <a:graphicFrameLocks noGrp="1"/>
          </p:cNvGraphicFramePr>
          <p:nvPr>
            <p:extLst>
              <p:ext uri="{D42A27DB-BD31-4B8C-83A1-F6EECF244321}">
                <p14:modId xmlns:p14="http://schemas.microsoft.com/office/powerpoint/2010/main" val="1394377027"/>
              </p:ext>
            </p:extLst>
          </p:nvPr>
        </p:nvGraphicFramePr>
        <p:xfrm>
          <a:off x="1960509" y="2504386"/>
          <a:ext cx="1035280" cy="731520"/>
        </p:xfrm>
        <a:graphic>
          <a:graphicData uri="http://schemas.openxmlformats.org/drawingml/2006/table">
            <a:tbl>
              <a:tblPr rtl="1" firstRow="1" bandRow="1">
                <a:tableStyleId>{5C22544A-7EE6-4342-B048-85BDC9FD1C3A}</a:tableStyleId>
              </a:tblPr>
              <a:tblGrid>
                <a:gridCol w="258820">
                  <a:extLst>
                    <a:ext uri="{9D8B030D-6E8A-4147-A177-3AD203B41FA5}">
                      <a16:colId xmlns:a16="http://schemas.microsoft.com/office/drawing/2014/main" val="1048129697"/>
                    </a:ext>
                  </a:extLst>
                </a:gridCol>
                <a:gridCol w="258820">
                  <a:extLst>
                    <a:ext uri="{9D8B030D-6E8A-4147-A177-3AD203B41FA5}">
                      <a16:colId xmlns:a16="http://schemas.microsoft.com/office/drawing/2014/main" val="2897531480"/>
                    </a:ext>
                  </a:extLst>
                </a:gridCol>
                <a:gridCol w="258820">
                  <a:extLst>
                    <a:ext uri="{9D8B030D-6E8A-4147-A177-3AD203B41FA5}">
                      <a16:colId xmlns:a16="http://schemas.microsoft.com/office/drawing/2014/main" val="3544941204"/>
                    </a:ext>
                  </a:extLst>
                </a:gridCol>
                <a:gridCol w="258820">
                  <a:extLst>
                    <a:ext uri="{9D8B030D-6E8A-4147-A177-3AD203B41FA5}">
                      <a16:colId xmlns:a16="http://schemas.microsoft.com/office/drawing/2014/main" val="378018116"/>
                    </a:ext>
                  </a:extLst>
                </a:gridCol>
              </a:tblGrid>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ר</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ו</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ם</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graphicFrame>
        <p:nvGraphicFramePr>
          <p:cNvPr id="19" name="טבלה 18">
            <a:extLst>
              <a:ext uri="{FF2B5EF4-FFF2-40B4-BE49-F238E27FC236}">
                <a16:creationId xmlns:a16="http://schemas.microsoft.com/office/drawing/2014/main" id="{6CE72ECD-324D-400A-9390-1ED5F5D73F64}"/>
              </a:ext>
            </a:extLst>
          </p:cNvPr>
          <p:cNvGraphicFramePr>
            <a:graphicFrameLocks noGrp="1"/>
          </p:cNvGraphicFramePr>
          <p:nvPr>
            <p:extLst>
              <p:ext uri="{D42A27DB-BD31-4B8C-83A1-F6EECF244321}">
                <p14:modId xmlns:p14="http://schemas.microsoft.com/office/powerpoint/2010/main" val="2573505300"/>
              </p:ext>
            </p:extLst>
          </p:nvPr>
        </p:nvGraphicFramePr>
        <p:xfrm>
          <a:off x="3334199" y="2500448"/>
          <a:ext cx="1035280" cy="731520"/>
        </p:xfrm>
        <a:graphic>
          <a:graphicData uri="http://schemas.openxmlformats.org/drawingml/2006/table">
            <a:tbl>
              <a:tblPr rtl="1" firstRow="1" bandRow="1">
                <a:tableStyleId>{5C22544A-7EE6-4342-B048-85BDC9FD1C3A}</a:tableStyleId>
              </a:tblPr>
              <a:tblGrid>
                <a:gridCol w="258820">
                  <a:extLst>
                    <a:ext uri="{9D8B030D-6E8A-4147-A177-3AD203B41FA5}">
                      <a16:colId xmlns:a16="http://schemas.microsoft.com/office/drawing/2014/main" val="1048129697"/>
                    </a:ext>
                  </a:extLst>
                </a:gridCol>
                <a:gridCol w="258820">
                  <a:extLst>
                    <a:ext uri="{9D8B030D-6E8A-4147-A177-3AD203B41FA5}">
                      <a16:colId xmlns:a16="http://schemas.microsoft.com/office/drawing/2014/main" val="2897531480"/>
                    </a:ext>
                  </a:extLst>
                </a:gridCol>
                <a:gridCol w="258820">
                  <a:extLst>
                    <a:ext uri="{9D8B030D-6E8A-4147-A177-3AD203B41FA5}">
                      <a16:colId xmlns:a16="http://schemas.microsoft.com/office/drawing/2014/main" val="3544941204"/>
                    </a:ext>
                  </a:extLst>
                </a:gridCol>
                <a:gridCol w="258820">
                  <a:extLst>
                    <a:ext uri="{9D8B030D-6E8A-4147-A177-3AD203B41FA5}">
                      <a16:colId xmlns:a16="http://schemas.microsoft.com/office/drawing/2014/main" val="378018116"/>
                    </a:ext>
                  </a:extLst>
                </a:gridCol>
              </a:tblGrid>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ר</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צ</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ה</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graphicFrame>
        <p:nvGraphicFramePr>
          <p:cNvPr id="20" name="טבלה 19">
            <a:extLst>
              <a:ext uri="{FF2B5EF4-FFF2-40B4-BE49-F238E27FC236}">
                <a16:creationId xmlns:a16="http://schemas.microsoft.com/office/drawing/2014/main" id="{42B010A0-1BD4-484C-BB2D-6B3FB14CDEDB}"/>
              </a:ext>
            </a:extLst>
          </p:cNvPr>
          <p:cNvGraphicFramePr>
            <a:graphicFrameLocks noGrp="1"/>
          </p:cNvGraphicFramePr>
          <p:nvPr>
            <p:extLst>
              <p:ext uri="{D42A27DB-BD31-4B8C-83A1-F6EECF244321}">
                <p14:modId xmlns:p14="http://schemas.microsoft.com/office/powerpoint/2010/main" val="863752868"/>
              </p:ext>
            </p:extLst>
          </p:nvPr>
        </p:nvGraphicFramePr>
        <p:xfrm>
          <a:off x="4654632" y="2500448"/>
          <a:ext cx="1035280" cy="731520"/>
        </p:xfrm>
        <a:graphic>
          <a:graphicData uri="http://schemas.openxmlformats.org/drawingml/2006/table">
            <a:tbl>
              <a:tblPr rtl="1" firstRow="1" bandRow="1">
                <a:tableStyleId>{5C22544A-7EE6-4342-B048-85BDC9FD1C3A}</a:tableStyleId>
              </a:tblPr>
              <a:tblGrid>
                <a:gridCol w="258820">
                  <a:extLst>
                    <a:ext uri="{9D8B030D-6E8A-4147-A177-3AD203B41FA5}">
                      <a16:colId xmlns:a16="http://schemas.microsoft.com/office/drawing/2014/main" val="1048129697"/>
                    </a:ext>
                  </a:extLst>
                </a:gridCol>
                <a:gridCol w="258820">
                  <a:extLst>
                    <a:ext uri="{9D8B030D-6E8A-4147-A177-3AD203B41FA5}">
                      <a16:colId xmlns:a16="http://schemas.microsoft.com/office/drawing/2014/main" val="2897531480"/>
                    </a:ext>
                  </a:extLst>
                </a:gridCol>
                <a:gridCol w="258820">
                  <a:extLst>
                    <a:ext uri="{9D8B030D-6E8A-4147-A177-3AD203B41FA5}">
                      <a16:colId xmlns:a16="http://schemas.microsoft.com/office/drawing/2014/main" val="3544941204"/>
                    </a:ext>
                  </a:extLst>
                </a:gridCol>
                <a:gridCol w="258820">
                  <a:extLst>
                    <a:ext uri="{9D8B030D-6E8A-4147-A177-3AD203B41FA5}">
                      <a16:colId xmlns:a16="http://schemas.microsoft.com/office/drawing/2014/main" val="378018116"/>
                    </a:ext>
                  </a:extLst>
                </a:gridCol>
              </a:tblGrid>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ד</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כ</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א</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graphicFrame>
        <p:nvGraphicFramePr>
          <p:cNvPr id="22" name="טבלה 21">
            <a:extLst>
              <a:ext uri="{FF2B5EF4-FFF2-40B4-BE49-F238E27FC236}">
                <a16:creationId xmlns:a16="http://schemas.microsoft.com/office/drawing/2014/main" id="{D63C8888-0091-4231-A889-2F07A5E19986}"/>
              </a:ext>
            </a:extLst>
          </p:cNvPr>
          <p:cNvGraphicFramePr>
            <a:graphicFrameLocks noGrp="1"/>
          </p:cNvGraphicFramePr>
          <p:nvPr>
            <p:extLst>
              <p:ext uri="{D42A27DB-BD31-4B8C-83A1-F6EECF244321}">
                <p14:modId xmlns:p14="http://schemas.microsoft.com/office/powerpoint/2010/main" val="3531084163"/>
              </p:ext>
            </p:extLst>
          </p:nvPr>
        </p:nvGraphicFramePr>
        <p:xfrm>
          <a:off x="6005462" y="2500448"/>
          <a:ext cx="1041400" cy="731520"/>
        </p:xfrm>
        <a:graphic>
          <a:graphicData uri="http://schemas.openxmlformats.org/drawingml/2006/table">
            <a:tbl>
              <a:tblPr rtl="1" firstRow="1" bandRow="1">
                <a:tableStyleId>{5C22544A-7EE6-4342-B048-85BDC9FD1C3A}</a:tableStyleId>
              </a:tblPr>
              <a:tblGrid>
                <a:gridCol w="208280">
                  <a:extLst>
                    <a:ext uri="{9D8B030D-6E8A-4147-A177-3AD203B41FA5}">
                      <a16:colId xmlns:a16="http://schemas.microsoft.com/office/drawing/2014/main" val="1048129697"/>
                    </a:ext>
                  </a:extLst>
                </a:gridCol>
                <a:gridCol w="208280">
                  <a:extLst>
                    <a:ext uri="{9D8B030D-6E8A-4147-A177-3AD203B41FA5}">
                      <a16:colId xmlns:a16="http://schemas.microsoft.com/office/drawing/2014/main" val="2897531480"/>
                    </a:ext>
                  </a:extLst>
                </a:gridCol>
                <a:gridCol w="208280">
                  <a:extLst>
                    <a:ext uri="{9D8B030D-6E8A-4147-A177-3AD203B41FA5}">
                      <a16:colId xmlns:a16="http://schemas.microsoft.com/office/drawing/2014/main" val="3544941204"/>
                    </a:ext>
                  </a:extLst>
                </a:gridCol>
                <a:gridCol w="208280">
                  <a:extLst>
                    <a:ext uri="{9D8B030D-6E8A-4147-A177-3AD203B41FA5}">
                      <a16:colId xmlns:a16="http://schemas.microsoft.com/office/drawing/2014/main" val="729779143"/>
                    </a:ext>
                  </a:extLst>
                </a:gridCol>
                <a:gridCol w="208280">
                  <a:extLst>
                    <a:ext uri="{9D8B030D-6E8A-4147-A177-3AD203B41FA5}">
                      <a16:colId xmlns:a16="http://schemas.microsoft.com/office/drawing/2014/main" val="378018116"/>
                    </a:ext>
                  </a:extLst>
                </a:gridCol>
              </a:tblGrid>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ש</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ח</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ר</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ר</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gridSpan="2">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hMerge="1">
                  <a:txBody>
                    <a:bodyPr/>
                    <a:lstStyle/>
                    <a:p>
                      <a:pPr algn="ctr" rtl="1"/>
                      <a:endParaRPr lang="he-IL" sz="1800" b="1" kern="1200" dirty="0">
                        <a:solidFill>
                          <a:schemeClr val="bg1"/>
                        </a:solidFill>
                        <a:latin typeface="Varela Round" panose="00000500000000000000" pitchFamily="2" charset="-79"/>
                        <a:ea typeface="+mn-ea"/>
                        <a:cs typeface="Varela Round" panose="00000500000000000000" pitchFamily="2" charset="-79"/>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graphicFrame>
        <p:nvGraphicFramePr>
          <p:cNvPr id="23" name="טבלה 22">
            <a:extLst>
              <a:ext uri="{FF2B5EF4-FFF2-40B4-BE49-F238E27FC236}">
                <a16:creationId xmlns:a16="http://schemas.microsoft.com/office/drawing/2014/main" id="{EE3AB666-61ED-4398-93D0-A7B59C8B7C8A}"/>
              </a:ext>
            </a:extLst>
          </p:cNvPr>
          <p:cNvGraphicFramePr>
            <a:graphicFrameLocks noGrp="1"/>
          </p:cNvGraphicFramePr>
          <p:nvPr>
            <p:extLst>
              <p:ext uri="{D42A27DB-BD31-4B8C-83A1-F6EECF244321}">
                <p14:modId xmlns:p14="http://schemas.microsoft.com/office/powerpoint/2010/main" val="1503033859"/>
              </p:ext>
            </p:extLst>
          </p:nvPr>
        </p:nvGraphicFramePr>
        <p:xfrm>
          <a:off x="613713" y="2500448"/>
          <a:ext cx="1035280" cy="731520"/>
        </p:xfrm>
        <a:graphic>
          <a:graphicData uri="http://schemas.openxmlformats.org/drawingml/2006/table">
            <a:tbl>
              <a:tblPr rtl="1" firstRow="1" bandRow="1">
                <a:tableStyleId>{5C22544A-7EE6-4342-B048-85BDC9FD1C3A}</a:tableStyleId>
              </a:tblPr>
              <a:tblGrid>
                <a:gridCol w="258820">
                  <a:extLst>
                    <a:ext uri="{9D8B030D-6E8A-4147-A177-3AD203B41FA5}">
                      <a16:colId xmlns:a16="http://schemas.microsoft.com/office/drawing/2014/main" val="1048129697"/>
                    </a:ext>
                  </a:extLst>
                </a:gridCol>
                <a:gridCol w="258820">
                  <a:extLst>
                    <a:ext uri="{9D8B030D-6E8A-4147-A177-3AD203B41FA5}">
                      <a16:colId xmlns:a16="http://schemas.microsoft.com/office/drawing/2014/main" val="2897531480"/>
                    </a:ext>
                  </a:extLst>
                </a:gridCol>
                <a:gridCol w="258820">
                  <a:extLst>
                    <a:ext uri="{9D8B030D-6E8A-4147-A177-3AD203B41FA5}">
                      <a16:colId xmlns:a16="http://schemas.microsoft.com/office/drawing/2014/main" val="3544941204"/>
                    </a:ext>
                  </a:extLst>
                </a:gridCol>
                <a:gridCol w="258820">
                  <a:extLst>
                    <a:ext uri="{9D8B030D-6E8A-4147-A177-3AD203B41FA5}">
                      <a16:colId xmlns:a16="http://schemas.microsoft.com/office/drawing/2014/main" val="378018116"/>
                    </a:ext>
                  </a:extLst>
                </a:gridCol>
              </a:tblGrid>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ח</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נ</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ן</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pic>
        <p:nvPicPr>
          <p:cNvPr id="1026" name="Picture 2" descr="No photo description available.">
            <a:extLst>
              <a:ext uri="{FF2B5EF4-FFF2-40B4-BE49-F238E27FC236}">
                <a16:creationId xmlns:a16="http://schemas.microsoft.com/office/drawing/2014/main" id="{0C453E8A-3BF7-43F4-9C87-769C424426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1323" y="3649949"/>
            <a:ext cx="1149354" cy="1149354"/>
          </a:xfrm>
          <a:prstGeom prst="rect">
            <a:avLst/>
          </a:prstGeom>
          <a:noFill/>
          <a:extLst>
            <a:ext uri="{909E8E84-426E-40DD-AFC4-6F175D3DCCD1}">
              <a14:hiddenFill xmlns:a14="http://schemas.microsoft.com/office/drawing/2010/main">
                <a:solidFill>
                  <a:srgbClr val="FFFFFF"/>
                </a:solidFill>
              </a14:hiddenFill>
            </a:ext>
          </a:extLst>
        </p:spPr>
      </p:pic>
      <p:pic>
        <p:nvPicPr>
          <p:cNvPr id="2" name="מדיה מקוונת 1" title="ￗﾞￖﾰￗﾗￖﾻￗﾘￖﾼￖﾸￗﾐ ￗﾐￗﾕ ￗﾞￖﾰￗﾗￖﾻￗﾘￖﾼￖﾶￗﾐ?">
            <a:hlinkClick r:id="" action="ppaction://media"/>
            <a:extLst>
              <a:ext uri="{FF2B5EF4-FFF2-40B4-BE49-F238E27FC236}">
                <a16:creationId xmlns:a16="http://schemas.microsoft.com/office/drawing/2014/main" id="{DB86394D-15F8-4703-BE78-6B538751AAE1}"/>
              </a:ext>
            </a:extLst>
          </p:cNvPr>
          <p:cNvPicPr>
            <a:picLocks noRot="1" noChangeAspect="1"/>
          </p:cNvPicPr>
          <p:nvPr>
            <a:videoFile r:link="rId1"/>
          </p:nvPr>
        </p:nvPicPr>
        <p:blipFill>
          <a:blip r:embed="rId4"/>
          <a:stretch>
            <a:fillRect/>
          </a:stretch>
        </p:blipFill>
        <p:spPr>
          <a:xfrm>
            <a:off x="462212" y="3649948"/>
            <a:ext cx="4850601" cy="2728463"/>
          </a:xfrm>
          <a:prstGeom prst="rect">
            <a:avLst/>
          </a:prstGeom>
        </p:spPr>
      </p:pic>
      <p:sp>
        <p:nvSpPr>
          <p:cNvPr id="25" name="מציין מיקום טקסט 2">
            <a:extLst>
              <a:ext uri="{FF2B5EF4-FFF2-40B4-BE49-F238E27FC236}">
                <a16:creationId xmlns:a16="http://schemas.microsoft.com/office/drawing/2014/main" id="{0C9243DD-8634-459C-B94A-DF078A36E842}"/>
              </a:ext>
            </a:extLst>
          </p:cNvPr>
          <p:cNvSpPr txBox="1">
            <a:spLocks/>
          </p:cNvSpPr>
          <p:nvPr/>
        </p:nvSpPr>
        <p:spPr>
          <a:xfrm>
            <a:off x="5453700" y="4820447"/>
            <a:ext cx="1470056" cy="1149354"/>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he-IL" dirty="0">
                <a:solidFill>
                  <a:srgbClr val="92D050"/>
                </a:solidFill>
              </a:rPr>
              <a:t>מְחֻטָּא</a:t>
            </a:r>
          </a:p>
          <a:p>
            <a:pPr algn="ctr"/>
            <a:r>
              <a:rPr lang="he-IL" dirty="0">
                <a:solidFill>
                  <a:srgbClr val="92D050"/>
                </a:solidFill>
              </a:rPr>
              <a:t>מְמֻלָּא</a:t>
            </a:r>
          </a:p>
        </p:txBody>
      </p:sp>
      <p:pic>
        <p:nvPicPr>
          <p:cNvPr id="1028" name="Picture 4" descr="Image may contain: 1 person">
            <a:extLst>
              <a:ext uri="{FF2B5EF4-FFF2-40B4-BE49-F238E27FC236}">
                <a16:creationId xmlns:a16="http://schemas.microsoft.com/office/drawing/2014/main" id="{D9AD87D0-15C4-4C02-BD5E-0F8CC221C56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23757" y="3649949"/>
            <a:ext cx="1149354" cy="1149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33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2"/>
                </p:tgtEl>
              </p:cMediaNode>
            </p:video>
          </p:childTnLst>
        </p:cTn>
      </p:par>
    </p:tnLst>
    <p:bldLst>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1">
            <a:extLst>
              <a:ext uri="{FF2B5EF4-FFF2-40B4-BE49-F238E27FC236}">
                <a16:creationId xmlns:a16="http://schemas.microsoft.com/office/drawing/2014/main" id="{DDE4AB0F-F292-4736-B411-799943B520CF}"/>
              </a:ext>
            </a:extLst>
          </p:cNvPr>
          <p:cNvSpPr>
            <a:spLocks noGrp="1"/>
          </p:cNvSpPr>
          <p:nvPr>
            <p:ph type="title"/>
          </p:nvPr>
        </p:nvSpPr>
        <p:spPr>
          <a:xfrm>
            <a:off x="2549769" y="213094"/>
            <a:ext cx="9642231" cy="720000"/>
          </a:xfrm>
        </p:spPr>
        <p:txBody>
          <a:bodyPr/>
          <a:lstStyle/>
          <a:p>
            <a:r>
              <a:rPr lang="he-IL" dirty="0"/>
              <a:t>צורות הבינוני בבניין התפעל</a:t>
            </a:r>
          </a:p>
        </p:txBody>
      </p:sp>
      <p:sp>
        <p:nvSpPr>
          <p:cNvPr id="43" name="תרשים זרימה: הכנה 42">
            <a:extLst>
              <a:ext uri="{FF2B5EF4-FFF2-40B4-BE49-F238E27FC236}">
                <a16:creationId xmlns:a16="http://schemas.microsoft.com/office/drawing/2014/main" id="{A95B683C-BDD5-41CB-A854-1394FD1AD753}"/>
              </a:ext>
            </a:extLst>
          </p:cNvPr>
          <p:cNvSpPr/>
          <p:nvPr/>
        </p:nvSpPr>
        <p:spPr>
          <a:xfrm>
            <a:off x="8077831" y="1974808"/>
            <a:ext cx="2514225" cy="567437"/>
          </a:xfrm>
          <a:prstGeom prst="flowChartPreparation">
            <a:avLst/>
          </a:prstGeom>
          <a:solidFill>
            <a:srgbClr val="12B4BC"/>
          </a:solidFill>
          <a:ln>
            <a:solidFill>
              <a:srgbClr val="12B4BC"/>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b="1" dirty="0" err="1">
                <a:solidFill>
                  <a:schemeClr val="bg1"/>
                </a:solidFill>
                <a:latin typeface="Varela Round" panose="00000500000000000000" pitchFamily="2" charset="-79"/>
                <a:cs typeface="Varela Round" panose="00000500000000000000" pitchFamily="2" charset="-79"/>
              </a:rPr>
              <a:t>מִתְ</a:t>
            </a:r>
            <a:r>
              <a:rPr lang="he-IL" sz="3200" b="1" dirty="0" err="1">
                <a:solidFill>
                  <a:schemeClr val="tx1"/>
                </a:solidFill>
                <a:latin typeface="Varela Round" panose="00000500000000000000" pitchFamily="2" charset="-79"/>
                <a:cs typeface="Varela Round" panose="00000500000000000000" pitchFamily="2" charset="-79"/>
              </a:rPr>
              <a:t>קַטֵּל</a:t>
            </a:r>
            <a:endParaRPr lang="he-IL" sz="3200" b="1" dirty="0">
              <a:solidFill>
                <a:schemeClr val="tx1"/>
              </a:solidFill>
              <a:latin typeface="Varela Round" panose="00000500000000000000" pitchFamily="2" charset="-79"/>
              <a:cs typeface="Varela Round" panose="00000500000000000000" pitchFamily="2" charset="-79"/>
            </a:endParaRPr>
          </a:p>
        </p:txBody>
      </p:sp>
      <p:graphicFrame>
        <p:nvGraphicFramePr>
          <p:cNvPr id="16" name="טבלה 15">
            <a:extLst>
              <a:ext uri="{FF2B5EF4-FFF2-40B4-BE49-F238E27FC236}">
                <a16:creationId xmlns:a16="http://schemas.microsoft.com/office/drawing/2014/main" id="{3F677E8F-7AF4-4B06-BF11-6C9B2D6D90ED}"/>
              </a:ext>
            </a:extLst>
          </p:cNvPr>
          <p:cNvGraphicFramePr>
            <a:graphicFrameLocks noGrp="1"/>
          </p:cNvGraphicFramePr>
          <p:nvPr>
            <p:extLst>
              <p:ext uri="{D42A27DB-BD31-4B8C-83A1-F6EECF244321}">
                <p14:modId xmlns:p14="http://schemas.microsoft.com/office/powerpoint/2010/main" val="1523801293"/>
              </p:ext>
            </p:extLst>
          </p:nvPr>
        </p:nvGraphicFramePr>
        <p:xfrm>
          <a:off x="369618" y="1220030"/>
          <a:ext cx="7423060" cy="2076995"/>
        </p:xfrm>
        <a:graphic>
          <a:graphicData uri="http://schemas.openxmlformats.org/drawingml/2006/table">
            <a:tbl>
              <a:tblPr rtl="1" firstRow="1" bandRow="1">
                <a:tableStyleId>{5940675A-B579-460E-94D1-54222C63F5DA}</a:tableStyleId>
              </a:tblPr>
              <a:tblGrid>
                <a:gridCol w="1484612">
                  <a:extLst>
                    <a:ext uri="{9D8B030D-6E8A-4147-A177-3AD203B41FA5}">
                      <a16:colId xmlns:a16="http://schemas.microsoft.com/office/drawing/2014/main" val="40934901"/>
                    </a:ext>
                  </a:extLst>
                </a:gridCol>
                <a:gridCol w="1484612">
                  <a:extLst>
                    <a:ext uri="{9D8B030D-6E8A-4147-A177-3AD203B41FA5}">
                      <a16:colId xmlns:a16="http://schemas.microsoft.com/office/drawing/2014/main" val="1733793977"/>
                    </a:ext>
                  </a:extLst>
                </a:gridCol>
                <a:gridCol w="1484612">
                  <a:extLst>
                    <a:ext uri="{9D8B030D-6E8A-4147-A177-3AD203B41FA5}">
                      <a16:colId xmlns:a16="http://schemas.microsoft.com/office/drawing/2014/main" val="1511251824"/>
                    </a:ext>
                  </a:extLst>
                </a:gridCol>
                <a:gridCol w="1484612">
                  <a:extLst>
                    <a:ext uri="{9D8B030D-6E8A-4147-A177-3AD203B41FA5}">
                      <a16:colId xmlns:a16="http://schemas.microsoft.com/office/drawing/2014/main" val="139258804"/>
                    </a:ext>
                  </a:extLst>
                </a:gridCol>
                <a:gridCol w="1484612">
                  <a:extLst>
                    <a:ext uri="{9D8B030D-6E8A-4147-A177-3AD203B41FA5}">
                      <a16:colId xmlns:a16="http://schemas.microsoft.com/office/drawing/2014/main" val="4045554586"/>
                    </a:ext>
                  </a:extLst>
                </a:gridCol>
              </a:tblGrid>
              <a:tr h="522515">
                <a:tc>
                  <a:txBody>
                    <a:bodyPr/>
                    <a:lstStyle/>
                    <a:p>
                      <a:pPr algn="ctr" rtl="1"/>
                      <a:r>
                        <a:rPr lang="he-IL" sz="2400" dirty="0">
                          <a:solidFill>
                            <a:schemeClr val="bg1"/>
                          </a:solidFill>
                          <a:latin typeface="Varela Round" panose="00000500000000000000" pitchFamily="2" charset="-79"/>
                          <a:cs typeface="Varela Round" panose="00000500000000000000" pitchFamily="2" charset="-79"/>
                        </a:rPr>
                        <a:t>שלמים</a:t>
                      </a:r>
                    </a:p>
                  </a:txBody>
                  <a:tcPr anchor="ctr">
                    <a:solidFill>
                      <a:srgbClr val="12B4BC"/>
                    </a:solidFill>
                  </a:tcPr>
                </a:tc>
                <a:tc>
                  <a:txBody>
                    <a:bodyPr/>
                    <a:lstStyle/>
                    <a:p>
                      <a:pPr algn="ctr" rtl="1"/>
                      <a:r>
                        <a:rPr lang="he-IL" sz="2400" dirty="0">
                          <a:solidFill>
                            <a:schemeClr val="bg1"/>
                          </a:solidFill>
                          <a:latin typeface="Varela Round" panose="00000500000000000000" pitchFamily="2" charset="-79"/>
                          <a:cs typeface="Varela Round" panose="00000500000000000000" pitchFamily="2" charset="-79"/>
                        </a:rPr>
                        <a:t>מרובעים</a:t>
                      </a:r>
                    </a:p>
                  </a:txBody>
                  <a:tcPr anchor="ctr">
                    <a:solidFill>
                      <a:srgbClr val="12B4BC"/>
                    </a:solidFill>
                  </a:tcPr>
                </a:tc>
                <a:tc>
                  <a:txBody>
                    <a:bodyPr/>
                    <a:lstStyle/>
                    <a:p>
                      <a:pPr algn="ctr" rtl="1"/>
                      <a:r>
                        <a:rPr lang="he-IL" sz="2400" dirty="0">
                          <a:solidFill>
                            <a:schemeClr val="bg1"/>
                          </a:solidFill>
                          <a:latin typeface="Varela Round" panose="00000500000000000000" pitchFamily="2" charset="-79"/>
                          <a:cs typeface="Varela Round" panose="00000500000000000000" pitchFamily="2" charset="-79"/>
                        </a:rPr>
                        <a:t>נל"א</a:t>
                      </a:r>
                    </a:p>
                  </a:txBody>
                  <a:tcPr anchor="ctr">
                    <a:solidFill>
                      <a:srgbClr val="12B4BC"/>
                    </a:solidFill>
                  </a:tcPr>
                </a:tc>
                <a:tc>
                  <a:txBody>
                    <a:bodyPr/>
                    <a:lstStyle/>
                    <a:p>
                      <a:pPr algn="ctr" rtl="1"/>
                      <a:r>
                        <a:rPr lang="he-IL" sz="2400" dirty="0">
                          <a:solidFill>
                            <a:schemeClr val="bg1"/>
                          </a:solidFill>
                          <a:latin typeface="Varela Round" panose="00000500000000000000" pitchFamily="2" charset="-79"/>
                          <a:cs typeface="Varela Round" panose="00000500000000000000" pitchFamily="2" charset="-79"/>
                        </a:rPr>
                        <a:t>נל"י/ה</a:t>
                      </a:r>
                    </a:p>
                  </a:txBody>
                  <a:tcPr anchor="ctr">
                    <a:solidFill>
                      <a:srgbClr val="12B4BC"/>
                    </a:solidFill>
                  </a:tcPr>
                </a:tc>
                <a:tc>
                  <a:txBody>
                    <a:bodyPr/>
                    <a:lstStyle/>
                    <a:p>
                      <a:pPr algn="ctr" rtl="1"/>
                      <a:r>
                        <a:rPr lang="he-IL" sz="2400" dirty="0">
                          <a:solidFill>
                            <a:schemeClr val="bg1"/>
                          </a:solidFill>
                          <a:latin typeface="Varela Round" panose="00000500000000000000" pitchFamily="2" charset="-79"/>
                          <a:cs typeface="Varela Round" panose="00000500000000000000" pitchFamily="2" charset="-79"/>
                        </a:rPr>
                        <a:t>ע"ע</a:t>
                      </a:r>
                    </a:p>
                  </a:txBody>
                  <a:tcPr anchor="ctr">
                    <a:solidFill>
                      <a:srgbClr val="12B4BC"/>
                    </a:solidFill>
                  </a:tcPr>
                </a:tc>
                <a:extLst>
                  <a:ext uri="{0D108BD9-81ED-4DB2-BD59-A6C34878D82A}">
                    <a16:rowId xmlns:a16="http://schemas.microsoft.com/office/drawing/2014/main" val="3656045612"/>
                  </a:ext>
                </a:extLst>
              </a:tr>
              <a:tr h="522515">
                <a:tc>
                  <a:txBody>
                    <a:bodyPr/>
                    <a:lstStyle/>
                    <a:p>
                      <a:pPr algn="ctr" rtl="1"/>
                      <a:endParaRPr lang="he-IL" sz="1200" b="1" kern="1200" dirty="0">
                        <a:solidFill>
                          <a:schemeClr val="tx1"/>
                        </a:solidFill>
                        <a:latin typeface="Varela Round" panose="00000500000000000000" pitchFamily="2" charset="-79"/>
                        <a:ea typeface="+mn-ea"/>
                        <a:cs typeface="Varela Round" panose="00000500000000000000" pitchFamily="2" charset="-79"/>
                      </a:endParaRPr>
                    </a:p>
                    <a:p>
                      <a:pPr marL="0" marR="0" lvl="0" indent="0" algn="ctr" defTabSz="914491" rtl="1" eaLnBrk="1" fontAlgn="auto" latinLnBrk="0" hangingPunct="1">
                        <a:lnSpc>
                          <a:spcPct val="100000"/>
                        </a:lnSpc>
                        <a:spcBef>
                          <a:spcPts val="0"/>
                        </a:spcBef>
                        <a:spcAft>
                          <a:spcPts val="0"/>
                        </a:spcAft>
                        <a:buClrTx/>
                        <a:buSzTx/>
                        <a:buFontTx/>
                        <a:buNone/>
                        <a:tabLst/>
                        <a:defRPr/>
                      </a:pPr>
                      <a:r>
                        <a:rPr lang="he-IL" sz="2800" b="1" kern="1200" dirty="0">
                          <a:solidFill>
                            <a:schemeClr val="tx1"/>
                          </a:solidFill>
                          <a:latin typeface="Varela Round" panose="00000500000000000000" pitchFamily="2" charset="-79"/>
                          <a:ea typeface="+mn-ea"/>
                          <a:cs typeface="Varela Round" panose="00000500000000000000" pitchFamily="2" charset="-79"/>
                        </a:rPr>
                        <a:t>מִתְעַמֵּל</a:t>
                      </a: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txBody>
                  <a:tcPr anchor="ctr"/>
                </a:tc>
                <a:tc>
                  <a:txBody>
                    <a:bodyPr/>
                    <a:lstStyle/>
                    <a:p>
                      <a:pPr algn="ctr" rtl="1"/>
                      <a:endParaRPr lang="he-IL" sz="1100" b="1" kern="1200" dirty="0">
                        <a:solidFill>
                          <a:schemeClr val="tx1"/>
                        </a:solidFill>
                        <a:latin typeface="Varela Round" panose="00000500000000000000" pitchFamily="2" charset="-79"/>
                        <a:ea typeface="+mn-ea"/>
                        <a:cs typeface="Varela Round" panose="00000500000000000000" pitchFamily="2" charset="-79"/>
                      </a:endParaRPr>
                    </a:p>
                    <a:p>
                      <a:pPr algn="ctr" rtl="1"/>
                      <a:r>
                        <a:rPr lang="he-IL" sz="2800" b="1" kern="1200" dirty="0">
                          <a:solidFill>
                            <a:schemeClr val="tx1"/>
                          </a:solidFill>
                          <a:latin typeface="Varela Round" panose="00000500000000000000" pitchFamily="2" charset="-79"/>
                          <a:ea typeface="+mn-ea"/>
                          <a:cs typeface="Varela Round" panose="00000500000000000000" pitchFamily="2" charset="-79"/>
                        </a:rPr>
                        <a:t>מִתְאַגְרֵף   </a:t>
                      </a: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txBody>
                  <a:tcPr anchor="ctr"/>
                </a:tc>
                <a:tc>
                  <a:txBody>
                    <a:bodyPr/>
                    <a:lstStyle/>
                    <a:p>
                      <a:pPr algn="ctr" rtl="1"/>
                      <a:endParaRPr lang="he-IL" sz="1200" b="1" kern="1200" dirty="0">
                        <a:solidFill>
                          <a:schemeClr val="tx1"/>
                        </a:solidFill>
                        <a:latin typeface="Varela Round" panose="00000500000000000000" pitchFamily="2" charset="-79"/>
                        <a:ea typeface="+mn-ea"/>
                        <a:cs typeface="Varela Round" panose="00000500000000000000" pitchFamily="2" charset="-79"/>
                      </a:endParaRPr>
                    </a:p>
                    <a:p>
                      <a:pPr algn="ctr" rtl="1"/>
                      <a:r>
                        <a:rPr lang="he-IL" sz="2800" b="1" kern="1200" dirty="0">
                          <a:solidFill>
                            <a:schemeClr val="tx1"/>
                          </a:solidFill>
                          <a:latin typeface="Varela Round" panose="00000500000000000000" pitchFamily="2" charset="-79"/>
                          <a:ea typeface="+mn-ea"/>
                          <a:cs typeface="Varela Round" panose="00000500000000000000" pitchFamily="2" charset="-79"/>
                        </a:rPr>
                        <a:t>מִתְנַשֵּׂא </a:t>
                      </a: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txBody>
                  <a:tcPr anchor="ctr"/>
                </a:tc>
                <a:tc>
                  <a:txBody>
                    <a:bodyPr/>
                    <a:lstStyle/>
                    <a:p>
                      <a:pPr algn="ctr" rtl="1"/>
                      <a:endParaRPr lang="he-IL" sz="1100" b="1" kern="1200" dirty="0">
                        <a:solidFill>
                          <a:schemeClr val="tx1"/>
                        </a:solidFill>
                        <a:latin typeface="Varela Round" panose="00000500000000000000" pitchFamily="2" charset="-79"/>
                        <a:ea typeface="+mn-ea"/>
                        <a:cs typeface="Varela Round" panose="00000500000000000000" pitchFamily="2" charset="-79"/>
                      </a:endParaRPr>
                    </a:p>
                    <a:p>
                      <a:pPr algn="ctr" rtl="1"/>
                      <a:r>
                        <a:rPr lang="he-IL" sz="2800" b="1" kern="1200" dirty="0">
                          <a:solidFill>
                            <a:schemeClr val="tx1"/>
                          </a:solidFill>
                          <a:latin typeface="Varela Round" panose="00000500000000000000" pitchFamily="2" charset="-79"/>
                          <a:ea typeface="+mn-ea"/>
                          <a:cs typeface="Varela Round" panose="00000500000000000000" pitchFamily="2" charset="-79"/>
                        </a:rPr>
                        <a:t>מִתְמַחֶה   </a:t>
                      </a: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txBody>
                  <a:tcPr anchor="ctr"/>
                </a:tc>
                <a:tc>
                  <a:txBody>
                    <a:bodyPr/>
                    <a:lstStyle/>
                    <a:p>
                      <a:pPr algn="ctr" rtl="1"/>
                      <a:endParaRPr lang="he-IL" sz="1200" b="1" kern="1200" dirty="0">
                        <a:solidFill>
                          <a:schemeClr val="tx1"/>
                        </a:solidFill>
                        <a:latin typeface="Varela Round" panose="00000500000000000000" pitchFamily="2" charset="-79"/>
                        <a:ea typeface="+mn-ea"/>
                        <a:cs typeface="Varela Round" panose="00000500000000000000" pitchFamily="2" charset="-79"/>
                      </a:endParaRPr>
                    </a:p>
                    <a:p>
                      <a:pPr marL="0" marR="0" lvl="0" indent="0" algn="ctr" defTabSz="914491" rtl="1" eaLnBrk="1" fontAlgn="auto" latinLnBrk="0" hangingPunct="1">
                        <a:lnSpc>
                          <a:spcPct val="100000"/>
                        </a:lnSpc>
                        <a:spcBef>
                          <a:spcPts val="0"/>
                        </a:spcBef>
                        <a:spcAft>
                          <a:spcPts val="0"/>
                        </a:spcAft>
                        <a:buClrTx/>
                        <a:buSzTx/>
                        <a:buFontTx/>
                        <a:buNone/>
                        <a:tabLst/>
                        <a:defRPr/>
                      </a:pPr>
                      <a:r>
                        <a:rPr lang="he-IL" sz="2800" b="1" kern="1200" dirty="0">
                          <a:solidFill>
                            <a:schemeClr val="tx1"/>
                          </a:solidFill>
                          <a:latin typeface="Varela Round" panose="00000500000000000000" pitchFamily="2" charset="-79"/>
                          <a:ea typeface="+mn-ea"/>
                          <a:cs typeface="Varela Round" panose="00000500000000000000" pitchFamily="2" charset="-79"/>
                        </a:rPr>
                        <a:t>מִתְבּוֹדֵד     </a:t>
                      </a: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p>
                      <a:pPr algn="ctr" rtl="1"/>
                      <a:endParaRPr lang="he-IL" sz="2800" b="1" kern="1200" dirty="0">
                        <a:solidFill>
                          <a:schemeClr val="tx1"/>
                        </a:solidFill>
                        <a:latin typeface="Varela Round" panose="00000500000000000000" pitchFamily="2" charset="-79"/>
                        <a:ea typeface="+mn-ea"/>
                        <a:cs typeface="Varela Round" panose="00000500000000000000" pitchFamily="2" charset="-79"/>
                      </a:endParaRPr>
                    </a:p>
                  </a:txBody>
                  <a:tcPr anchor="ctr"/>
                </a:tc>
                <a:extLst>
                  <a:ext uri="{0D108BD9-81ED-4DB2-BD59-A6C34878D82A}">
                    <a16:rowId xmlns:a16="http://schemas.microsoft.com/office/drawing/2014/main" val="2337015648"/>
                  </a:ext>
                </a:extLst>
              </a:tr>
            </a:tbl>
          </a:graphicData>
        </a:graphic>
      </p:graphicFrame>
      <p:graphicFrame>
        <p:nvGraphicFramePr>
          <p:cNvPr id="24" name="טבלה 23">
            <a:extLst>
              <a:ext uri="{FF2B5EF4-FFF2-40B4-BE49-F238E27FC236}">
                <a16:creationId xmlns:a16="http://schemas.microsoft.com/office/drawing/2014/main" id="{7FF8CFB6-4177-445C-88BB-9EF4F0C0A290}"/>
              </a:ext>
            </a:extLst>
          </p:cNvPr>
          <p:cNvGraphicFramePr>
            <a:graphicFrameLocks noGrp="1"/>
          </p:cNvGraphicFramePr>
          <p:nvPr>
            <p:extLst>
              <p:ext uri="{D42A27DB-BD31-4B8C-83A1-F6EECF244321}">
                <p14:modId xmlns:p14="http://schemas.microsoft.com/office/powerpoint/2010/main" val="3885011050"/>
              </p:ext>
            </p:extLst>
          </p:nvPr>
        </p:nvGraphicFramePr>
        <p:xfrm>
          <a:off x="6545812" y="2511608"/>
          <a:ext cx="1041400" cy="731520"/>
        </p:xfrm>
        <a:graphic>
          <a:graphicData uri="http://schemas.openxmlformats.org/drawingml/2006/table">
            <a:tbl>
              <a:tblPr rtl="1" firstRow="1" bandRow="1">
                <a:tableStyleId>{5C22544A-7EE6-4342-B048-85BDC9FD1C3A}</a:tableStyleId>
              </a:tblPr>
              <a:tblGrid>
                <a:gridCol w="208280">
                  <a:extLst>
                    <a:ext uri="{9D8B030D-6E8A-4147-A177-3AD203B41FA5}">
                      <a16:colId xmlns:a16="http://schemas.microsoft.com/office/drawing/2014/main" val="1048129697"/>
                    </a:ext>
                  </a:extLst>
                </a:gridCol>
                <a:gridCol w="208280">
                  <a:extLst>
                    <a:ext uri="{9D8B030D-6E8A-4147-A177-3AD203B41FA5}">
                      <a16:colId xmlns:a16="http://schemas.microsoft.com/office/drawing/2014/main" val="2897531480"/>
                    </a:ext>
                  </a:extLst>
                </a:gridCol>
                <a:gridCol w="208280">
                  <a:extLst>
                    <a:ext uri="{9D8B030D-6E8A-4147-A177-3AD203B41FA5}">
                      <a16:colId xmlns:a16="http://schemas.microsoft.com/office/drawing/2014/main" val="3544941204"/>
                    </a:ext>
                  </a:extLst>
                </a:gridCol>
                <a:gridCol w="208280">
                  <a:extLst>
                    <a:ext uri="{9D8B030D-6E8A-4147-A177-3AD203B41FA5}">
                      <a16:colId xmlns:a16="http://schemas.microsoft.com/office/drawing/2014/main" val="729779143"/>
                    </a:ext>
                  </a:extLst>
                </a:gridCol>
                <a:gridCol w="208280">
                  <a:extLst>
                    <a:ext uri="{9D8B030D-6E8A-4147-A177-3AD203B41FA5}">
                      <a16:colId xmlns:a16="http://schemas.microsoft.com/office/drawing/2014/main" val="378018116"/>
                    </a:ext>
                  </a:extLst>
                </a:gridCol>
              </a:tblGrid>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ת</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ע</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ת</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graphicFrame>
        <p:nvGraphicFramePr>
          <p:cNvPr id="25" name="טבלה 24">
            <a:extLst>
              <a:ext uri="{FF2B5EF4-FFF2-40B4-BE49-F238E27FC236}">
                <a16:creationId xmlns:a16="http://schemas.microsoft.com/office/drawing/2014/main" id="{E78F3431-09DD-4A3B-A9E7-A74218721996}"/>
              </a:ext>
            </a:extLst>
          </p:cNvPr>
          <p:cNvGraphicFramePr>
            <a:graphicFrameLocks noGrp="1"/>
          </p:cNvGraphicFramePr>
          <p:nvPr>
            <p:extLst>
              <p:ext uri="{D42A27DB-BD31-4B8C-83A1-F6EECF244321}">
                <p14:modId xmlns:p14="http://schemas.microsoft.com/office/powerpoint/2010/main" val="1148464135"/>
              </p:ext>
            </p:extLst>
          </p:nvPr>
        </p:nvGraphicFramePr>
        <p:xfrm>
          <a:off x="602972" y="2511608"/>
          <a:ext cx="1041400" cy="731520"/>
        </p:xfrm>
        <a:graphic>
          <a:graphicData uri="http://schemas.openxmlformats.org/drawingml/2006/table">
            <a:tbl>
              <a:tblPr rtl="1" firstRow="1" bandRow="1">
                <a:tableStyleId>{5C22544A-7EE6-4342-B048-85BDC9FD1C3A}</a:tableStyleId>
              </a:tblPr>
              <a:tblGrid>
                <a:gridCol w="208280">
                  <a:extLst>
                    <a:ext uri="{9D8B030D-6E8A-4147-A177-3AD203B41FA5}">
                      <a16:colId xmlns:a16="http://schemas.microsoft.com/office/drawing/2014/main" val="1048129697"/>
                    </a:ext>
                  </a:extLst>
                </a:gridCol>
                <a:gridCol w="208280">
                  <a:extLst>
                    <a:ext uri="{9D8B030D-6E8A-4147-A177-3AD203B41FA5}">
                      <a16:colId xmlns:a16="http://schemas.microsoft.com/office/drawing/2014/main" val="2897531480"/>
                    </a:ext>
                  </a:extLst>
                </a:gridCol>
                <a:gridCol w="208280">
                  <a:extLst>
                    <a:ext uri="{9D8B030D-6E8A-4147-A177-3AD203B41FA5}">
                      <a16:colId xmlns:a16="http://schemas.microsoft.com/office/drawing/2014/main" val="3544941204"/>
                    </a:ext>
                  </a:extLst>
                </a:gridCol>
                <a:gridCol w="208280">
                  <a:extLst>
                    <a:ext uri="{9D8B030D-6E8A-4147-A177-3AD203B41FA5}">
                      <a16:colId xmlns:a16="http://schemas.microsoft.com/office/drawing/2014/main" val="729779143"/>
                    </a:ext>
                  </a:extLst>
                </a:gridCol>
                <a:gridCol w="208280">
                  <a:extLst>
                    <a:ext uri="{9D8B030D-6E8A-4147-A177-3AD203B41FA5}">
                      <a16:colId xmlns:a16="http://schemas.microsoft.com/office/drawing/2014/main" val="378018116"/>
                    </a:ext>
                  </a:extLst>
                </a:gridCol>
              </a:tblGrid>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ת</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ב</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tx1"/>
                          </a:solidFill>
                          <a:latin typeface="Varela Round" panose="00000500000000000000" pitchFamily="2" charset="-79"/>
                          <a:ea typeface="+mn-ea"/>
                          <a:cs typeface="Varela Round" panose="00000500000000000000" pitchFamily="2" charset="-79"/>
                        </a:rPr>
                        <a:t>ד</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ד</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ת</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tx1"/>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graphicFrame>
        <p:nvGraphicFramePr>
          <p:cNvPr id="28" name="טבלה 27">
            <a:extLst>
              <a:ext uri="{FF2B5EF4-FFF2-40B4-BE49-F238E27FC236}">
                <a16:creationId xmlns:a16="http://schemas.microsoft.com/office/drawing/2014/main" id="{D861A1AF-4C96-411C-ACAF-540EBED5CFF8}"/>
              </a:ext>
            </a:extLst>
          </p:cNvPr>
          <p:cNvGraphicFramePr>
            <a:graphicFrameLocks noGrp="1"/>
          </p:cNvGraphicFramePr>
          <p:nvPr>
            <p:extLst>
              <p:ext uri="{D42A27DB-BD31-4B8C-83A1-F6EECF244321}">
                <p14:modId xmlns:p14="http://schemas.microsoft.com/office/powerpoint/2010/main" val="2014220190"/>
              </p:ext>
            </p:extLst>
          </p:nvPr>
        </p:nvGraphicFramePr>
        <p:xfrm>
          <a:off x="2088872" y="2515058"/>
          <a:ext cx="1041400" cy="731520"/>
        </p:xfrm>
        <a:graphic>
          <a:graphicData uri="http://schemas.openxmlformats.org/drawingml/2006/table">
            <a:tbl>
              <a:tblPr rtl="1" firstRow="1" bandRow="1">
                <a:tableStyleId>{5C22544A-7EE6-4342-B048-85BDC9FD1C3A}</a:tableStyleId>
              </a:tblPr>
              <a:tblGrid>
                <a:gridCol w="208280">
                  <a:extLst>
                    <a:ext uri="{9D8B030D-6E8A-4147-A177-3AD203B41FA5}">
                      <a16:colId xmlns:a16="http://schemas.microsoft.com/office/drawing/2014/main" val="1048129697"/>
                    </a:ext>
                  </a:extLst>
                </a:gridCol>
                <a:gridCol w="208280">
                  <a:extLst>
                    <a:ext uri="{9D8B030D-6E8A-4147-A177-3AD203B41FA5}">
                      <a16:colId xmlns:a16="http://schemas.microsoft.com/office/drawing/2014/main" val="2897531480"/>
                    </a:ext>
                  </a:extLst>
                </a:gridCol>
                <a:gridCol w="208280">
                  <a:extLst>
                    <a:ext uri="{9D8B030D-6E8A-4147-A177-3AD203B41FA5}">
                      <a16:colId xmlns:a16="http://schemas.microsoft.com/office/drawing/2014/main" val="3544941204"/>
                    </a:ext>
                  </a:extLst>
                </a:gridCol>
                <a:gridCol w="208280">
                  <a:extLst>
                    <a:ext uri="{9D8B030D-6E8A-4147-A177-3AD203B41FA5}">
                      <a16:colId xmlns:a16="http://schemas.microsoft.com/office/drawing/2014/main" val="729779143"/>
                    </a:ext>
                  </a:extLst>
                </a:gridCol>
                <a:gridCol w="208280">
                  <a:extLst>
                    <a:ext uri="{9D8B030D-6E8A-4147-A177-3AD203B41FA5}">
                      <a16:colId xmlns:a16="http://schemas.microsoft.com/office/drawing/2014/main" val="378018116"/>
                    </a:ext>
                  </a:extLst>
                </a:gridCol>
              </a:tblGrid>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ת</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tx1"/>
                          </a:solidFill>
                          <a:latin typeface="Varela Round" panose="00000500000000000000" pitchFamily="2" charset="-79"/>
                          <a:ea typeface="+mn-ea"/>
                          <a:cs typeface="Varela Round" panose="00000500000000000000" pitchFamily="2" charset="-79"/>
                        </a:rPr>
                        <a:t>ח</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ה</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ת</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tx1"/>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graphicFrame>
        <p:nvGraphicFramePr>
          <p:cNvPr id="33" name="טבלה 32">
            <a:extLst>
              <a:ext uri="{FF2B5EF4-FFF2-40B4-BE49-F238E27FC236}">
                <a16:creationId xmlns:a16="http://schemas.microsoft.com/office/drawing/2014/main" id="{3FA07B50-47CD-49EC-9C99-F7B29265652C}"/>
              </a:ext>
            </a:extLst>
          </p:cNvPr>
          <p:cNvGraphicFramePr>
            <a:graphicFrameLocks noGrp="1"/>
          </p:cNvGraphicFramePr>
          <p:nvPr>
            <p:extLst>
              <p:ext uri="{D42A27DB-BD31-4B8C-83A1-F6EECF244321}">
                <p14:modId xmlns:p14="http://schemas.microsoft.com/office/powerpoint/2010/main" val="3638149106"/>
              </p:ext>
            </p:extLst>
          </p:nvPr>
        </p:nvGraphicFramePr>
        <p:xfrm>
          <a:off x="3574772" y="2511608"/>
          <a:ext cx="1041400" cy="731520"/>
        </p:xfrm>
        <a:graphic>
          <a:graphicData uri="http://schemas.openxmlformats.org/drawingml/2006/table">
            <a:tbl>
              <a:tblPr rtl="1" firstRow="1" bandRow="1">
                <a:tableStyleId>{5C22544A-7EE6-4342-B048-85BDC9FD1C3A}</a:tableStyleId>
              </a:tblPr>
              <a:tblGrid>
                <a:gridCol w="208280">
                  <a:extLst>
                    <a:ext uri="{9D8B030D-6E8A-4147-A177-3AD203B41FA5}">
                      <a16:colId xmlns:a16="http://schemas.microsoft.com/office/drawing/2014/main" val="1048129697"/>
                    </a:ext>
                  </a:extLst>
                </a:gridCol>
                <a:gridCol w="208280">
                  <a:extLst>
                    <a:ext uri="{9D8B030D-6E8A-4147-A177-3AD203B41FA5}">
                      <a16:colId xmlns:a16="http://schemas.microsoft.com/office/drawing/2014/main" val="2897531480"/>
                    </a:ext>
                  </a:extLst>
                </a:gridCol>
                <a:gridCol w="208280">
                  <a:extLst>
                    <a:ext uri="{9D8B030D-6E8A-4147-A177-3AD203B41FA5}">
                      <a16:colId xmlns:a16="http://schemas.microsoft.com/office/drawing/2014/main" val="3544941204"/>
                    </a:ext>
                  </a:extLst>
                </a:gridCol>
                <a:gridCol w="208280">
                  <a:extLst>
                    <a:ext uri="{9D8B030D-6E8A-4147-A177-3AD203B41FA5}">
                      <a16:colId xmlns:a16="http://schemas.microsoft.com/office/drawing/2014/main" val="729779143"/>
                    </a:ext>
                  </a:extLst>
                </a:gridCol>
                <a:gridCol w="208280">
                  <a:extLst>
                    <a:ext uri="{9D8B030D-6E8A-4147-A177-3AD203B41FA5}">
                      <a16:colId xmlns:a16="http://schemas.microsoft.com/office/drawing/2014/main" val="378018116"/>
                    </a:ext>
                  </a:extLst>
                </a:gridCol>
              </a:tblGrid>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ת</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tx1"/>
                          </a:solidFill>
                          <a:latin typeface="Varela Round" panose="00000500000000000000" pitchFamily="2" charset="-79"/>
                          <a:ea typeface="+mn-ea"/>
                          <a:cs typeface="Varela Round" panose="00000500000000000000" pitchFamily="2" charset="-79"/>
                        </a:rPr>
                        <a:t>נ</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tx1"/>
                          </a:solidFill>
                          <a:latin typeface="Varela Round" panose="00000500000000000000" pitchFamily="2" charset="-79"/>
                          <a:ea typeface="+mn-ea"/>
                          <a:cs typeface="Varela Round" panose="00000500000000000000" pitchFamily="2" charset="-79"/>
                        </a:rPr>
                        <a:t>ש</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tx1"/>
                          </a:solidFill>
                          <a:latin typeface="Varela Round" panose="00000500000000000000" pitchFamily="2" charset="-79"/>
                          <a:ea typeface="+mn-ea"/>
                          <a:cs typeface="Varela Round" panose="00000500000000000000" pitchFamily="2" charset="-79"/>
                        </a:rPr>
                        <a:t>א</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ת</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tx1"/>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tx1"/>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tx1"/>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graphicFrame>
        <p:nvGraphicFramePr>
          <p:cNvPr id="34" name="טבלה 33">
            <a:extLst>
              <a:ext uri="{FF2B5EF4-FFF2-40B4-BE49-F238E27FC236}">
                <a16:creationId xmlns:a16="http://schemas.microsoft.com/office/drawing/2014/main" id="{FEFFF7C4-B158-47D4-8FFA-CACAE5D4A47C}"/>
              </a:ext>
            </a:extLst>
          </p:cNvPr>
          <p:cNvGraphicFramePr>
            <a:graphicFrameLocks noGrp="1"/>
          </p:cNvGraphicFramePr>
          <p:nvPr>
            <p:extLst>
              <p:ext uri="{D42A27DB-BD31-4B8C-83A1-F6EECF244321}">
                <p14:modId xmlns:p14="http://schemas.microsoft.com/office/powerpoint/2010/main" val="2756709950"/>
              </p:ext>
            </p:extLst>
          </p:nvPr>
        </p:nvGraphicFramePr>
        <p:xfrm>
          <a:off x="4956152" y="2511608"/>
          <a:ext cx="1249680" cy="731520"/>
        </p:xfrm>
        <a:graphic>
          <a:graphicData uri="http://schemas.openxmlformats.org/drawingml/2006/table">
            <a:tbl>
              <a:tblPr rtl="1" firstRow="1" bandRow="1">
                <a:tableStyleId>{5C22544A-7EE6-4342-B048-85BDC9FD1C3A}</a:tableStyleId>
              </a:tblPr>
              <a:tblGrid>
                <a:gridCol w="208280">
                  <a:extLst>
                    <a:ext uri="{9D8B030D-6E8A-4147-A177-3AD203B41FA5}">
                      <a16:colId xmlns:a16="http://schemas.microsoft.com/office/drawing/2014/main" val="1048129697"/>
                    </a:ext>
                  </a:extLst>
                </a:gridCol>
                <a:gridCol w="208280">
                  <a:extLst>
                    <a:ext uri="{9D8B030D-6E8A-4147-A177-3AD203B41FA5}">
                      <a16:colId xmlns:a16="http://schemas.microsoft.com/office/drawing/2014/main" val="2897531480"/>
                    </a:ext>
                  </a:extLst>
                </a:gridCol>
                <a:gridCol w="208280">
                  <a:extLst>
                    <a:ext uri="{9D8B030D-6E8A-4147-A177-3AD203B41FA5}">
                      <a16:colId xmlns:a16="http://schemas.microsoft.com/office/drawing/2014/main" val="3544941204"/>
                    </a:ext>
                  </a:extLst>
                </a:gridCol>
                <a:gridCol w="208280">
                  <a:extLst>
                    <a:ext uri="{9D8B030D-6E8A-4147-A177-3AD203B41FA5}">
                      <a16:colId xmlns:a16="http://schemas.microsoft.com/office/drawing/2014/main" val="1087154554"/>
                    </a:ext>
                  </a:extLst>
                </a:gridCol>
                <a:gridCol w="208280">
                  <a:extLst>
                    <a:ext uri="{9D8B030D-6E8A-4147-A177-3AD203B41FA5}">
                      <a16:colId xmlns:a16="http://schemas.microsoft.com/office/drawing/2014/main" val="729779143"/>
                    </a:ext>
                  </a:extLst>
                </a:gridCol>
                <a:gridCol w="208280">
                  <a:extLst>
                    <a:ext uri="{9D8B030D-6E8A-4147-A177-3AD203B41FA5}">
                      <a16:colId xmlns:a16="http://schemas.microsoft.com/office/drawing/2014/main" val="378018116"/>
                    </a:ext>
                  </a:extLst>
                </a:gridCol>
              </a:tblGrid>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ת</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א</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ג</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ר</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ף</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ת</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gridSpan="2">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hMerge="1">
                  <a:txBody>
                    <a:bodyPr/>
                    <a:lstStyle/>
                    <a:p>
                      <a:pPr algn="ctr" rtl="1"/>
                      <a:endParaRPr lang="he-IL" sz="1800" b="1" kern="1200" dirty="0">
                        <a:solidFill>
                          <a:srgbClr val="192A72"/>
                        </a:solidFill>
                        <a:latin typeface="Varela Round" panose="00000500000000000000" pitchFamily="2" charset="-79"/>
                        <a:ea typeface="+mn-ea"/>
                        <a:cs typeface="Varela Round" panose="00000500000000000000" pitchFamily="2" charset="-79"/>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sp>
        <p:nvSpPr>
          <p:cNvPr id="35" name="מציין מיקום טקסט 2">
            <a:extLst>
              <a:ext uri="{FF2B5EF4-FFF2-40B4-BE49-F238E27FC236}">
                <a16:creationId xmlns:a16="http://schemas.microsoft.com/office/drawing/2014/main" id="{AF994F5C-F067-4699-940D-C1BDCEECF9AA}"/>
              </a:ext>
            </a:extLst>
          </p:cNvPr>
          <p:cNvSpPr txBox="1">
            <a:spLocks/>
          </p:cNvSpPr>
          <p:nvPr/>
        </p:nvSpPr>
        <p:spPr>
          <a:xfrm>
            <a:off x="4222578" y="3906438"/>
            <a:ext cx="3657824"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2000" b="0" dirty="0"/>
              <a:t>לפניכם משפט, ובו צורת בינוני.</a:t>
            </a:r>
          </a:p>
        </p:txBody>
      </p:sp>
      <p:sp>
        <p:nvSpPr>
          <p:cNvPr id="40" name="מציין מיקום טקסט 2">
            <a:extLst>
              <a:ext uri="{FF2B5EF4-FFF2-40B4-BE49-F238E27FC236}">
                <a16:creationId xmlns:a16="http://schemas.microsoft.com/office/drawing/2014/main" id="{7FD92D9C-9C3B-4D11-8435-F38ADD60E80D}"/>
              </a:ext>
            </a:extLst>
          </p:cNvPr>
          <p:cNvSpPr txBox="1">
            <a:spLocks/>
          </p:cNvSpPr>
          <p:nvPr/>
        </p:nvSpPr>
        <p:spPr>
          <a:xfrm>
            <a:off x="2659157" y="4391218"/>
            <a:ext cx="5248290"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2000" b="0" dirty="0">
                <a:solidFill>
                  <a:schemeClr val="tx1"/>
                </a:solidFill>
              </a:rPr>
              <a:t>מגש הנשיאה עשוי אף הוא מחומר </a:t>
            </a:r>
            <a:r>
              <a:rPr lang="he-IL" dirty="0">
                <a:solidFill>
                  <a:schemeClr val="tx1"/>
                </a:solidFill>
              </a:rPr>
              <a:t>מִתְכַּלֶּה</a:t>
            </a:r>
            <a:r>
              <a:rPr lang="he-IL" sz="2000" b="0" dirty="0">
                <a:solidFill>
                  <a:schemeClr val="tx1"/>
                </a:solidFill>
              </a:rPr>
              <a:t>.</a:t>
            </a:r>
          </a:p>
        </p:txBody>
      </p:sp>
      <p:sp>
        <p:nvSpPr>
          <p:cNvPr id="41" name="מציין מיקום טקסט 2">
            <a:extLst>
              <a:ext uri="{FF2B5EF4-FFF2-40B4-BE49-F238E27FC236}">
                <a16:creationId xmlns:a16="http://schemas.microsoft.com/office/drawing/2014/main" id="{8F4D7429-66F9-4362-886F-668405375187}"/>
              </a:ext>
            </a:extLst>
          </p:cNvPr>
          <p:cNvSpPr txBox="1">
            <a:spLocks/>
          </p:cNvSpPr>
          <p:nvPr/>
        </p:nvSpPr>
        <p:spPr>
          <a:xfrm>
            <a:off x="418618" y="4931218"/>
            <a:ext cx="7461784"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2000" b="0" dirty="0"/>
              <a:t>ציינו את ה</a:t>
            </a:r>
            <a:r>
              <a:rPr lang="he-IL" sz="2000" b="0" u="sng" dirty="0"/>
              <a:t>שורש</a:t>
            </a:r>
            <a:r>
              <a:rPr lang="he-IL" sz="2000" b="0" dirty="0"/>
              <a:t> ואת </a:t>
            </a:r>
            <a:r>
              <a:rPr lang="he-IL" sz="2000" b="0" u="sng" dirty="0"/>
              <a:t>חלק הדיבור</a:t>
            </a:r>
            <a:r>
              <a:rPr lang="he-IL" sz="2000" b="0" dirty="0"/>
              <a:t> של הצורה </a:t>
            </a:r>
            <a:r>
              <a:rPr lang="he-IL" sz="2400" dirty="0"/>
              <a:t>מִתְכַּלֶּה</a:t>
            </a:r>
            <a:r>
              <a:rPr lang="he-IL" sz="2000" b="0" dirty="0"/>
              <a:t> במשפט זה.</a:t>
            </a:r>
          </a:p>
        </p:txBody>
      </p:sp>
      <p:sp>
        <p:nvSpPr>
          <p:cNvPr id="42" name="מלבן 41">
            <a:extLst>
              <a:ext uri="{FF2B5EF4-FFF2-40B4-BE49-F238E27FC236}">
                <a16:creationId xmlns:a16="http://schemas.microsoft.com/office/drawing/2014/main" id="{08D2AF68-F0AC-4AFF-9BE3-5875C211E07C}"/>
              </a:ext>
            </a:extLst>
          </p:cNvPr>
          <p:cNvSpPr/>
          <p:nvPr/>
        </p:nvSpPr>
        <p:spPr>
          <a:xfrm>
            <a:off x="369618" y="3906438"/>
            <a:ext cx="7423060" cy="2230412"/>
          </a:xfrm>
          <a:prstGeom prst="rect">
            <a:avLst/>
          </a:prstGeom>
          <a:noFill/>
          <a:ln w="28575">
            <a:solidFill>
              <a:srgbClr val="192A7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4" name="מציין מיקום טקסט 2">
            <a:extLst>
              <a:ext uri="{FF2B5EF4-FFF2-40B4-BE49-F238E27FC236}">
                <a16:creationId xmlns:a16="http://schemas.microsoft.com/office/drawing/2014/main" id="{F47A2442-5A6C-4B99-96D6-6B10E1C30C88}"/>
              </a:ext>
            </a:extLst>
          </p:cNvPr>
          <p:cNvSpPr txBox="1">
            <a:spLocks/>
          </p:cNvSpPr>
          <p:nvPr/>
        </p:nvSpPr>
        <p:spPr>
          <a:xfrm>
            <a:off x="1330416" y="5479202"/>
            <a:ext cx="6567452"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2000" b="0" u="sng" dirty="0">
                <a:solidFill>
                  <a:srgbClr val="92D050"/>
                </a:solidFill>
              </a:rPr>
              <a:t>שורש</a:t>
            </a:r>
            <a:r>
              <a:rPr lang="he-IL" sz="2000" b="0" dirty="0">
                <a:solidFill>
                  <a:srgbClr val="92D050"/>
                </a:solidFill>
              </a:rPr>
              <a:t>: כל"י/ה (גזרת נל"י/ה)</a:t>
            </a:r>
            <a:r>
              <a:rPr lang="en-US" sz="2000" b="0" dirty="0">
                <a:solidFill>
                  <a:srgbClr val="92D050"/>
                </a:solidFill>
              </a:rPr>
              <a:t>;</a:t>
            </a:r>
            <a:r>
              <a:rPr lang="he-IL" sz="2000" b="0" dirty="0">
                <a:solidFill>
                  <a:srgbClr val="92D050"/>
                </a:solidFill>
              </a:rPr>
              <a:t>        </a:t>
            </a:r>
            <a:r>
              <a:rPr lang="he-IL" sz="2000" b="0" u="sng" dirty="0">
                <a:solidFill>
                  <a:srgbClr val="92D050"/>
                </a:solidFill>
              </a:rPr>
              <a:t>חלק הדיבור</a:t>
            </a:r>
            <a:r>
              <a:rPr lang="he-IL" sz="2000" b="0" dirty="0">
                <a:solidFill>
                  <a:srgbClr val="92D050"/>
                </a:solidFill>
              </a:rPr>
              <a:t>: שם תואר </a:t>
            </a:r>
          </a:p>
        </p:txBody>
      </p:sp>
    </p:spTree>
    <p:extLst>
      <p:ext uri="{BB962C8B-B14F-4D97-AF65-F5344CB8AC3E}">
        <p14:creationId xmlns:p14="http://schemas.microsoft.com/office/powerpoint/2010/main" val="90281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0" grpId="0"/>
      <p:bldP spid="41" grpId="0"/>
      <p:bldP spid="4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FB9B365-F9AB-4D7D-A7C7-DCA56FAA4E7D}"/>
              </a:ext>
            </a:extLst>
          </p:cNvPr>
          <p:cNvSpPr>
            <a:spLocks noGrp="1"/>
          </p:cNvSpPr>
          <p:nvPr>
            <p:ph type="title"/>
          </p:nvPr>
        </p:nvSpPr>
        <p:spPr/>
        <p:txBody>
          <a:bodyPr/>
          <a:lstStyle/>
          <a:p>
            <a:r>
              <a:rPr lang="he-IL" dirty="0"/>
              <a:t>זיהוי צורות הבינוני</a:t>
            </a:r>
          </a:p>
        </p:txBody>
      </p:sp>
      <p:sp>
        <p:nvSpPr>
          <p:cNvPr id="13" name="תיבת טקסט 12">
            <a:extLst>
              <a:ext uri="{FF2B5EF4-FFF2-40B4-BE49-F238E27FC236}">
                <a16:creationId xmlns:a16="http://schemas.microsoft.com/office/drawing/2014/main" id="{83AD00CD-9444-4F5A-9A64-DA3ECD9741AC}"/>
              </a:ext>
            </a:extLst>
          </p:cNvPr>
          <p:cNvSpPr txBox="1"/>
          <p:nvPr/>
        </p:nvSpPr>
        <p:spPr>
          <a:xfrm>
            <a:off x="1282107" y="1054751"/>
            <a:ext cx="10441018" cy="523220"/>
          </a:xfrm>
          <a:prstGeom prst="rect">
            <a:avLst/>
          </a:prstGeom>
          <a:noFill/>
          <a:ln w="19050">
            <a:solidFill>
              <a:schemeClr val="tx1"/>
            </a:solidFill>
          </a:ln>
        </p:spPr>
        <p:txBody>
          <a:bodyPr wrap="square" rtlCol="1">
            <a:spAutoFit/>
          </a:bodyPr>
          <a:lstStyle/>
          <a:p>
            <a:r>
              <a:rPr lang="he-IL" sz="2800" dirty="0">
                <a:solidFill>
                  <a:srgbClr val="12B4BC"/>
                </a:solidFill>
                <a:latin typeface="Varela Round" panose="00000500000000000000" pitchFamily="2" charset="-79"/>
                <a:cs typeface="Varela Round" panose="00000500000000000000" pitchFamily="2" charset="-79"/>
              </a:rPr>
              <a:t>כדי לזהות צורת בינוני נסו להשתמש בה כ</a:t>
            </a:r>
            <a:r>
              <a:rPr lang="he-IL" sz="2800" u="sng" dirty="0">
                <a:solidFill>
                  <a:srgbClr val="12B4BC"/>
                </a:solidFill>
                <a:latin typeface="Varela Round" panose="00000500000000000000" pitchFamily="2" charset="-79"/>
                <a:cs typeface="Varela Round" panose="00000500000000000000" pitchFamily="2" charset="-79"/>
              </a:rPr>
              <a:t>פועל</a:t>
            </a:r>
            <a:r>
              <a:rPr lang="he-IL" sz="2800" dirty="0">
                <a:solidFill>
                  <a:srgbClr val="12B4BC"/>
                </a:solidFill>
                <a:latin typeface="Varela Round" panose="00000500000000000000" pitchFamily="2" charset="-79"/>
                <a:cs typeface="Varela Round" panose="00000500000000000000" pitchFamily="2" charset="-79"/>
              </a:rPr>
              <a:t> ולהטות אותה בזמנים.</a:t>
            </a:r>
          </a:p>
        </p:txBody>
      </p:sp>
      <p:sp>
        <p:nvSpPr>
          <p:cNvPr id="14" name="מלבן 13">
            <a:extLst>
              <a:ext uri="{FF2B5EF4-FFF2-40B4-BE49-F238E27FC236}">
                <a16:creationId xmlns:a16="http://schemas.microsoft.com/office/drawing/2014/main" id="{6C16E9BE-EBEA-47A0-A73F-E25C2C7C4DA5}"/>
              </a:ext>
            </a:extLst>
          </p:cNvPr>
          <p:cNvSpPr/>
          <p:nvPr/>
        </p:nvSpPr>
        <p:spPr>
          <a:xfrm>
            <a:off x="4422974" y="1685833"/>
            <a:ext cx="7300151" cy="584775"/>
          </a:xfrm>
          <a:prstGeom prst="rect">
            <a:avLst/>
          </a:prstGeom>
        </p:spPr>
        <p:txBody>
          <a:bodyPr wrap="square">
            <a:spAutoFit/>
          </a:bodyPr>
          <a:lstStyle/>
          <a:p>
            <a:r>
              <a:rPr lang="he-IL" sz="3200" dirty="0">
                <a:solidFill>
                  <a:srgbClr val="192A72"/>
                </a:solidFill>
                <a:latin typeface="Varela Round" panose="00000500000000000000" pitchFamily="2" charset="-79"/>
                <a:cs typeface="Varela Round" panose="00000500000000000000" pitchFamily="2" charset="-79"/>
              </a:rPr>
              <a:t>לזירת התאונה הוזעק חובש מנוסה.</a:t>
            </a:r>
          </a:p>
        </p:txBody>
      </p:sp>
      <p:sp>
        <p:nvSpPr>
          <p:cNvPr id="16" name="מציין מיקום טקסט 2">
            <a:extLst>
              <a:ext uri="{FF2B5EF4-FFF2-40B4-BE49-F238E27FC236}">
                <a16:creationId xmlns:a16="http://schemas.microsoft.com/office/drawing/2014/main" id="{3E6EDE52-B268-4FEB-991D-2EC4613EA41B}"/>
              </a:ext>
            </a:extLst>
          </p:cNvPr>
          <p:cNvSpPr txBox="1">
            <a:spLocks/>
          </p:cNvSpPr>
          <p:nvPr/>
        </p:nvSpPr>
        <p:spPr>
          <a:xfrm>
            <a:off x="6373905" y="2222191"/>
            <a:ext cx="5514617"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1800" b="0" dirty="0">
                <a:solidFill>
                  <a:srgbClr val="92D050"/>
                </a:solidFill>
              </a:rPr>
              <a:t>הוא </a:t>
            </a:r>
            <a:r>
              <a:rPr lang="he-IL" sz="2400" dirty="0">
                <a:solidFill>
                  <a:srgbClr val="92D050"/>
                </a:solidFill>
              </a:rPr>
              <a:t>חובש</a:t>
            </a:r>
            <a:r>
              <a:rPr lang="he-IL" sz="1800" b="0" dirty="0">
                <a:solidFill>
                  <a:srgbClr val="92D050"/>
                </a:solidFill>
              </a:rPr>
              <a:t> את הפצוע. / הוא </a:t>
            </a:r>
            <a:r>
              <a:rPr lang="he-IL" sz="2400" dirty="0">
                <a:solidFill>
                  <a:srgbClr val="92D050"/>
                </a:solidFill>
              </a:rPr>
              <a:t>חבש</a:t>
            </a:r>
            <a:r>
              <a:rPr lang="he-IL" sz="1800" b="0" dirty="0">
                <a:solidFill>
                  <a:srgbClr val="92D050"/>
                </a:solidFill>
              </a:rPr>
              <a:t> את הפצוע.</a:t>
            </a:r>
          </a:p>
        </p:txBody>
      </p:sp>
      <p:sp>
        <p:nvSpPr>
          <p:cNvPr id="17" name="מציין מיקום טקסט 2">
            <a:extLst>
              <a:ext uri="{FF2B5EF4-FFF2-40B4-BE49-F238E27FC236}">
                <a16:creationId xmlns:a16="http://schemas.microsoft.com/office/drawing/2014/main" id="{9A4467FE-2F6B-4EC9-B914-EC3101BB4F96}"/>
              </a:ext>
            </a:extLst>
          </p:cNvPr>
          <p:cNvSpPr txBox="1">
            <a:spLocks/>
          </p:cNvSpPr>
          <p:nvPr/>
        </p:nvSpPr>
        <p:spPr>
          <a:xfrm>
            <a:off x="375196" y="2222191"/>
            <a:ext cx="6271728"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1800" b="0" dirty="0">
                <a:solidFill>
                  <a:srgbClr val="92D050"/>
                </a:solidFill>
              </a:rPr>
              <a:t>החיסון </a:t>
            </a:r>
            <a:r>
              <a:rPr lang="he-IL" sz="2400" dirty="0">
                <a:solidFill>
                  <a:srgbClr val="92D050"/>
                </a:solidFill>
              </a:rPr>
              <a:t>מנוסה</a:t>
            </a:r>
            <a:r>
              <a:rPr lang="he-IL" sz="1800" b="0" dirty="0">
                <a:solidFill>
                  <a:srgbClr val="92D050"/>
                </a:solidFill>
              </a:rPr>
              <a:t> על בני אדם. / החיסון </a:t>
            </a:r>
            <a:r>
              <a:rPr lang="he-IL" sz="2400" dirty="0">
                <a:solidFill>
                  <a:srgbClr val="92D050"/>
                </a:solidFill>
              </a:rPr>
              <a:t>ינוסה</a:t>
            </a:r>
            <a:r>
              <a:rPr lang="he-IL" sz="1800" b="0" dirty="0">
                <a:solidFill>
                  <a:srgbClr val="92D050"/>
                </a:solidFill>
              </a:rPr>
              <a:t> על בני אדם.</a:t>
            </a:r>
          </a:p>
        </p:txBody>
      </p:sp>
      <p:sp>
        <p:nvSpPr>
          <p:cNvPr id="19" name="תיבת טקסט 18">
            <a:extLst>
              <a:ext uri="{FF2B5EF4-FFF2-40B4-BE49-F238E27FC236}">
                <a16:creationId xmlns:a16="http://schemas.microsoft.com/office/drawing/2014/main" id="{F03CA0D7-7812-4A8F-920D-E8880A4C0446}"/>
              </a:ext>
            </a:extLst>
          </p:cNvPr>
          <p:cNvSpPr txBox="1"/>
          <p:nvPr/>
        </p:nvSpPr>
        <p:spPr>
          <a:xfrm>
            <a:off x="2199799" y="2935166"/>
            <a:ext cx="9523326" cy="1092607"/>
          </a:xfrm>
          <a:prstGeom prst="rect">
            <a:avLst/>
          </a:prstGeom>
          <a:noFill/>
          <a:ln w="19050">
            <a:solidFill>
              <a:schemeClr val="tx1"/>
            </a:solidFill>
          </a:ln>
        </p:spPr>
        <p:txBody>
          <a:bodyPr wrap="square" rtlCol="1">
            <a:spAutoFit/>
          </a:bodyPr>
          <a:lstStyle/>
          <a:p>
            <a:r>
              <a:rPr lang="he-IL" sz="2800" dirty="0">
                <a:solidFill>
                  <a:srgbClr val="12B4BC"/>
                </a:solidFill>
                <a:latin typeface="Varela Round" panose="00000500000000000000" pitchFamily="2" charset="-79"/>
                <a:cs typeface="Varela Round" panose="00000500000000000000" pitchFamily="2" charset="-79"/>
              </a:rPr>
              <a:t>אבל, לא לכל צורות הבינוני יש שימוש כ</a:t>
            </a:r>
            <a:r>
              <a:rPr lang="he-IL" sz="2800" u="sng" dirty="0">
                <a:solidFill>
                  <a:srgbClr val="12B4BC"/>
                </a:solidFill>
                <a:latin typeface="Varela Round" panose="00000500000000000000" pitchFamily="2" charset="-79"/>
                <a:cs typeface="Varela Round" panose="00000500000000000000" pitchFamily="2" charset="-79"/>
              </a:rPr>
              <a:t>פועל</a:t>
            </a:r>
            <a:r>
              <a:rPr lang="he-IL" sz="2800" dirty="0">
                <a:solidFill>
                  <a:srgbClr val="12B4BC"/>
                </a:solidFill>
                <a:latin typeface="Varela Round" panose="00000500000000000000" pitchFamily="2" charset="-79"/>
                <a:cs typeface="Varela Round" panose="00000500000000000000" pitchFamily="2" charset="-79"/>
              </a:rPr>
              <a:t> בעברית החדשה.</a:t>
            </a:r>
          </a:p>
          <a:p>
            <a:endParaRPr lang="he-IL" sz="2800" dirty="0">
              <a:solidFill>
                <a:srgbClr val="12B4BC"/>
              </a:solidFill>
              <a:latin typeface="Varela Round" panose="00000500000000000000" pitchFamily="2" charset="-79"/>
              <a:cs typeface="Varela Round" panose="00000500000000000000" pitchFamily="2" charset="-79"/>
            </a:endParaRPr>
          </a:p>
          <a:p>
            <a:endParaRPr lang="he-IL" sz="800" dirty="0">
              <a:solidFill>
                <a:srgbClr val="12B4BC"/>
              </a:solidFill>
              <a:latin typeface="Varela Round" panose="00000500000000000000" pitchFamily="2" charset="-79"/>
              <a:cs typeface="Varela Round" panose="00000500000000000000" pitchFamily="2" charset="-79"/>
            </a:endParaRPr>
          </a:p>
        </p:txBody>
      </p:sp>
      <p:sp>
        <p:nvSpPr>
          <p:cNvPr id="6" name="מלבן 5">
            <a:extLst>
              <a:ext uri="{FF2B5EF4-FFF2-40B4-BE49-F238E27FC236}">
                <a16:creationId xmlns:a16="http://schemas.microsoft.com/office/drawing/2014/main" id="{153CD211-3267-4E0B-93F6-104A8AD79D34}"/>
              </a:ext>
            </a:extLst>
          </p:cNvPr>
          <p:cNvSpPr/>
          <p:nvPr/>
        </p:nvSpPr>
        <p:spPr>
          <a:xfrm>
            <a:off x="10739437" y="3429000"/>
            <a:ext cx="983687" cy="523220"/>
          </a:xfrm>
          <a:prstGeom prst="rect">
            <a:avLst/>
          </a:prstGeom>
        </p:spPr>
        <p:txBody>
          <a:bodyPr wrap="square">
            <a:spAutoFit/>
          </a:bodyPr>
          <a:lstStyle/>
          <a:p>
            <a:r>
              <a:rPr lang="he-IL" sz="2800" dirty="0">
                <a:solidFill>
                  <a:srgbClr val="192A72"/>
                </a:solidFill>
                <a:latin typeface="Varela Round" panose="00000500000000000000" pitchFamily="2" charset="-79"/>
                <a:cs typeface="Varela Round" panose="00000500000000000000" pitchFamily="2" charset="-79"/>
              </a:rPr>
              <a:t>רוֹפֵא</a:t>
            </a:r>
          </a:p>
        </p:txBody>
      </p:sp>
      <p:sp>
        <p:nvSpPr>
          <p:cNvPr id="7" name="מלבן 6">
            <a:extLst>
              <a:ext uri="{FF2B5EF4-FFF2-40B4-BE49-F238E27FC236}">
                <a16:creationId xmlns:a16="http://schemas.microsoft.com/office/drawing/2014/main" id="{47BDB990-BE0E-41CF-86E0-FE4FC6F48CF0}"/>
              </a:ext>
            </a:extLst>
          </p:cNvPr>
          <p:cNvSpPr/>
          <p:nvPr/>
        </p:nvSpPr>
        <p:spPr>
          <a:xfrm>
            <a:off x="5389456" y="3863398"/>
            <a:ext cx="231153" cy="307777"/>
          </a:xfrm>
          <a:prstGeom prst="rect">
            <a:avLst/>
          </a:prstGeom>
        </p:spPr>
        <p:txBody>
          <a:bodyPr wrap="none">
            <a:spAutoFit/>
          </a:bodyPr>
          <a:lstStyle/>
          <a:p>
            <a:r>
              <a:rPr lang="he-IL" sz="1400" dirty="0">
                <a:solidFill>
                  <a:srgbClr val="12B4BC"/>
                </a:solidFill>
                <a:latin typeface="Varela Round" panose="00000500000000000000" pitchFamily="2" charset="-79"/>
                <a:cs typeface="Varela Round" panose="00000500000000000000" pitchFamily="2" charset="-79"/>
              </a:rPr>
              <a:t> </a:t>
            </a:r>
            <a:endParaRPr lang="he-IL" sz="1400" dirty="0"/>
          </a:p>
        </p:txBody>
      </p:sp>
      <p:sp>
        <p:nvSpPr>
          <p:cNvPr id="8" name="מלבן 7">
            <a:extLst>
              <a:ext uri="{FF2B5EF4-FFF2-40B4-BE49-F238E27FC236}">
                <a16:creationId xmlns:a16="http://schemas.microsoft.com/office/drawing/2014/main" id="{8BED9CE5-3858-4145-B3A0-7916BBD318AD}"/>
              </a:ext>
            </a:extLst>
          </p:cNvPr>
          <p:cNvSpPr/>
          <p:nvPr/>
        </p:nvSpPr>
        <p:spPr>
          <a:xfrm>
            <a:off x="9166409" y="3433347"/>
            <a:ext cx="1244495" cy="523220"/>
          </a:xfrm>
          <a:prstGeom prst="rect">
            <a:avLst/>
          </a:prstGeom>
        </p:spPr>
        <p:txBody>
          <a:bodyPr wrap="square">
            <a:spAutoFit/>
          </a:bodyPr>
          <a:lstStyle/>
          <a:p>
            <a:r>
              <a:rPr lang="he-IL" sz="2800" dirty="0">
                <a:solidFill>
                  <a:srgbClr val="192A72"/>
                </a:solidFill>
                <a:latin typeface="Varela Round" panose="00000500000000000000" pitchFamily="2" charset="-79"/>
                <a:cs typeface="Varela Round" panose="00000500000000000000" pitchFamily="2" charset="-79"/>
              </a:rPr>
              <a:t>מַצְבִּיא</a:t>
            </a:r>
          </a:p>
        </p:txBody>
      </p:sp>
      <p:sp>
        <p:nvSpPr>
          <p:cNvPr id="9" name="מלבן 8">
            <a:extLst>
              <a:ext uri="{FF2B5EF4-FFF2-40B4-BE49-F238E27FC236}">
                <a16:creationId xmlns:a16="http://schemas.microsoft.com/office/drawing/2014/main" id="{51712B4A-5F23-405A-957A-7C60B8DCDF7A}"/>
              </a:ext>
            </a:extLst>
          </p:cNvPr>
          <p:cNvSpPr/>
          <p:nvPr/>
        </p:nvSpPr>
        <p:spPr>
          <a:xfrm>
            <a:off x="8082500" y="3433347"/>
            <a:ext cx="755376" cy="523220"/>
          </a:xfrm>
          <a:prstGeom prst="rect">
            <a:avLst/>
          </a:prstGeom>
        </p:spPr>
        <p:txBody>
          <a:bodyPr wrap="square">
            <a:spAutoFit/>
          </a:bodyPr>
          <a:lstStyle/>
          <a:p>
            <a:r>
              <a:rPr lang="he-IL" sz="2800" dirty="0">
                <a:solidFill>
                  <a:srgbClr val="192A72"/>
                </a:solidFill>
                <a:latin typeface="Varela Round" panose="00000500000000000000" pitchFamily="2" charset="-79"/>
                <a:cs typeface="Varela Round" panose="00000500000000000000" pitchFamily="2" charset="-79"/>
              </a:rPr>
              <a:t>נִרְגָּן</a:t>
            </a:r>
          </a:p>
        </p:txBody>
      </p:sp>
      <p:sp>
        <p:nvSpPr>
          <p:cNvPr id="10" name="מלבן 9">
            <a:extLst>
              <a:ext uri="{FF2B5EF4-FFF2-40B4-BE49-F238E27FC236}">
                <a16:creationId xmlns:a16="http://schemas.microsoft.com/office/drawing/2014/main" id="{BCC84DE5-312E-42A1-ABB0-655D9CFA2747}"/>
              </a:ext>
            </a:extLst>
          </p:cNvPr>
          <p:cNvSpPr/>
          <p:nvPr/>
        </p:nvSpPr>
        <p:spPr>
          <a:xfrm>
            <a:off x="6770279" y="3435866"/>
            <a:ext cx="978260" cy="523220"/>
          </a:xfrm>
          <a:prstGeom prst="rect">
            <a:avLst/>
          </a:prstGeom>
        </p:spPr>
        <p:txBody>
          <a:bodyPr wrap="square">
            <a:spAutoFit/>
          </a:bodyPr>
          <a:lstStyle/>
          <a:p>
            <a:r>
              <a:rPr lang="he-IL" sz="2800" dirty="0">
                <a:solidFill>
                  <a:srgbClr val="192A72"/>
                </a:solidFill>
                <a:latin typeface="Varela Round" panose="00000500000000000000" pitchFamily="2" charset="-79"/>
                <a:cs typeface="Varela Round" panose="00000500000000000000" pitchFamily="2" charset="-79"/>
              </a:rPr>
              <a:t>סוֹהֵר</a:t>
            </a:r>
          </a:p>
        </p:txBody>
      </p:sp>
      <p:sp>
        <p:nvSpPr>
          <p:cNvPr id="11" name="מלבן 10">
            <a:extLst>
              <a:ext uri="{FF2B5EF4-FFF2-40B4-BE49-F238E27FC236}">
                <a16:creationId xmlns:a16="http://schemas.microsoft.com/office/drawing/2014/main" id="{5E517B56-8108-4CDA-836F-A9E9E4AB12E5}"/>
              </a:ext>
            </a:extLst>
          </p:cNvPr>
          <p:cNvSpPr/>
          <p:nvPr/>
        </p:nvSpPr>
        <p:spPr>
          <a:xfrm>
            <a:off x="5519036" y="3428813"/>
            <a:ext cx="917282" cy="523220"/>
          </a:xfrm>
          <a:prstGeom prst="rect">
            <a:avLst/>
          </a:prstGeom>
        </p:spPr>
        <p:txBody>
          <a:bodyPr wrap="square">
            <a:spAutoFit/>
          </a:bodyPr>
          <a:lstStyle/>
          <a:p>
            <a:r>
              <a:rPr lang="he-IL" sz="2800" dirty="0">
                <a:solidFill>
                  <a:srgbClr val="192A72"/>
                </a:solidFill>
                <a:latin typeface="Varela Round" panose="00000500000000000000" pitchFamily="2" charset="-79"/>
                <a:cs typeface="Varela Round" panose="00000500000000000000" pitchFamily="2" charset="-79"/>
              </a:rPr>
              <a:t>מוּזָר</a:t>
            </a:r>
          </a:p>
        </p:txBody>
      </p:sp>
      <p:sp>
        <p:nvSpPr>
          <p:cNvPr id="12" name="מלבן 11">
            <a:extLst>
              <a:ext uri="{FF2B5EF4-FFF2-40B4-BE49-F238E27FC236}">
                <a16:creationId xmlns:a16="http://schemas.microsoft.com/office/drawing/2014/main" id="{9DFBD763-00CE-411C-88BA-EDB298061462}"/>
              </a:ext>
            </a:extLst>
          </p:cNvPr>
          <p:cNvSpPr/>
          <p:nvPr/>
        </p:nvSpPr>
        <p:spPr>
          <a:xfrm>
            <a:off x="4209657" y="3428813"/>
            <a:ext cx="845838" cy="523220"/>
          </a:xfrm>
          <a:prstGeom prst="rect">
            <a:avLst/>
          </a:prstGeom>
        </p:spPr>
        <p:txBody>
          <a:bodyPr wrap="square">
            <a:spAutoFit/>
          </a:bodyPr>
          <a:lstStyle/>
          <a:p>
            <a:r>
              <a:rPr lang="he-IL" sz="2800" dirty="0">
                <a:solidFill>
                  <a:srgbClr val="192A72"/>
                </a:solidFill>
                <a:latin typeface="Varela Round" panose="00000500000000000000" pitchFamily="2" charset="-79"/>
                <a:cs typeface="Varela Round" panose="00000500000000000000" pitchFamily="2" charset="-79"/>
              </a:rPr>
              <a:t>סוֹכֵן</a:t>
            </a:r>
          </a:p>
        </p:txBody>
      </p:sp>
      <p:sp>
        <p:nvSpPr>
          <p:cNvPr id="20" name="מלבן 19">
            <a:extLst>
              <a:ext uri="{FF2B5EF4-FFF2-40B4-BE49-F238E27FC236}">
                <a16:creationId xmlns:a16="http://schemas.microsoft.com/office/drawing/2014/main" id="{8385FACB-D8BE-49C6-B79D-F77FB80F7231}"/>
              </a:ext>
            </a:extLst>
          </p:cNvPr>
          <p:cNvSpPr/>
          <p:nvPr/>
        </p:nvSpPr>
        <p:spPr>
          <a:xfrm>
            <a:off x="2812947" y="3392044"/>
            <a:ext cx="1059907" cy="540533"/>
          </a:xfrm>
          <a:prstGeom prst="rect">
            <a:avLst/>
          </a:prstGeom>
        </p:spPr>
        <p:txBody>
          <a:bodyPr wrap="none">
            <a:spAutoFit/>
          </a:bodyPr>
          <a:lstStyle/>
          <a:p>
            <a:pPr>
              <a:lnSpc>
                <a:spcPct val="107000"/>
              </a:lnSpc>
              <a:spcAft>
                <a:spcPts val="800"/>
              </a:spcAft>
            </a:pPr>
            <a:r>
              <a:rPr lang="he-IL" sz="2800" dirty="0" err="1">
                <a:solidFill>
                  <a:srgbClr val="192A72"/>
                </a:solidFill>
                <a:latin typeface="Varela Round" panose="00000500000000000000" pitchFamily="2" charset="-79"/>
                <a:cs typeface="Varela Round" panose="00000500000000000000" pitchFamily="2" charset="-79"/>
              </a:rPr>
              <a:t>מְצֹרָע</a:t>
            </a:r>
            <a:endParaRPr lang="en-US" sz="2800" dirty="0">
              <a:solidFill>
                <a:srgbClr val="192A72"/>
              </a:solidFill>
              <a:latin typeface="Varela Round" panose="00000500000000000000" pitchFamily="2" charset="-79"/>
              <a:cs typeface="Varela Round" panose="00000500000000000000" pitchFamily="2" charset="-79"/>
            </a:endParaRPr>
          </a:p>
        </p:txBody>
      </p:sp>
      <p:sp>
        <p:nvSpPr>
          <p:cNvPr id="21" name="תיבת טקסט 20">
            <a:extLst>
              <a:ext uri="{FF2B5EF4-FFF2-40B4-BE49-F238E27FC236}">
                <a16:creationId xmlns:a16="http://schemas.microsoft.com/office/drawing/2014/main" id="{B82EC38D-3897-4DEB-99DC-3D5C0CBFEAEE}"/>
              </a:ext>
            </a:extLst>
          </p:cNvPr>
          <p:cNvSpPr txBox="1"/>
          <p:nvPr/>
        </p:nvSpPr>
        <p:spPr>
          <a:xfrm>
            <a:off x="5389456" y="4528473"/>
            <a:ext cx="6333668" cy="523220"/>
          </a:xfrm>
          <a:prstGeom prst="rect">
            <a:avLst/>
          </a:prstGeom>
          <a:noFill/>
          <a:ln w="19050">
            <a:solidFill>
              <a:schemeClr val="tx1"/>
            </a:solidFill>
          </a:ln>
        </p:spPr>
        <p:txBody>
          <a:bodyPr wrap="square" rtlCol="1">
            <a:spAutoFit/>
          </a:bodyPr>
          <a:lstStyle/>
          <a:p>
            <a:r>
              <a:rPr lang="he-IL" sz="2800" dirty="0">
                <a:solidFill>
                  <a:srgbClr val="12B4BC"/>
                </a:solidFill>
                <a:latin typeface="Varela Round" panose="00000500000000000000" pitchFamily="2" charset="-79"/>
                <a:cs typeface="Varela Round" panose="00000500000000000000" pitchFamily="2" charset="-79"/>
              </a:rPr>
              <a:t>לכן, כדאי להיעזר גם בבדיקת המשקלים.</a:t>
            </a:r>
          </a:p>
        </p:txBody>
      </p:sp>
      <p:sp>
        <p:nvSpPr>
          <p:cNvPr id="22" name="מציין מיקום טקסט 2">
            <a:extLst>
              <a:ext uri="{FF2B5EF4-FFF2-40B4-BE49-F238E27FC236}">
                <a16:creationId xmlns:a16="http://schemas.microsoft.com/office/drawing/2014/main" id="{B7D19348-4235-4F5A-9008-44D660496778}"/>
              </a:ext>
            </a:extLst>
          </p:cNvPr>
          <p:cNvSpPr txBox="1">
            <a:spLocks/>
          </p:cNvSpPr>
          <p:nvPr/>
        </p:nvSpPr>
        <p:spPr>
          <a:xfrm>
            <a:off x="10891377" y="3988473"/>
            <a:ext cx="937722"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1800" b="0" dirty="0">
                <a:solidFill>
                  <a:srgbClr val="92D050"/>
                </a:solidFill>
              </a:rPr>
              <a:t>קוֹטֵל</a:t>
            </a:r>
          </a:p>
        </p:txBody>
      </p:sp>
      <p:sp>
        <p:nvSpPr>
          <p:cNvPr id="23" name="מציין מיקום טקסט 2">
            <a:extLst>
              <a:ext uri="{FF2B5EF4-FFF2-40B4-BE49-F238E27FC236}">
                <a16:creationId xmlns:a16="http://schemas.microsoft.com/office/drawing/2014/main" id="{F04BD5ED-DAA3-419B-9570-678150F97EDA}"/>
              </a:ext>
            </a:extLst>
          </p:cNvPr>
          <p:cNvSpPr txBox="1">
            <a:spLocks/>
          </p:cNvSpPr>
          <p:nvPr/>
        </p:nvSpPr>
        <p:spPr>
          <a:xfrm>
            <a:off x="9372801" y="3988473"/>
            <a:ext cx="1019249"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1800" b="0" dirty="0" err="1">
                <a:solidFill>
                  <a:srgbClr val="92D050"/>
                </a:solidFill>
              </a:rPr>
              <a:t>מַקְטִיל</a:t>
            </a:r>
            <a:endParaRPr lang="he-IL" sz="1800" b="0" dirty="0">
              <a:solidFill>
                <a:srgbClr val="92D050"/>
              </a:solidFill>
            </a:endParaRPr>
          </a:p>
        </p:txBody>
      </p:sp>
      <p:sp>
        <p:nvSpPr>
          <p:cNvPr id="24" name="מציין מיקום טקסט 2">
            <a:extLst>
              <a:ext uri="{FF2B5EF4-FFF2-40B4-BE49-F238E27FC236}">
                <a16:creationId xmlns:a16="http://schemas.microsoft.com/office/drawing/2014/main" id="{7E1E6DF3-A595-4AF5-B3D8-5450009E00F9}"/>
              </a:ext>
            </a:extLst>
          </p:cNvPr>
          <p:cNvSpPr txBox="1">
            <a:spLocks/>
          </p:cNvSpPr>
          <p:nvPr/>
        </p:nvSpPr>
        <p:spPr>
          <a:xfrm>
            <a:off x="7971249" y="3988473"/>
            <a:ext cx="1019249"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1800" b="0" dirty="0">
                <a:solidFill>
                  <a:srgbClr val="92D050"/>
                </a:solidFill>
              </a:rPr>
              <a:t>נִקְטָל</a:t>
            </a:r>
          </a:p>
        </p:txBody>
      </p:sp>
      <p:sp>
        <p:nvSpPr>
          <p:cNvPr id="25" name="מציין מיקום טקסט 2">
            <a:extLst>
              <a:ext uri="{FF2B5EF4-FFF2-40B4-BE49-F238E27FC236}">
                <a16:creationId xmlns:a16="http://schemas.microsoft.com/office/drawing/2014/main" id="{08D3CDEF-5785-4766-B89B-DFC938A417B9}"/>
              </a:ext>
            </a:extLst>
          </p:cNvPr>
          <p:cNvSpPr txBox="1">
            <a:spLocks/>
          </p:cNvSpPr>
          <p:nvPr/>
        </p:nvSpPr>
        <p:spPr>
          <a:xfrm>
            <a:off x="6814124" y="3988473"/>
            <a:ext cx="1019249"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1800" b="0" dirty="0">
                <a:solidFill>
                  <a:srgbClr val="92D050"/>
                </a:solidFill>
              </a:rPr>
              <a:t>קוֹטֵל</a:t>
            </a:r>
          </a:p>
        </p:txBody>
      </p:sp>
      <p:sp>
        <p:nvSpPr>
          <p:cNvPr id="26" name="מציין מיקום טקסט 2">
            <a:extLst>
              <a:ext uri="{FF2B5EF4-FFF2-40B4-BE49-F238E27FC236}">
                <a16:creationId xmlns:a16="http://schemas.microsoft.com/office/drawing/2014/main" id="{BDA80442-25A1-47A6-834A-B74F9C29733C}"/>
              </a:ext>
            </a:extLst>
          </p:cNvPr>
          <p:cNvSpPr txBox="1">
            <a:spLocks/>
          </p:cNvSpPr>
          <p:nvPr/>
        </p:nvSpPr>
        <p:spPr>
          <a:xfrm>
            <a:off x="5578420" y="3988473"/>
            <a:ext cx="1019249"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1800" b="0" dirty="0">
                <a:solidFill>
                  <a:srgbClr val="92D050"/>
                </a:solidFill>
              </a:rPr>
              <a:t>מֻקְטָל</a:t>
            </a:r>
          </a:p>
        </p:txBody>
      </p:sp>
      <p:sp>
        <p:nvSpPr>
          <p:cNvPr id="27" name="מציין מיקום טקסט 2">
            <a:extLst>
              <a:ext uri="{FF2B5EF4-FFF2-40B4-BE49-F238E27FC236}">
                <a16:creationId xmlns:a16="http://schemas.microsoft.com/office/drawing/2014/main" id="{32315851-28D2-4B17-AA0C-1265C1FE6C06}"/>
              </a:ext>
            </a:extLst>
          </p:cNvPr>
          <p:cNvSpPr txBox="1">
            <a:spLocks/>
          </p:cNvSpPr>
          <p:nvPr/>
        </p:nvSpPr>
        <p:spPr>
          <a:xfrm>
            <a:off x="4136089" y="3988473"/>
            <a:ext cx="1019249"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1800" b="0" dirty="0">
                <a:solidFill>
                  <a:srgbClr val="92D050"/>
                </a:solidFill>
              </a:rPr>
              <a:t>קוֹטֵל</a:t>
            </a:r>
          </a:p>
        </p:txBody>
      </p:sp>
      <p:sp>
        <p:nvSpPr>
          <p:cNvPr id="28" name="מציין מיקום טקסט 2">
            <a:extLst>
              <a:ext uri="{FF2B5EF4-FFF2-40B4-BE49-F238E27FC236}">
                <a16:creationId xmlns:a16="http://schemas.microsoft.com/office/drawing/2014/main" id="{38FD292C-3941-4851-A22D-7AD30D16AC86}"/>
              </a:ext>
            </a:extLst>
          </p:cNvPr>
          <p:cNvSpPr txBox="1">
            <a:spLocks/>
          </p:cNvSpPr>
          <p:nvPr/>
        </p:nvSpPr>
        <p:spPr>
          <a:xfrm>
            <a:off x="2898270" y="3992965"/>
            <a:ext cx="1019249"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1800" b="0" dirty="0">
                <a:solidFill>
                  <a:srgbClr val="92D050"/>
                </a:solidFill>
              </a:rPr>
              <a:t>מְקֻטָּל</a:t>
            </a:r>
          </a:p>
        </p:txBody>
      </p:sp>
      <p:sp>
        <p:nvSpPr>
          <p:cNvPr id="29" name="מלבן 28">
            <a:extLst>
              <a:ext uri="{FF2B5EF4-FFF2-40B4-BE49-F238E27FC236}">
                <a16:creationId xmlns:a16="http://schemas.microsoft.com/office/drawing/2014/main" id="{636D2A95-6F56-463C-A7B2-65582E22ECAE}"/>
              </a:ext>
            </a:extLst>
          </p:cNvPr>
          <p:cNvSpPr/>
          <p:nvPr/>
        </p:nvSpPr>
        <p:spPr>
          <a:xfrm>
            <a:off x="6975836" y="1817618"/>
            <a:ext cx="995413" cy="335886"/>
          </a:xfrm>
          <a:prstGeom prst="rect">
            <a:avLst/>
          </a:prstGeom>
          <a:solidFill>
            <a:srgbClr val="92D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0" name="מלבן 29">
            <a:extLst>
              <a:ext uri="{FF2B5EF4-FFF2-40B4-BE49-F238E27FC236}">
                <a16:creationId xmlns:a16="http://schemas.microsoft.com/office/drawing/2014/main" id="{B45A746A-C298-4804-BCD2-28A4B8616907}"/>
              </a:ext>
            </a:extLst>
          </p:cNvPr>
          <p:cNvSpPr/>
          <p:nvPr/>
        </p:nvSpPr>
        <p:spPr>
          <a:xfrm>
            <a:off x="5799857" y="1817618"/>
            <a:ext cx="1051975" cy="335886"/>
          </a:xfrm>
          <a:prstGeom prst="rect">
            <a:avLst/>
          </a:prstGeom>
          <a:solidFill>
            <a:srgbClr val="92D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65660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19" grpId="0" animBg="1"/>
      <p:bldP spid="6" grpId="0"/>
      <p:bldP spid="8" grpId="0"/>
      <p:bldP spid="9" grpId="0"/>
      <p:bldP spid="10" grpId="0"/>
      <p:bldP spid="11" grpId="0"/>
      <p:bldP spid="12" grpId="0"/>
      <p:bldP spid="20" grpId="0"/>
      <p:bldP spid="21" grpId="0" animBg="1"/>
      <p:bldP spid="22" grpId="0"/>
      <p:bldP spid="23" grpId="0"/>
      <p:bldP spid="24" grpId="0"/>
      <p:bldP spid="25" grpId="0"/>
      <p:bldP spid="26" grpId="0"/>
      <p:bldP spid="27" grpId="0"/>
      <p:bldP spid="28" grpId="0"/>
      <p:bldP spid="29" grpId="0" animBg="1"/>
      <p:bldP spid="3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543E735-71F8-4FD3-8582-6A6F39F3C375}"/>
              </a:ext>
            </a:extLst>
          </p:cNvPr>
          <p:cNvSpPr>
            <a:spLocks noGrp="1"/>
          </p:cNvSpPr>
          <p:nvPr>
            <p:ph type="title"/>
          </p:nvPr>
        </p:nvSpPr>
        <p:spPr/>
        <p:txBody>
          <a:bodyPr/>
          <a:lstStyle/>
          <a:p>
            <a:r>
              <a:rPr lang="he-IL" dirty="0"/>
              <a:t>תרגול מבחינות בגרות</a:t>
            </a:r>
          </a:p>
        </p:txBody>
      </p:sp>
      <p:pic>
        <p:nvPicPr>
          <p:cNvPr id="5" name="תמונה 4">
            <a:extLst>
              <a:ext uri="{FF2B5EF4-FFF2-40B4-BE49-F238E27FC236}">
                <a16:creationId xmlns:a16="http://schemas.microsoft.com/office/drawing/2014/main" id="{B4154F7D-5F9F-4DC2-AB6F-76542D743AE0}"/>
              </a:ext>
            </a:extLst>
          </p:cNvPr>
          <p:cNvPicPr>
            <a:picLocks noChangeAspect="1"/>
          </p:cNvPicPr>
          <p:nvPr/>
        </p:nvPicPr>
        <p:blipFill rotWithShape="1">
          <a:blip r:embed="rId2"/>
          <a:srcRect l="15078" t="17870" r="21366" b="13539"/>
          <a:stretch/>
        </p:blipFill>
        <p:spPr>
          <a:xfrm>
            <a:off x="754145" y="1327376"/>
            <a:ext cx="7748834" cy="4703976"/>
          </a:xfrm>
          <a:prstGeom prst="rect">
            <a:avLst/>
          </a:prstGeom>
        </p:spPr>
      </p:pic>
      <p:sp>
        <p:nvSpPr>
          <p:cNvPr id="6" name="מלבן 5">
            <a:extLst>
              <a:ext uri="{FF2B5EF4-FFF2-40B4-BE49-F238E27FC236}">
                <a16:creationId xmlns:a16="http://schemas.microsoft.com/office/drawing/2014/main" id="{E8BF507A-7888-44E9-9159-AE58324EB701}"/>
              </a:ext>
            </a:extLst>
          </p:cNvPr>
          <p:cNvSpPr/>
          <p:nvPr/>
        </p:nvSpPr>
        <p:spPr>
          <a:xfrm>
            <a:off x="685930" y="1225485"/>
            <a:ext cx="7748834" cy="4918987"/>
          </a:xfrm>
          <a:prstGeom prst="rect">
            <a:avLst/>
          </a:prstGeom>
          <a:noFill/>
          <a:ln w="28575">
            <a:solidFill>
              <a:srgbClr val="192A7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8" name="מחבר ישר 7">
            <a:extLst>
              <a:ext uri="{FF2B5EF4-FFF2-40B4-BE49-F238E27FC236}">
                <a16:creationId xmlns:a16="http://schemas.microsoft.com/office/drawing/2014/main" id="{A7E86532-9F48-479D-BF2C-6FF0F85DBEF5}"/>
              </a:ext>
            </a:extLst>
          </p:cNvPr>
          <p:cNvCxnSpPr>
            <a:cxnSpLocks/>
          </p:cNvCxnSpPr>
          <p:nvPr/>
        </p:nvCxnSpPr>
        <p:spPr>
          <a:xfrm flipH="1">
            <a:off x="904875" y="4354594"/>
            <a:ext cx="7405688"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 name="מחבר ישר 10">
            <a:extLst>
              <a:ext uri="{FF2B5EF4-FFF2-40B4-BE49-F238E27FC236}">
                <a16:creationId xmlns:a16="http://schemas.microsoft.com/office/drawing/2014/main" id="{BF4137EC-E4BF-4DC3-9289-1C644A99A641}"/>
              </a:ext>
            </a:extLst>
          </p:cNvPr>
          <p:cNvCxnSpPr>
            <a:cxnSpLocks/>
          </p:cNvCxnSpPr>
          <p:nvPr/>
        </p:nvCxnSpPr>
        <p:spPr>
          <a:xfrm flipH="1">
            <a:off x="905128" y="5056269"/>
            <a:ext cx="7405688"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7" name="מלבן 6">
            <a:extLst>
              <a:ext uri="{FF2B5EF4-FFF2-40B4-BE49-F238E27FC236}">
                <a16:creationId xmlns:a16="http://schemas.microsoft.com/office/drawing/2014/main" id="{E39DEBB0-49D5-42C6-9A46-AB62E274FB07}"/>
              </a:ext>
            </a:extLst>
          </p:cNvPr>
          <p:cNvSpPr/>
          <p:nvPr/>
        </p:nvSpPr>
        <p:spPr>
          <a:xfrm>
            <a:off x="6781801" y="1806693"/>
            <a:ext cx="738266" cy="259080"/>
          </a:xfrm>
          <a:prstGeom prst="rect">
            <a:avLst/>
          </a:prstGeom>
          <a:solidFill>
            <a:srgbClr val="92D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8">
            <a:extLst>
              <a:ext uri="{FF2B5EF4-FFF2-40B4-BE49-F238E27FC236}">
                <a16:creationId xmlns:a16="http://schemas.microsoft.com/office/drawing/2014/main" id="{87E13C24-8555-4E2C-9AE8-7D9FE1F6ACF1}"/>
              </a:ext>
            </a:extLst>
          </p:cNvPr>
          <p:cNvSpPr/>
          <p:nvPr/>
        </p:nvSpPr>
        <p:spPr>
          <a:xfrm>
            <a:off x="5626099" y="1806693"/>
            <a:ext cx="610137" cy="259080"/>
          </a:xfrm>
          <a:prstGeom prst="rect">
            <a:avLst/>
          </a:prstGeom>
          <a:solidFill>
            <a:srgbClr val="92D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מלבן 9">
            <a:extLst>
              <a:ext uri="{FF2B5EF4-FFF2-40B4-BE49-F238E27FC236}">
                <a16:creationId xmlns:a16="http://schemas.microsoft.com/office/drawing/2014/main" id="{4E70D4C6-FD4D-4A33-9340-69A446831994}"/>
              </a:ext>
            </a:extLst>
          </p:cNvPr>
          <p:cNvSpPr/>
          <p:nvPr/>
        </p:nvSpPr>
        <p:spPr>
          <a:xfrm>
            <a:off x="4892674" y="1806693"/>
            <a:ext cx="699317" cy="259080"/>
          </a:xfrm>
          <a:prstGeom prst="rect">
            <a:avLst/>
          </a:prstGeom>
          <a:solidFill>
            <a:srgbClr val="92D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מציין מיקום טקסט 2">
            <a:extLst>
              <a:ext uri="{FF2B5EF4-FFF2-40B4-BE49-F238E27FC236}">
                <a16:creationId xmlns:a16="http://schemas.microsoft.com/office/drawing/2014/main" id="{8B12451E-EF56-4C2B-9F75-C0ED935E3A21}"/>
              </a:ext>
            </a:extLst>
          </p:cNvPr>
          <p:cNvSpPr txBox="1">
            <a:spLocks/>
          </p:cNvSpPr>
          <p:nvPr/>
        </p:nvSpPr>
        <p:spPr>
          <a:xfrm>
            <a:off x="6689979" y="3726259"/>
            <a:ext cx="1544693"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he-IL" sz="2000" b="0" dirty="0">
                <a:solidFill>
                  <a:srgbClr val="92D050"/>
                </a:solidFill>
              </a:rPr>
              <a:t>מתקשים</a:t>
            </a:r>
          </a:p>
        </p:txBody>
      </p:sp>
      <p:sp>
        <p:nvSpPr>
          <p:cNvPr id="13" name="מציין מיקום טקסט 2">
            <a:extLst>
              <a:ext uri="{FF2B5EF4-FFF2-40B4-BE49-F238E27FC236}">
                <a16:creationId xmlns:a16="http://schemas.microsoft.com/office/drawing/2014/main" id="{349F895D-964C-421F-A114-E91D7060D574}"/>
              </a:ext>
            </a:extLst>
          </p:cNvPr>
          <p:cNvSpPr txBox="1">
            <a:spLocks/>
          </p:cNvSpPr>
          <p:nvPr/>
        </p:nvSpPr>
        <p:spPr>
          <a:xfrm>
            <a:off x="4853752" y="3726259"/>
            <a:ext cx="1544693"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he-IL" sz="2000" b="0" dirty="0">
                <a:solidFill>
                  <a:srgbClr val="92D050"/>
                </a:solidFill>
              </a:rPr>
              <a:t>התפעל</a:t>
            </a:r>
          </a:p>
        </p:txBody>
      </p:sp>
      <p:sp>
        <p:nvSpPr>
          <p:cNvPr id="14" name="מציין מיקום טקסט 2">
            <a:extLst>
              <a:ext uri="{FF2B5EF4-FFF2-40B4-BE49-F238E27FC236}">
                <a16:creationId xmlns:a16="http://schemas.microsoft.com/office/drawing/2014/main" id="{945F2BC8-B9B1-400A-B951-8D7F6E4B72A0}"/>
              </a:ext>
            </a:extLst>
          </p:cNvPr>
          <p:cNvSpPr txBox="1">
            <a:spLocks/>
          </p:cNvSpPr>
          <p:nvPr/>
        </p:nvSpPr>
        <p:spPr>
          <a:xfrm>
            <a:off x="2874262" y="3726259"/>
            <a:ext cx="1544693"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2000" b="0" dirty="0" err="1">
                <a:solidFill>
                  <a:srgbClr val="92D050"/>
                </a:solidFill>
              </a:rPr>
              <a:t>קש"י</a:t>
            </a:r>
            <a:r>
              <a:rPr lang="he-IL" sz="2000" b="0" dirty="0">
                <a:solidFill>
                  <a:srgbClr val="92D050"/>
                </a:solidFill>
              </a:rPr>
              <a:t>/ה</a:t>
            </a:r>
          </a:p>
        </p:txBody>
      </p:sp>
      <p:sp>
        <p:nvSpPr>
          <p:cNvPr id="15" name="מציין מיקום טקסט 2">
            <a:extLst>
              <a:ext uri="{FF2B5EF4-FFF2-40B4-BE49-F238E27FC236}">
                <a16:creationId xmlns:a16="http://schemas.microsoft.com/office/drawing/2014/main" id="{BD77EE69-C8DF-48C1-9C4C-4EF0C4FBE978}"/>
              </a:ext>
            </a:extLst>
          </p:cNvPr>
          <p:cNvSpPr txBox="1">
            <a:spLocks/>
          </p:cNvSpPr>
          <p:nvPr/>
        </p:nvSpPr>
        <p:spPr>
          <a:xfrm>
            <a:off x="1041857" y="3726259"/>
            <a:ext cx="1544693"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he-IL" sz="2000" b="0" dirty="0">
                <a:solidFill>
                  <a:srgbClr val="92D050"/>
                </a:solidFill>
              </a:rPr>
              <a:t>פועל</a:t>
            </a:r>
          </a:p>
        </p:txBody>
      </p:sp>
      <p:sp>
        <p:nvSpPr>
          <p:cNvPr id="16" name="מציין מיקום טקסט 2">
            <a:extLst>
              <a:ext uri="{FF2B5EF4-FFF2-40B4-BE49-F238E27FC236}">
                <a16:creationId xmlns:a16="http://schemas.microsoft.com/office/drawing/2014/main" id="{410617E5-8E72-438F-95E9-3DFA3611D098}"/>
              </a:ext>
            </a:extLst>
          </p:cNvPr>
          <p:cNvSpPr txBox="1">
            <a:spLocks/>
          </p:cNvSpPr>
          <p:nvPr/>
        </p:nvSpPr>
        <p:spPr>
          <a:xfrm>
            <a:off x="6689979" y="4427933"/>
            <a:ext cx="1544693"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he-IL" sz="2000" b="0" dirty="0">
                <a:solidFill>
                  <a:srgbClr val="92D050"/>
                </a:solidFill>
              </a:rPr>
              <a:t>עובדים</a:t>
            </a:r>
          </a:p>
        </p:txBody>
      </p:sp>
      <p:sp>
        <p:nvSpPr>
          <p:cNvPr id="17" name="מציין מיקום טקסט 2">
            <a:extLst>
              <a:ext uri="{FF2B5EF4-FFF2-40B4-BE49-F238E27FC236}">
                <a16:creationId xmlns:a16="http://schemas.microsoft.com/office/drawing/2014/main" id="{D7C3B508-B3C4-4D09-84B7-AA687E3187E8}"/>
              </a:ext>
            </a:extLst>
          </p:cNvPr>
          <p:cNvSpPr txBox="1">
            <a:spLocks/>
          </p:cNvSpPr>
          <p:nvPr/>
        </p:nvSpPr>
        <p:spPr>
          <a:xfrm>
            <a:off x="4892674" y="4427933"/>
            <a:ext cx="1544693"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he-IL" sz="2000" b="0" dirty="0">
                <a:solidFill>
                  <a:srgbClr val="92D050"/>
                </a:solidFill>
              </a:rPr>
              <a:t>קל</a:t>
            </a:r>
          </a:p>
        </p:txBody>
      </p:sp>
      <p:sp>
        <p:nvSpPr>
          <p:cNvPr id="18" name="מציין מיקום טקסט 2">
            <a:extLst>
              <a:ext uri="{FF2B5EF4-FFF2-40B4-BE49-F238E27FC236}">
                <a16:creationId xmlns:a16="http://schemas.microsoft.com/office/drawing/2014/main" id="{6FD5C782-D089-4E73-B43B-B91A19A97B1F}"/>
              </a:ext>
            </a:extLst>
          </p:cNvPr>
          <p:cNvSpPr txBox="1">
            <a:spLocks/>
          </p:cNvSpPr>
          <p:nvPr/>
        </p:nvSpPr>
        <p:spPr>
          <a:xfrm>
            <a:off x="3015654" y="4427933"/>
            <a:ext cx="1544693"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he-IL" sz="2000" b="0" dirty="0" err="1">
                <a:solidFill>
                  <a:srgbClr val="92D050"/>
                </a:solidFill>
              </a:rPr>
              <a:t>עב"ד</a:t>
            </a:r>
            <a:endParaRPr lang="he-IL" sz="2000" b="0" dirty="0">
              <a:solidFill>
                <a:srgbClr val="92D050"/>
              </a:solidFill>
            </a:endParaRPr>
          </a:p>
        </p:txBody>
      </p:sp>
      <p:sp>
        <p:nvSpPr>
          <p:cNvPr id="19" name="מציין מיקום טקסט 2">
            <a:extLst>
              <a:ext uri="{FF2B5EF4-FFF2-40B4-BE49-F238E27FC236}">
                <a16:creationId xmlns:a16="http://schemas.microsoft.com/office/drawing/2014/main" id="{102F699E-D51A-4ADE-9C1D-CCB90B295CAA}"/>
              </a:ext>
            </a:extLst>
          </p:cNvPr>
          <p:cNvSpPr txBox="1">
            <a:spLocks/>
          </p:cNvSpPr>
          <p:nvPr/>
        </p:nvSpPr>
        <p:spPr>
          <a:xfrm>
            <a:off x="1041857" y="4418659"/>
            <a:ext cx="1544693"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he-IL" sz="2000" b="0" dirty="0">
                <a:solidFill>
                  <a:srgbClr val="92D050"/>
                </a:solidFill>
              </a:rPr>
              <a:t>שם עצם</a:t>
            </a:r>
          </a:p>
        </p:txBody>
      </p:sp>
      <p:sp>
        <p:nvSpPr>
          <p:cNvPr id="20" name="מציין מיקום טקסט 2">
            <a:extLst>
              <a:ext uri="{FF2B5EF4-FFF2-40B4-BE49-F238E27FC236}">
                <a16:creationId xmlns:a16="http://schemas.microsoft.com/office/drawing/2014/main" id="{F59D9674-51B3-4E19-9999-A45B90BD412B}"/>
              </a:ext>
            </a:extLst>
          </p:cNvPr>
          <p:cNvSpPr txBox="1">
            <a:spLocks/>
          </p:cNvSpPr>
          <p:nvPr/>
        </p:nvSpPr>
        <p:spPr>
          <a:xfrm>
            <a:off x="6689978" y="5226528"/>
            <a:ext cx="1544693"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he-IL" sz="2000" b="0" dirty="0">
                <a:solidFill>
                  <a:srgbClr val="92D050"/>
                </a:solidFill>
              </a:rPr>
              <a:t>מוכשרים</a:t>
            </a:r>
          </a:p>
        </p:txBody>
      </p:sp>
      <p:sp>
        <p:nvSpPr>
          <p:cNvPr id="21" name="מציין מיקום טקסט 2">
            <a:extLst>
              <a:ext uri="{FF2B5EF4-FFF2-40B4-BE49-F238E27FC236}">
                <a16:creationId xmlns:a16="http://schemas.microsoft.com/office/drawing/2014/main" id="{9607E1A1-D75D-471E-891B-0C33BE117CD3}"/>
              </a:ext>
            </a:extLst>
          </p:cNvPr>
          <p:cNvSpPr txBox="1">
            <a:spLocks/>
          </p:cNvSpPr>
          <p:nvPr/>
        </p:nvSpPr>
        <p:spPr>
          <a:xfrm>
            <a:off x="4819644" y="5217944"/>
            <a:ext cx="1544693"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he-IL" sz="2000" b="0" dirty="0">
                <a:solidFill>
                  <a:srgbClr val="92D050"/>
                </a:solidFill>
              </a:rPr>
              <a:t>הופעל</a:t>
            </a:r>
          </a:p>
        </p:txBody>
      </p:sp>
      <p:sp>
        <p:nvSpPr>
          <p:cNvPr id="22" name="מציין מיקום טקסט 2">
            <a:extLst>
              <a:ext uri="{FF2B5EF4-FFF2-40B4-BE49-F238E27FC236}">
                <a16:creationId xmlns:a16="http://schemas.microsoft.com/office/drawing/2014/main" id="{1ABB4C52-B033-4BFE-80EC-F75095576F84}"/>
              </a:ext>
            </a:extLst>
          </p:cNvPr>
          <p:cNvSpPr txBox="1">
            <a:spLocks/>
          </p:cNvSpPr>
          <p:nvPr/>
        </p:nvSpPr>
        <p:spPr>
          <a:xfrm>
            <a:off x="2988144" y="5217944"/>
            <a:ext cx="1544693"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he-IL" sz="2000" b="0" dirty="0" err="1">
                <a:solidFill>
                  <a:srgbClr val="92D050"/>
                </a:solidFill>
              </a:rPr>
              <a:t>כש"ר</a:t>
            </a:r>
            <a:endParaRPr lang="he-IL" sz="2000" b="0" dirty="0">
              <a:solidFill>
                <a:srgbClr val="92D050"/>
              </a:solidFill>
            </a:endParaRPr>
          </a:p>
        </p:txBody>
      </p:sp>
      <p:sp>
        <p:nvSpPr>
          <p:cNvPr id="23" name="מציין מיקום טקסט 2">
            <a:extLst>
              <a:ext uri="{FF2B5EF4-FFF2-40B4-BE49-F238E27FC236}">
                <a16:creationId xmlns:a16="http://schemas.microsoft.com/office/drawing/2014/main" id="{23C28EC1-1655-4C15-8E30-F58673A8E4E1}"/>
              </a:ext>
            </a:extLst>
          </p:cNvPr>
          <p:cNvSpPr txBox="1">
            <a:spLocks/>
          </p:cNvSpPr>
          <p:nvPr/>
        </p:nvSpPr>
        <p:spPr>
          <a:xfrm>
            <a:off x="1041856" y="5217944"/>
            <a:ext cx="1544693"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he-IL" sz="2000" b="0" dirty="0">
                <a:solidFill>
                  <a:srgbClr val="92D050"/>
                </a:solidFill>
              </a:rPr>
              <a:t>שם תואר</a:t>
            </a:r>
          </a:p>
        </p:txBody>
      </p:sp>
      <p:graphicFrame>
        <p:nvGraphicFramePr>
          <p:cNvPr id="24" name="טבלה 23">
            <a:extLst>
              <a:ext uri="{FF2B5EF4-FFF2-40B4-BE49-F238E27FC236}">
                <a16:creationId xmlns:a16="http://schemas.microsoft.com/office/drawing/2014/main" id="{3A81B8AE-2AB0-48EC-A3E9-5646557015A3}"/>
              </a:ext>
            </a:extLst>
          </p:cNvPr>
          <p:cNvGraphicFramePr>
            <a:graphicFrameLocks noGrp="1"/>
          </p:cNvGraphicFramePr>
          <p:nvPr>
            <p:extLst>
              <p:ext uri="{D42A27DB-BD31-4B8C-83A1-F6EECF244321}">
                <p14:modId xmlns:p14="http://schemas.microsoft.com/office/powerpoint/2010/main" val="1078631947"/>
              </p:ext>
            </p:extLst>
          </p:nvPr>
        </p:nvGraphicFramePr>
        <p:xfrm>
          <a:off x="9087225" y="1579927"/>
          <a:ext cx="1041400" cy="731520"/>
        </p:xfrm>
        <a:graphic>
          <a:graphicData uri="http://schemas.openxmlformats.org/drawingml/2006/table">
            <a:tbl>
              <a:tblPr rtl="1" firstRow="1" bandRow="1">
                <a:tableStyleId>{5C22544A-7EE6-4342-B048-85BDC9FD1C3A}</a:tableStyleId>
              </a:tblPr>
              <a:tblGrid>
                <a:gridCol w="208280">
                  <a:extLst>
                    <a:ext uri="{9D8B030D-6E8A-4147-A177-3AD203B41FA5}">
                      <a16:colId xmlns:a16="http://schemas.microsoft.com/office/drawing/2014/main" val="1048129697"/>
                    </a:ext>
                  </a:extLst>
                </a:gridCol>
                <a:gridCol w="208280">
                  <a:extLst>
                    <a:ext uri="{9D8B030D-6E8A-4147-A177-3AD203B41FA5}">
                      <a16:colId xmlns:a16="http://schemas.microsoft.com/office/drawing/2014/main" val="2897531480"/>
                    </a:ext>
                  </a:extLst>
                </a:gridCol>
                <a:gridCol w="208280">
                  <a:extLst>
                    <a:ext uri="{9D8B030D-6E8A-4147-A177-3AD203B41FA5}">
                      <a16:colId xmlns:a16="http://schemas.microsoft.com/office/drawing/2014/main" val="3544941204"/>
                    </a:ext>
                  </a:extLst>
                </a:gridCol>
                <a:gridCol w="208280">
                  <a:extLst>
                    <a:ext uri="{9D8B030D-6E8A-4147-A177-3AD203B41FA5}">
                      <a16:colId xmlns:a16="http://schemas.microsoft.com/office/drawing/2014/main" val="729779143"/>
                    </a:ext>
                  </a:extLst>
                </a:gridCol>
                <a:gridCol w="208280">
                  <a:extLst>
                    <a:ext uri="{9D8B030D-6E8A-4147-A177-3AD203B41FA5}">
                      <a16:colId xmlns:a16="http://schemas.microsoft.com/office/drawing/2014/main" val="378018116"/>
                    </a:ext>
                  </a:extLst>
                </a:gridCol>
              </a:tblGrid>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ת</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tx1"/>
                          </a:solidFill>
                          <a:latin typeface="Varela Round" panose="00000500000000000000" pitchFamily="2" charset="-79"/>
                          <a:ea typeface="+mn-ea"/>
                          <a:cs typeface="Varela Round" panose="00000500000000000000" pitchFamily="2" charset="-79"/>
                        </a:rPr>
                        <a:t>ש</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ה</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ת</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tx1"/>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graphicFrame>
        <p:nvGraphicFramePr>
          <p:cNvPr id="25" name="טבלה 24">
            <a:extLst>
              <a:ext uri="{FF2B5EF4-FFF2-40B4-BE49-F238E27FC236}">
                <a16:creationId xmlns:a16="http://schemas.microsoft.com/office/drawing/2014/main" id="{694ACB25-553C-49E4-9EB0-4846E7B694A8}"/>
              </a:ext>
            </a:extLst>
          </p:cNvPr>
          <p:cNvGraphicFramePr>
            <a:graphicFrameLocks noGrp="1"/>
          </p:cNvGraphicFramePr>
          <p:nvPr>
            <p:extLst>
              <p:ext uri="{D42A27DB-BD31-4B8C-83A1-F6EECF244321}">
                <p14:modId xmlns:p14="http://schemas.microsoft.com/office/powerpoint/2010/main" val="1395934086"/>
              </p:ext>
            </p:extLst>
          </p:nvPr>
        </p:nvGraphicFramePr>
        <p:xfrm>
          <a:off x="9087225" y="2740213"/>
          <a:ext cx="1035280" cy="731520"/>
        </p:xfrm>
        <a:graphic>
          <a:graphicData uri="http://schemas.openxmlformats.org/drawingml/2006/table">
            <a:tbl>
              <a:tblPr rtl="1" firstRow="1" bandRow="1">
                <a:tableStyleId>{5C22544A-7EE6-4342-B048-85BDC9FD1C3A}</a:tableStyleId>
              </a:tblPr>
              <a:tblGrid>
                <a:gridCol w="258820">
                  <a:extLst>
                    <a:ext uri="{9D8B030D-6E8A-4147-A177-3AD203B41FA5}">
                      <a16:colId xmlns:a16="http://schemas.microsoft.com/office/drawing/2014/main" val="1048129697"/>
                    </a:ext>
                  </a:extLst>
                </a:gridCol>
                <a:gridCol w="258820">
                  <a:extLst>
                    <a:ext uri="{9D8B030D-6E8A-4147-A177-3AD203B41FA5}">
                      <a16:colId xmlns:a16="http://schemas.microsoft.com/office/drawing/2014/main" val="2897531480"/>
                    </a:ext>
                  </a:extLst>
                </a:gridCol>
                <a:gridCol w="258820">
                  <a:extLst>
                    <a:ext uri="{9D8B030D-6E8A-4147-A177-3AD203B41FA5}">
                      <a16:colId xmlns:a16="http://schemas.microsoft.com/office/drawing/2014/main" val="3544941204"/>
                    </a:ext>
                  </a:extLst>
                </a:gridCol>
                <a:gridCol w="258820">
                  <a:extLst>
                    <a:ext uri="{9D8B030D-6E8A-4147-A177-3AD203B41FA5}">
                      <a16:colId xmlns:a16="http://schemas.microsoft.com/office/drawing/2014/main" val="378018116"/>
                    </a:ext>
                  </a:extLst>
                </a:gridCol>
              </a:tblGrid>
              <a:tr h="360001">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ע</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ו</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ב</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ד</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ו</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graphicFrame>
        <p:nvGraphicFramePr>
          <p:cNvPr id="26" name="טבלה 25">
            <a:extLst>
              <a:ext uri="{FF2B5EF4-FFF2-40B4-BE49-F238E27FC236}">
                <a16:creationId xmlns:a16="http://schemas.microsoft.com/office/drawing/2014/main" id="{26A24A73-19CF-48D8-8373-154B6925B103}"/>
              </a:ext>
            </a:extLst>
          </p:cNvPr>
          <p:cNvGraphicFramePr>
            <a:graphicFrameLocks noGrp="1"/>
          </p:cNvGraphicFramePr>
          <p:nvPr>
            <p:extLst>
              <p:ext uri="{D42A27DB-BD31-4B8C-83A1-F6EECF244321}">
                <p14:modId xmlns:p14="http://schemas.microsoft.com/office/powerpoint/2010/main" val="946478160"/>
              </p:ext>
            </p:extLst>
          </p:nvPr>
        </p:nvGraphicFramePr>
        <p:xfrm>
          <a:off x="9087225" y="3900499"/>
          <a:ext cx="1035280" cy="731520"/>
        </p:xfrm>
        <a:graphic>
          <a:graphicData uri="http://schemas.openxmlformats.org/drawingml/2006/table">
            <a:tbl>
              <a:tblPr rtl="1" firstRow="1" bandRow="1">
                <a:tableStyleId>{5C22544A-7EE6-4342-B048-85BDC9FD1C3A}</a:tableStyleId>
              </a:tblPr>
              <a:tblGrid>
                <a:gridCol w="258820">
                  <a:extLst>
                    <a:ext uri="{9D8B030D-6E8A-4147-A177-3AD203B41FA5}">
                      <a16:colId xmlns:a16="http://schemas.microsoft.com/office/drawing/2014/main" val="1048129697"/>
                    </a:ext>
                  </a:extLst>
                </a:gridCol>
                <a:gridCol w="258820">
                  <a:extLst>
                    <a:ext uri="{9D8B030D-6E8A-4147-A177-3AD203B41FA5}">
                      <a16:colId xmlns:a16="http://schemas.microsoft.com/office/drawing/2014/main" val="2897531480"/>
                    </a:ext>
                  </a:extLst>
                </a:gridCol>
                <a:gridCol w="258820">
                  <a:extLst>
                    <a:ext uri="{9D8B030D-6E8A-4147-A177-3AD203B41FA5}">
                      <a16:colId xmlns:a16="http://schemas.microsoft.com/office/drawing/2014/main" val="3544941204"/>
                    </a:ext>
                  </a:extLst>
                </a:gridCol>
                <a:gridCol w="258820">
                  <a:extLst>
                    <a:ext uri="{9D8B030D-6E8A-4147-A177-3AD203B41FA5}">
                      <a16:colId xmlns:a16="http://schemas.microsoft.com/office/drawing/2014/main" val="378018116"/>
                    </a:ext>
                  </a:extLst>
                </a:gridCol>
              </a:tblGrid>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כ</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ש</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ר</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sp>
        <p:nvSpPr>
          <p:cNvPr id="3" name="מלבן 2">
            <a:extLst>
              <a:ext uri="{FF2B5EF4-FFF2-40B4-BE49-F238E27FC236}">
                <a16:creationId xmlns:a16="http://schemas.microsoft.com/office/drawing/2014/main" id="{CD555326-E7D5-4E82-90EC-3CAABA2C9E54}"/>
              </a:ext>
            </a:extLst>
          </p:cNvPr>
          <p:cNvSpPr/>
          <p:nvPr/>
        </p:nvSpPr>
        <p:spPr>
          <a:xfrm>
            <a:off x="8937776" y="1225484"/>
            <a:ext cx="1328491" cy="3517965"/>
          </a:xfrm>
          <a:prstGeom prst="rect">
            <a:avLst/>
          </a:prstGeom>
          <a:noFill/>
          <a:ln>
            <a:solidFill>
              <a:srgbClr val="192A7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7" name="מציין מיקום טקסט 2">
            <a:extLst>
              <a:ext uri="{FF2B5EF4-FFF2-40B4-BE49-F238E27FC236}">
                <a16:creationId xmlns:a16="http://schemas.microsoft.com/office/drawing/2014/main" id="{89CBFE4E-6647-4F51-A388-A0AE3A29CCCA}"/>
              </a:ext>
            </a:extLst>
          </p:cNvPr>
          <p:cNvSpPr txBox="1">
            <a:spLocks/>
          </p:cNvSpPr>
          <p:nvPr/>
        </p:nvSpPr>
        <p:spPr>
          <a:xfrm>
            <a:off x="9094679" y="1298262"/>
            <a:ext cx="1171588" cy="270941"/>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he-IL" sz="1600" b="0" dirty="0">
                <a:solidFill>
                  <a:srgbClr val="92D050"/>
                </a:solidFill>
              </a:rPr>
              <a:t>התפעל</a:t>
            </a:r>
            <a:endParaRPr lang="he-IL" sz="2000" b="0" dirty="0">
              <a:solidFill>
                <a:srgbClr val="92D050"/>
              </a:solidFill>
            </a:endParaRPr>
          </a:p>
        </p:txBody>
      </p:sp>
      <p:sp>
        <p:nvSpPr>
          <p:cNvPr id="28" name="מציין מיקום טקסט 2">
            <a:extLst>
              <a:ext uri="{FF2B5EF4-FFF2-40B4-BE49-F238E27FC236}">
                <a16:creationId xmlns:a16="http://schemas.microsoft.com/office/drawing/2014/main" id="{68BFD766-B522-4AF4-9A32-59EE9A047D0B}"/>
              </a:ext>
            </a:extLst>
          </p:cNvPr>
          <p:cNvSpPr txBox="1">
            <a:spLocks/>
          </p:cNvSpPr>
          <p:nvPr/>
        </p:nvSpPr>
        <p:spPr>
          <a:xfrm>
            <a:off x="9094679" y="2446601"/>
            <a:ext cx="1171588" cy="270941"/>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he-IL" sz="1600" b="0" dirty="0">
                <a:solidFill>
                  <a:srgbClr val="92D050"/>
                </a:solidFill>
              </a:rPr>
              <a:t>קל</a:t>
            </a:r>
            <a:endParaRPr lang="he-IL" sz="2000" b="0" dirty="0">
              <a:solidFill>
                <a:srgbClr val="92D050"/>
              </a:solidFill>
            </a:endParaRPr>
          </a:p>
        </p:txBody>
      </p:sp>
      <p:sp>
        <p:nvSpPr>
          <p:cNvPr id="29" name="מציין מיקום טקסט 2">
            <a:extLst>
              <a:ext uri="{FF2B5EF4-FFF2-40B4-BE49-F238E27FC236}">
                <a16:creationId xmlns:a16="http://schemas.microsoft.com/office/drawing/2014/main" id="{1B9C09E1-F2FA-4532-8DAB-5A67835B92AB}"/>
              </a:ext>
            </a:extLst>
          </p:cNvPr>
          <p:cNvSpPr txBox="1">
            <a:spLocks/>
          </p:cNvSpPr>
          <p:nvPr/>
        </p:nvSpPr>
        <p:spPr>
          <a:xfrm>
            <a:off x="9094679" y="3629558"/>
            <a:ext cx="1171588" cy="270941"/>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he-IL" sz="1600" b="0" dirty="0">
                <a:solidFill>
                  <a:srgbClr val="92D050"/>
                </a:solidFill>
              </a:rPr>
              <a:t>הופעל</a:t>
            </a:r>
            <a:endParaRPr lang="he-IL" sz="2000" b="0" dirty="0">
              <a:solidFill>
                <a:srgbClr val="92D050"/>
              </a:solidFill>
            </a:endParaRPr>
          </a:p>
        </p:txBody>
      </p:sp>
    </p:spTree>
    <p:extLst>
      <p:ext uri="{BB962C8B-B14F-4D97-AF65-F5344CB8AC3E}">
        <p14:creationId xmlns:p14="http://schemas.microsoft.com/office/powerpoint/2010/main" val="2425800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2" grpId="0"/>
      <p:bldP spid="13" grpId="0"/>
      <p:bldP spid="14" grpId="0"/>
      <p:bldP spid="15" grpId="0"/>
      <p:bldP spid="16" grpId="0"/>
      <p:bldP spid="17" grpId="0"/>
      <p:bldP spid="18" grpId="0"/>
      <p:bldP spid="19" grpId="0"/>
      <p:bldP spid="20" grpId="0"/>
      <p:bldP spid="21" grpId="0"/>
      <p:bldP spid="22" grpId="0"/>
      <p:bldP spid="23" grpId="0"/>
      <p:bldP spid="3" grpId="0" animBg="1"/>
      <p:bldP spid="27" grpId="0"/>
      <p:bldP spid="28" grpId="0"/>
      <p:bldP spid="29" grpId="0"/>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01D7D2F-7891-46E3-9860-976354314EFC}"/>
              </a:ext>
            </a:extLst>
          </p:cNvPr>
          <p:cNvSpPr>
            <a:spLocks noGrp="1"/>
          </p:cNvSpPr>
          <p:nvPr>
            <p:ph type="title"/>
          </p:nvPr>
        </p:nvSpPr>
        <p:spPr/>
        <p:txBody>
          <a:bodyPr/>
          <a:lstStyle/>
          <a:p>
            <a:r>
              <a:rPr lang="he-IL" dirty="0"/>
              <a:t>תרגול מבחינות בגרות</a:t>
            </a:r>
          </a:p>
        </p:txBody>
      </p:sp>
      <p:pic>
        <p:nvPicPr>
          <p:cNvPr id="5" name="תמונה 4">
            <a:extLst>
              <a:ext uri="{FF2B5EF4-FFF2-40B4-BE49-F238E27FC236}">
                <a16:creationId xmlns:a16="http://schemas.microsoft.com/office/drawing/2014/main" id="{A41AF4CD-D4D1-4C05-A98B-0DF950C23C43}"/>
              </a:ext>
            </a:extLst>
          </p:cNvPr>
          <p:cNvPicPr>
            <a:picLocks noChangeAspect="1"/>
          </p:cNvPicPr>
          <p:nvPr/>
        </p:nvPicPr>
        <p:blipFill rotWithShape="1">
          <a:blip r:embed="rId2"/>
          <a:srcRect l="16875" t="88611" r="30547" b="5833"/>
          <a:stretch/>
        </p:blipFill>
        <p:spPr>
          <a:xfrm>
            <a:off x="892951" y="2699776"/>
            <a:ext cx="7694199" cy="488228"/>
          </a:xfrm>
          <a:prstGeom prst="rect">
            <a:avLst/>
          </a:prstGeom>
        </p:spPr>
      </p:pic>
      <p:pic>
        <p:nvPicPr>
          <p:cNvPr id="6" name="תמונה 5">
            <a:extLst>
              <a:ext uri="{FF2B5EF4-FFF2-40B4-BE49-F238E27FC236}">
                <a16:creationId xmlns:a16="http://schemas.microsoft.com/office/drawing/2014/main" id="{2026DA9D-72C0-48AA-AA19-AEE0B5A76D34}"/>
              </a:ext>
            </a:extLst>
          </p:cNvPr>
          <p:cNvPicPr>
            <a:picLocks noChangeAspect="1"/>
          </p:cNvPicPr>
          <p:nvPr/>
        </p:nvPicPr>
        <p:blipFill rotWithShape="1">
          <a:blip r:embed="rId2"/>
          <a:srcRect l="16875" t="7499" r="27735" b="74862"/>
          <a:stretch/>
        </p:blipFill>
        <p:spPr>
          <a:xfrm>
            <a:off x="484892" y="1244904"/>
            <a:ext cx="8105776" cy="1550122"/>
          </a:xfrm>
          <a:prstGeom prst="rect">
            <a:avLst/>
          </a:prstGeom>
        </p:spPr>
      </p:pic>
      <p:sp>
        <p:nvSpPr>
          <p:cNvPr id="9" name="מלבן 8">
            <a:extLst>
              <a:ext uri="{FF2B5EF4-FFF2-40B4-BE49-F238E27FC236}">
                <a16:creationId xmlns:a16="http://schemas.microsoft.com/office/drawing/2014/main" id="{A96A0B1A-111A-46A7-8459-2D23BEE711E4}"/>
              </a:ext>
            </a:extLst>
          </p:cNvPr>
          <p:cNvSpPr/>
          <p:nvPr/>
        </p:nvSpPr>
        <p:spPr>
          <a:xfrm>
            <a:off x="665868" y="1182729"/>
            <a:ext cx="7956550" cy="2367404"/>
          </a:xfrm>
          <a:prstGeom prst="rect">
            <a:avLst/>
          </a:prstGeom>
          <a:noFill/>
          <a:ln w="28575">
            <a:solidFill>
              <a:srgbClr val="192A7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מלבן 10">
            <a:extLst>
              <a:ext uri="{FF2B5EF4-FFF2-40B4-BE49-F238E27FC236}">
                <a16:creationId xmlns:a16="http://schemas.microsoft.com/office/drawing/2014/main" id="{9AC0B7A5-CD6C-433A-87E8-04AA5F483680}"/>
              </a:ext>
            </a:extLst>
          </p:cNvPr>
          <p:cNvSpPr/>
          <p:nvPr/>
        </p:nvSpPr>
        <p:spPr>
          <a:xfrm>
            <a:off x="7666741" y="1902425"/>
            <a:ext cx="489585" cy="259080"/>
          </a:xfrm>
          <a:prstGeom prst="rect">
            <a:avLst/>
          </a:prstGeom>
          <a:solidFill>
            <a:srgbClr val="92D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מלבן 11">
            <a:extLst>
              <a:ext uri="{FF2B5EF4-FFF2-40B4-BE49-F238E27FC236}">
                <a16:creationId xmlns:a16="http://schemas.microsoft.com/office/drawing/2014/main" id="{3D5BDC01-98C5-4E93-B014-5486359CDDDB}"/>
              </a:ext>
            </a:extLst>
          </p:cNvPr>
          <p:cNvSpPr/>
          <p:nvPr/>
        </p:nvSpPr>
        <p:spPr>
          <a:xfrm>
            <a:off x="6633279" y="1902425"/>
            <a:ext cx="489585" cy="259080"/>
          </a:xfrm>
          <a:prstGeom prst="rect">
            <a:avLst/>
          </a:prstGeom>
          <a:solidFill>
            <a:srgbClr val="92D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מלבן 12">
            <a:extLst>
              <a:ext uri="{FF2B5EF4-FFF2-40B4-BE49-F238E27FC236}">
                <a16:creationId xmlns:a16="http://schemas.microsoft.com/office/drawing/2014/main" id="{CB407822-38C7-436D-8968-642C99B5AED6}"/>
              </a:ext>
            </a:extLst>
          </p:cNvPr>
          <p:cNvSpPr/>
          <p:nvPr/>
        </p:nvSpPr>
        <p:spPr>
          <a:xfrm>
            <a:off x="5785555" y="1902425"/>
            <a:ext cx="424810" cy="259080"/>
          </a:xfrm>
          <a:prstGeom prst="rect">
            <a:avLst/>
          </a:prstGeom>
          <a:solidFill>
            <a:srgbClr val="92D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מלבן 13">
            <a:extLst>
              <a:ext uri="{FF2B5EF4-FFF2-40B4-BE49-F238E27FC236}">
                <a16:creationId xmlns:a16="http://schemas.microsoft.com/office/drawing/2014/main" id="{7568395A-8EE3-4F07-811E-B6127EC702A1}"/>
              </a:ext>
            </a:extLst>
          </p:cNvPr>
          <p:cNvSpPr/>
          <p:nvPr/>
        </p:nvSpPr>
        <p:spPr>
          <a:xfrm>
            <a:off x="4050418" y="1902425"/>
            <a:ext cx="549276" cy="259080"/>
          </a:xfrm>
          <a:prstGeom prst="rect">
            <a:avLst/>
          </a:prstGeom>
          <a:solidFill>
            <a:srgbClr val="92D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מלבן 14">
            <a:extLst>
              <a:ext uri="{FF2B5EF4-FFF2-40B4-BE49-F238E27FC236}">
                <a16:creationId xmlns:a16="http://schemas.microsoft.com/office/drawing/2014/main" id="{C7036548-FF18-46D9-8244-B9DAB68EFBA1}"/>
              </a:ext>
            </a:extLst>
          </p:cNvPr>
          <p:cNvSpPr/>
          <p:nvPr/>
        </p:nvSpPr>
        <p:spPr>
          <a:xfrm>
            <a:off x="2295228" y="1904448"/>
            <a:ext cx="601079" cy="259080"/>
          </a:xfrm>
          <a:prstGeom prst="rect">
            <a:avLst/>
          </a:prstGeom>
          <a:solidFill>
            <a:srgbClr val="92D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 name="מלבן 15">
            <a:extLst>
              <a:ext uri="{FF2B5EF4-FFF2-40B4-BE49-F238E27FC236}">
                <a16:creationId xmlns:a16="http://schemas.microsoft.com/office/drawing/2014/main" id="{6B5E08A2-ED52-44FA-9EE9-733206394ACE}"/>
              </a:ext>
            </a:extLst>
          </p:cNvPr>
          <p:cNvSpPr/>
          <p:nvPr/>
        </p:nvSpPr>
        <p:spPr>
          <a:xfrm>
            <a:off x="5631567" y="2313905"/>
            <a:ext cx="537525" cy="259080"/>
          </a:xfrm>
          <a:prstGeom prst="rect">
            <a:avLst/>
          </a:prstGeom>
          <a:solidFill>
            <a:srgbClr val="92D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מציין מיקום טקסט 2">
            <a:extLst>
              <a:ext uri="{FF2B5EF4-FFF2-40B4-BE49-F238E27FC236}">
                <a16:creationId xmlns:a16="http://schemas.microsoft.com/office/drawing/2014/main" id="{4B1F8B68-434C-4079-9EE3-12D76CB4BDBD}"/>
              </a:ext>
            </a:extLst>
          </p:cNvPr>
          <p:cNvSpPr txBox="1">
            <a:spLocks/>
          </p:cNvSpPr>
          <p:nvPr/>
        </p:nvSpPr>
        <p:spPr>
          <a:xfrm>
            <a:off x="6878071" y="3058191"/>
            <a:ext cx="1849509"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2000" b="0" dirty="0">
                <a:solidFill>
                  <a:srgbClr val="92D050"/>
                </a:solidFill>
              </a:rPr>
              <a:t>מנהיג / מושג</a:t>
            </a:r>
          </a:p>
        </p:txBody>
      </p:sp>
      <p:graphicFrame>
        <p:nvGraphicFramePr>
          <p:cNvPr id="26" name="טבלה 25">
            <a:extLst>
              <a:ext uri="{FF2B5EF4-FFF2-40B4-BE49-F238E27FC236}">
                <a16:creationId xmlns:a16="http://schemas.microsoft.com/office/drawing/2014/main" id="{AB479443-7828-4CB4-9BC6-1A683A3433D1}"/>
              </a:ext>
            </a:extLst>
          </p:cNvPr>
          <p:cNvGraphicFramePr>
            <a:graphicFrameLocks noGrp="1"/>
          </p:cNvGraphicFramePr>
          <p:nvPr>
            <p:extLst>
              <p:ext uri="{D42A27DB-BD31-4B8C-83A1-F6EECF244321}">
                <p14:modId xmlns:p14="http://schemas.microsoft.com/office/powerpoint/2010/main" val="2366439358"/>
              </p:ext>
            </p:extLst>
          </p:nvPr>
        </p:nvGraphicFramePr>
        <p:xfrm>
          <a:off x="2408497" y="4335857"/>
          <a:ext cx="1035280" cy="731520"/>
        </p:xfrm>
        <a:graphic>
          <a:graphicData uri="http://schemas.openxmlformats.org/drawingml/2006/table">
            <a:tbl>
              <a:tblPr rtl="1" firstRow="1" bandRow="1">
                <a:tableStyleId>{5C22544A-7EE6-4342-B048-85BDC9FD1C3A}</a:tableStyleId>
              </a:tblPr>
              <a:tblGrid>
                <a:gridCol w="258820">
                  <a:extLst>
                    <a:ext uri="{9D8B030D-6E8A-4147-A177-3AD203B41FA5}">
                      <a16:colId xmlns:a16="http://schemas.microsoft.com/office/drawing/2014/main" val="1048129697"/>
                    </a:ext>
                  </a:extLst>
                </a:gridCol>
                <a:gridCol w="258820">
                  <a:extLst>
                    <a:ext uri="{9D8B030D-6E8A-4147-A177-3AD203B41FA5}">
                      <a16:colId xmlns:a16="http://schemas.microsoft.com/office/drawing/2014/main" val="2897531480"/>
                    </a:ext>
                  </a:extLst>
                </a:gridCol>
                <a:gridCol w="258820">
                  <a:extLst>
                    <a:ext uri="{9D8B030D-6E8A-4147-A177-3AD203B41FA5}">
                      <a16:colId xmlns:a16="http://schemas.microsoft.com/office/drawing/2014/main" val="3544941204"/>
                    </a:ext>
                  </a:extLst>
                </a:gridCol>
                <a:gridCol w="258820">
                  <a:extLst>
                    <a:ext uri="{9D8B030D-6E8A-4147-A177-3AD203B41FA5}">
                      <a16:colId xmlns:a16="http://schemas.microsoft.com/office/drawing/2014/main" val="378018116"/>
                    </a:ext>
                  </a:extLst>
                </a:gridCol>
              </a:tblGrid>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tx1"/>
                          </a:solidFill>
                          <a:latin typeface="Varela Round" panose="00000500000000000000" pitchFamily="2" charset="-79"/>
                          <a:ea typeface="+mn-ea"/>
                          <a:cs typeface="Varela Round" panose="00000500000000000000" pitchFamily="2" charset="-79"/>
                        </a:rPr>
                        <a:t>נ</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ש</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ג</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tx1"/>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graphicFrame>
        <p:nvGraphicFramePr>
          <p:cNvPr id="27" name="טבלה 26">
            <a:extLst>
              <a:ext uri="{FF2B5EF4-FFF2-40B4-BE49-F238E27FC236}">
                <a16:creationId xmlns:a16="http://schemas.microsoft.com/office/drawing/2014/main" id="{B8435E3F-0BFE-4C08-9ED9-335909713216}"/>
              </a:ext>
            </a:extLst>
          </p:cNvPr>
          <p:cNvGraphicFramePr>
            <a:graphicFrameLocks noGrp="1"/>
          </p:cNvGraphicFramePr>
          <p:nvPr>
            <p:extLst>
              <p:ext uri="{D42A27DB-BD31-4B8C-83A1-F6EECF244321}">
                <p14:modId xmlns:p14="http://schemas.microsoft.com/office/powerpoint/2010/main" val="3037376192"/>
              </p:ext>
            </p:extLst>
          </p:nvPr>
        </p:nvGraphicFramePr>
        <p:xfrm>
          <a:off x="2408497" y="5594449"/>
          <a:ext cx="1035280" cy="731520"/>
        </p:xfrm>
        <a:graphic>
          <a:graphicData uri="http://schemas.openxmlformats.org/drawingml/2006/table">
            <a:tbl>
              <a:tblPr rtl="1" firstRow="1" bandRow="1">
                <a:tableStyleId>{5C22544A-7EE6-4342-B048-85BDC9FD1C3A}</a:tableStyleId>
              </a:tblPr>
              <a:tblGrid>
                <a:gridCol w="258820">
                  <a:extLst>
                    <a:ext uri="{9D8B030D-6E8A-4147-A177-3AD203B41FA5}">
                      <a16:colId xmlns:a16="http://schemas.microsoft.com/office/drawing/2014/main" val="1048129697"/>
                    </a:ext>
                  </a:extLst>
                </a:gridCol>
                <a:gridCol w="258820">
                  <a:extLst>
                    <a:ext uri="{9D8B030D-6E8A-4147-A177-3AD203B41FA5}">
                      <a16:colId xmlns:a16="http://schemas.microsoft.com/office/drawing/2014/main" val="2897531480"/>
                    </a:ext>
                  </a:extLst>
                </a:gridCol>
                <a:gridCol w="258820">
                  <a:extLst>
                    <a:ext uri="{9D8B030D-6E8A-4147-A177-3AD203B41FA5}">
                      <a16:colId xmlns:a16="http://schemas.microsoft.com/office/drawing/2014/main" val="3544941204"/>
                    </a:ext>
                  </a:extLst>
                </a:gridCol>
                <a:gridCol w="258820">
                  <a:extLst>
                    <a:ext uri="{9D8B030D-6E8A-4147-A177-3AD203B41FA5}">
                      <a16:colId xmlns:a16="http://schemas.microsoft.com/office/drawing/2014/main" val="378018116"/>
                    </a:ext>
                  </a:extLst>
                </a:gridCol>
              </a:tblGrid>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נ</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tx1"/>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ה</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tx1"/>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sp>
        <p:nvSpPr>
          <p:cNvPr id="28" name="מלבן 27">
            <a:extLst>
              <a:ext uri="{FF2B5EF4-FFF2-40B4-BE49-F238E27FC236}">
                <a16:creationId xmlns:a16="http://schemas.microsoft.com/office/drawing/2014/main" id="{D8B40936-9467-44EE-A2F6-05816192B917}"/>
              </a:ext>
            </a:extLst>
          </p:cNvPr>
          <p:cNvSpPr/>
          <p:nvPr/>
        </p:nvSpPr>
        <p:spPr>
          <a:xfrm>
            <a:off x="2169692" y="3929264"/>
            <a:ext cx="4305455" cy="2598536"/>
          </a:xfrm>
          <a:prstGeom prst="rect">
            <a:avLst/>
          </a:prstGeom>
          <a:noFill/>
          <a:ln>
            <a:solidFill>
              <a:srgbClr val="192A7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9" name="מציין מיקום טקסט 2">
            <a:extLst>
              <a:ext uri="{FF2B5EF4-FFF2-40B4-BE49-F238E27FC236}">
                <a16:creationId xmlns:a16="http://schemas.microsoft.com/office/drawing/2014/main" id="{3DD1AF02-07C8-40E9-8A38-3CE8A4C2BF53}"/>
              </a:ext>
            </a:extLst>
          </p:cNvPr>
          <p:cNvSpPr txBox="1">
            <a:spLocks/>
          </p:cNvSpPr>
          <p:nvPr/>
        </p:nvSpPr>
        <p:spPr>
          <a:xfrm>
            <a:off x="2415951" y="4042245"/>
            <a:ext cx="1171588" cy="270941"/>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he-IL" sz="1600" b="0" dirty="0">
                <a:solidFill>
                  <a:srgbClr val="92D050"/>
                </a:solidFill>
              </a:rPr>
              <a:t>הופעל</a:t>
            </a:r>
            <a:endParaRPr lang="he-IL" sz="2000" b="0" dirty="0">
              <a:solidFill>
                <a:srgbClr val="92D050"/>
              </a:solidFill>
            </a:endParaRPr>
          </a:p>
        </p:txBody>
      </p:sp>
      <p:sp>
        <p:nvSpPr>
          <p:cNvPr id="30" name="מציין מיקום טקסט 2">
            <a:extLst>
              <a:ext uri="{FF2B5EF4-FFF2-40B4-BE49-F238E27FC236}">
                <a16:creationId xmlns:a16="http://schemas.microsoft.com/office/drawing/2014/main" id="{560C1766-A30B-4872-A13C-077A314D3D08}"/>
              </a:ext>
            </a:extLst>
          </p:cNvPr>
          <p:cNvSpPr txBox="1">
            <a:spLocks/>
          </p:cNvSpPr>
          <p:nvPr/>
        </p:nvSpPr>
        <p:spPr>
          <a:xfrm>
            <a:off x="5279223" y="4047912"/>
            <a:ext cx="1171588" cy="270941"/>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he-IL" sz="1600" b="0" dirty="0">
                <a:solidFill>
                  <a:srgbClr val="92D050"/>
                </a:solidFill>
              </a:rPr>
              <a:t>הפעיל</a:t>
            </a:r>
            <a:endParaRPr lang="he-IL" sz="2000" b="0" dirty="0">
              <a:solidFill>
                <a:srgbClr val="92D050"/>
              </a:solidFill>
            </a:endParaRPr>
          </a:p>
        </p:txBody>
      </p:sp>
      <p:graphicFrame>
        <p:nvGraphicFramePr>
          <p:cNvPr id="31" name="טבלה 30">
            <a:extLst>
              <a:ext uri="{FF2B5EF4-FFF2-40B4-BE49-F238E27FC236}">
                <a16:creationId xmlns:a16="http://schemas.microsoft.com/office/drawing/2014/main" id="{6A7B2CFA-0944-483E-AC7F-C3387F13C7AE}"/>
              </a:ext>
            </a:extLst>
          </p:cNvPr>
          <p:cNvGraphicFramePr>
            <a:graphicFrameLocks noGrp="1"/>
          </p:cNvGraphicFramePr>
          <p:nvPr>
            <p:extLst>
              <p:ext uri="{D42A27DB-BD31-4B8C-83A1-F6EECF244321}">
                <p14:modId xmlns:p14="http://schemas.microsoft.com/office/powerpoint/2010/main" val="3440168343"/>
              </p:ext>
            </p:extLst>
          </p:nvPr>
        </p:nvGraphicFramePr>
        <p:xfrm>
          <a:off x="3828265" y="4331560"/>
          <a:ext cx="1041400" cy="731520"/>
        </p:xfrm>
        <a:graphic>
          <a:graphicData uri="http://schemas.openxmlformats.org/drawingml/2006/table">
            <a:tbl>
              <a:tblPr rtl="1" firstRow="1" bandRow="1">
                <a:tableStyleId>{5C22544A-7EE6-4342-B048-85BDC9FD1C3A}</a:tableStyleId>
              </a:tblPr>
              <a:tblGrid>
                <a:gridCol w="208280">
                  <a:extLst>
                    <a:ext uri="{9D8B030D-6E8A-4147-A177-3AD203B41FA5}">
                      <a16:colId xmlns:a16="http://schemas.microsoft.com/office/drawing/2014/main" val="1048129697"/>
                    </a:ext>
                  </a:extLst>
                </a:gridCol>
                <a:gridCol w="208280">
                  <a:extLst>
                    <a:ext uri="{9D8B030D-6E8A-4147-A177-3AD203B41FA5}">
                      <a16:colId xmlns:a16="http://schemas.microsoft.com/office/drawing/2014/main" val="2897531480"/>
                    </a:ext>
                  </a:extLst>
                </a:gridCol>
                <a:gridCol w="208280">
                  <a:extLst>
                    <a:ext uri="{9D8B030D-6E8A-4147-A177-3AD203B41FA5}">
                      <a16:colId xmlns:a16="http://schemas.microsoft.com/office/drawing/2014/main" val="3544941204"/>
                    </a:ext>
                  </a:extLst>
                </a:gridCol>
                <a:gridCol w="208280">
                  <a:extLst>
                    <a:ext uri="{9D8B030D-6E8A-4147-A177-3AD203B41FA5}">
                      <a16:colId xmlns:a16="http://schemas.microsoft.com/office/drawing/2014/main" val="729779143"/>
                    </a:ext>
                  </a:extLst>
                </a:gridCol>
                <a:gridCol w="208280">
                  <a:extLst>
                    <a:ext uri="{9D8B030D-6E8A-4147-A177-3AD203B41FA5}">
                      <a16:colId xmlns:a16="http://schemas.microsoft.com/office/drawing/2014/main" val="378018116"/>
                    </a:ext>
                  </a:extLst>
                </a:gridCol>
              </a:tblGrid>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ז</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כ</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י</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ר</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י</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sp>
        <p:nvSpPr>
          <p:cNvPr id="32" name="מציין מיקום טקסט 2">
            <a:extLst>
              <a:ext uri="{FF2B5EF4-FFF2-40B4-BE49-F238E27FC236}">
                <a16:creationId xmlns:a16="http://schemas.microsoft.com/office/drawing/2014/main" id="{EA0263A7-E252-4A9E-B44A-E991C2A864D0}"/>
              </a:ext>
            </a:extLst>
          </p:cNvPr>
          <p:cNvSpPr txBox="1">
            <a:spLocks/>
          </p:cNvSpPr>
          <p:nvPr/>
        </p:nvSpPr>
        <p:spPr>
          <a:xfrm>
            <a:off x="3859455" y="4044088"/>
            <a:ext cx="1171588" cy="270941"/>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he-IL" sz="1600" b="0" dirty="0">
                <a:solidFill>
                  <a:srgbClr val="92D050"/>
                </a:solidFill>
              </a:rPr>
              <a:t>הפעיל</a:t>
            </a:r>
            <a:endParaRPr lang="he-IL" sz="2000" b="0" dirty="0">
              <a:solidFill>
                <a:srgbClr val="92D050"/>
              </a:solidFill>
            </a:endParaRPr>
          </a:p>
        </p:txBody>
      </p:sp>
      <p:sp>
        <p:nvSpPr>
          <p:cNvPr id="37" name="מציין מיקום טקסט 2">
            <a:extLst>
              <a:ext uri="{FF2B5EF4-FFF2-40B4-BE49-F238E27FC236}">
                <a16:creationId xmlns:a16="http://schemas.microsoft.com/office/drawing/2014/main" id="{9B9066B5-38F7-424E-A145-AA479E8F510F}"/>
              </a:ext>
            </a:extLst>
          </p:cNvPr>
          <p:cNvSpPr txBox="1">
            <a:spLocks/>
          </p:cNvSpPr>
          <p:nvPr/>
        </p:nvSpPr>
        <p:spPr>
          <a:xfrm>
            <a:off x="2415951" y="5296209"/>
            <a:ext cx="1171588" cy="270941"/>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he-IL" sz="1600" b="0" dirty="0">
                <a:solidFill>
                  <a:srgbClr val="92D050"/>
                </a:solidFill>
              </a:rPr>
              <a:t>הופעל</a:t>
            </a:r>
            <a:endParaRPr lang="he-IL" sz="2000" b="0" dirty="0">
              <a:solidFill>
                <a:srgbClr val="92D050"/>
              </a:solidFill>
            </a:endParaRPr>
          </a:p>
        </p:txBody>
      </p:sp>
      <p:sp>
        <p:nvSpPr>
          <p:cNvPr id="38" name="מציין מיקום טקסט 2">
            <a:extLst>
              <a:ext uri="{FF2B5EF4-FFF2-40B4-BE49-F238E27FC236}">
                <a16:creationId xmlns:a16="http://schemas.microsoft.com/office/drawing/2014/main" id="{5F528847-9368-49C9-95B1-9D34C371160A}"/>
              </a:ext>
            </a:extLst>
          </p:cNvPr>
          <p:cNvSpPr txBox="1">
            <a:spLocks/>
          </p:cNvSpPr>
          <p:nvPr/>
        </p:nvSpPr>
        <p:spPr>
          <a:xfrm>
            <a:off x="5279223" y="5301876"/>
            <a:ext cx="1171588" cy="270941"/>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he-IL" sz="1600" b="0" dirty="0">
                <a:solidFill>
                  <a:srgbClr val="92D050"/>
                </a:solidFill>
              </a:rPr>
              <a:t>התפעל</a:t>
            </a:r>
            <a:endParaRPr lang="he-IL" sz="2000" b="0" dirty="0">
              <a:solidFill>
                <a:srgbClr val="92D050"/>
              </a:solidFill>
            </a:endParaRPr>
          </a:p>
        </p:txBody>
      </p:sp>
      <p:sp>
        <p:nvSpPr>
          <p:cNvPr id="40" name="מציין מיקום טקסט 2">
            <a:extLst>
              <a:ext uri="{FF2B5EF4-FFF2-40B4-BE49-F238E27FC236}">
                <a16:creationId xmlns:a16="http://schemas.microsoft.com/office/drawing/2014/main" id="{23ACFF54-3C38-49DA-AD13-DC8252A295E5}"/>
              </a:ext>
            </a:extLst>
          </p:cNvPr>
          <p:cNvSpPr txBox="1">
            <a:spLocks/>
          </p:cNvSpPr>
          <p:nvPr/>
        </p:nvSpPr>
        <p:spPr>
          <a:xfrm>
            <a:off x="3859455" y="5298052"/>
            <a:ext cx="1171588" cy="270941"/>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he-IL" sz="1600" b="0" dirty="0">
                <a:solidFill>
                  <a:srgbClr val="92D050"/>
                </a:solidFill>
              </a:rPr>
              <a:t>פועל</a:t>
            </a:r>
            <a:endParaRPr lang="he-IL" sz="2000" b="0" dirty="0">
              <a:solidFill>
                <a:srgbClr val="92D050"/>
              </a:solidFill>
            </a:endParaRPr>
          </a:p>
        </p:txBody>
      </p:sp>
      <p:cxnSp>
        <p:nvCxnSpPr>
          <p:cNvPr id="41" name="מחבר ישר 40">
            <a:extLst>
              <a:ext uri="{FF2B5EF4-FFF2-40B4-BE49-F238E27FC236}">
                <a16:creationId xmlns:a16="http://schemas.microsoft.com/office/drawing/2014/main" id="{48D16032-65B0-48DD-B171-33DA8065B8AA}"/>
              </a:ext>
            </a:extLst>
          </p:cNvPr>
          <p:cNvCxnSpPr/>
          <p:nvPr/>
        </p:nvCxnSpPr>
        <p:spPr>
          <a:xfrm flipH="1">
            <a:off x="2980239" y="5686542"/>
            <a:ext cx="133350" cy="200025"/>
          </a:xfrm>
          <a:prstGeom prst="line">
            <a:avLst/>
          </a:prstGeom>
          <a:ln>
            <a:solidFill>
              <a:srgbClr val="92D050"/>
            </a:solidFill>
          </a:ln>
        </p:spPr>
        <p:style>
          <a:lnRef idx="2">
            <a:schemeClr val="accent3"/>
          </a:lnRef>
          <a:fillRef idx="0">
            <a:schemeClr val="accent3"/>
          </a:fillRef>
          <a:effectRef idx="1">
            <a:schemeClr val="accent3"/>
          </a:effectRef>
          <a:fontRef idx="minor">
            <a:schemeClr val="tx1"/>
          </a:fontRef>
        </p:style>
      </p:cxnSp>
      <p:graphicFrame>
        <p:nvGraphicFramePr>
          <p:cNvPr id="42" name="טבלה 41">
            <a:extLst>
              <a:ext uri="{FF2B5EF4-FFF2-40B4-BE49-F238E27FC236}">
                <a16:creationId xmlns:a16="http://schemas.microsoft.com/office/drawing/2014/main" id="{F5D1E986-3DAE-467A-BF42-2F2AA30E0C97}"/>
              </a:ext>
            </a:extLst>
          </p:cNvPr>
          <p:cNvGraphicFramePr>
            <a:graphicFrameLocks noGrp="1"/>
          </p:cNvGraphicFramePr>
          <p:nvPr>
            <p:extLst>
              <p:ext uri="{D42A27DB-BD31-4B8C-83A1-F6EECF244321}">
                <p14:modId xmlns:p14="http://schemas.microsoft.com/office/powerpoint/2010/main" val="3408958482"/>
              </p:ext>
            </p:extLst>
          </p:nvPr>
        </p:nvGraphicFramePr>
        <p:xfrm>
          <a:off x="5254153" y="4330269"/>
          <a:ext cx="1041400" cy="731520"/>
        </p:xfrm>
        <a:graphic>
          <a:graphicData uri="http://schemas.openxmlformats.org/drawingml/2006/table">
            <a:tbl>
              <a:tblPr rtl="1" firstRow="1" bandRow="1">
                <a:tableStyleId>{5C22544A-7EE6-4342-B048-85BDC9FD1C3A}</a:tableStyleId>
              </a:tblPr>
              <a:tblGrid>
                <a:gridCol w="208280">
                  <a:extLst>
                    <a:ext uri="{9D8B030D-6E8A-4147-A177-3AD203B41FA5}">
                      <a16:colId xmlns:a16="http://schemas.microsoft.com/office/drawing/2014/main" val="1048129697"/>
                    </a:ext>
                  </a:extLst>
                </a:gridCol>
                <a:gridCol w="208280">
                  <a:extLst>
                    <a:ext uri="{9D8B030D-6E8A-4147-A177-3AD203B41FA5}">
                      <a16:colId xmlns:a16="http://schemas.microsoft.com/office/drawing/2014/main" val="2897531480"/>
                    </a:ext>
                  </a:extLst>
                </a:gridCol>
                <a:gridCol w="208280">
                  <a:extLst>
                    <a:ext uri="{9D8B030D-6E8A-4147-A177-3AD203B41FA5}">
                      <a16:colId xmlns:a16="http://schemas.microsoft.com/office/drawing/2014/main" val="3544941204"/>
                    </a:ext>
                  </a:extLst>
                </a:gridCol>
                <a:gridCol w="208280">
                  <a:extLst>
                    <a:ext uri="{9D8B030D-6E8A-4147-A177-3AD203B41FA5}">
                      <a16:colId xmlns:a16="http://schemas.microsoft.com/office/drawing/2014/main" val="729779143"/>
                    </a:ext>
                  </a:extLst>
                </a:gridCol>
                <a:gridCol w="208280">
                  <a:extLst>
                    <a:ext uri="{9D8B030D-6E8A-4147-A177-3AD203B41FA5}">
                      <a16:colId xmlns:a16="http://schemas.microsoft.com/office/drawing/2014/main" val="378018116"/>
                    </a:ext>
                  </a:extLst>
                </a:gridCol>
              </a:tblGrid>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נ</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ה</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י</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ג</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י</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graphicFrame>
        <p:nvGraphicFramePr>
          <p:cNvPr id="43" name="טבלה 42">
            <a:extLst>
              <a:ext uri="{FF2B5EF4-FFF2-40B4-BE49-F238E27FC236}">
                <a16:creationId xmlns:a16="http://schemas.microsoft.com/office/drawing/2014/main" id="{329AEC06-82C1-4089-92C2-BFE4F6F18CF5}"/>
              </a:ext>
            </a:extLst>
          </p:cNvPr>
          <p:cNvGraphicFramePr>
            <a:graphicFrameLocks noGrp="1"/>
          </p:cNvGraphicFramePr>
          <p:nvPr>
            <p:extLst>
              <p:ext uri="{D42A27DB-BD31-4B8C-83A1-F6EECF244321}">
                <p14:modId xmlns:p14="http://schemas.microsoft.com/office/powerpoint/2010/main" val="2185095370"/>
              </p:ext>
            </p:extLst>
          </p:nvPr>
        </p:nvGraphicFramePr>
        <p:xfrm>
          <a:off x="5254153" y="5594449"/>
          <a:ext cx="1041400" cy="731520"/>
        </p:xfrm>
        <a:graphic>
          <a:graphicData uri="http://schemas.openxmlformats.org/drawingml/2006/table">
            <a:tbl>
              <a:tblPr rtl="1" firstRow="1" bandRow="1">
                <a:tableStyleId>{5C22544A-7EE6-4342-B048-85BDC9FD1C3A}</a:tableStyleId>
              </a:tblPr>
              <a:tblGrid>
                <a:gridCol w="208280">
                  <a:extLst>
                    <a:ext uri="{9D8B030D-6E8A-4147-A177-3AD203B41FA5}">
                      <a16:colId xmlns:a16="http://schemas.microsoft.com/office/drawing/2014/main" val="1048129697"/>
                    </a:ext>
                  </a:extLst>
                </a:gridCol>
                <a:gridCol w="208280">
                  <a:extLst>
                    <a:ext uri="{9D8B030D-6E8A-4147-A177-3AD203B41FA5}">
                      <a16:colId xmlns:a16="http://schemas.microsoft.com/office/drawing/2014/main" val="2897531480"/>
                    </a:ext>
                  </a:extLst>
                </a:gridCol>
                <a:gridCol w="208280">
                  <a:extLst>
                    <a:ext uri="{9D8B030D-6E8A-4147-A177-3AD203B41FA5}">
                      <a16:colId xmlns:a16="http://schemas.microsoft.com/office/drawing/2014/main" val="3544941204"/>
                    </a:ext>
                  </a:extLst>
                </a:gridCol>
                <a:gridCol w="208280">
                  <a:extLst>
                    <a:ext uri="{9D8B030D-6E8A-4147-A177-3AD203B41FA5}">
                      <a16:colId xmlns:a16="http://schemas.microsoft.com/office/drawing/2014/main" val="729779143"/>
                    </a:ext>
                  </a:extLst>
                </a:gridCol>
                <a:gridCol w="208280">
                  <a:extLst>
                    <a:ext uri="{9D8B030D-6E8A-4147-A177-3AD203B41FA5}">
                      <a16:colId xmlns:a16="http://schemas.microsoft.com/office/drawing/2014/main" val="378018116"/>
                    </a:ext>
                  </a:extLst>
                </a:gridCol>
              </a:tblGrid>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ת</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כ</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ו</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ן</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ת</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graphicFrame>
        <p:nvGraphicFramePr>
          <p:cNvPr id="44" name="טבלה 43">
            <a:extLst>
              <a:ext uri="{FF2B5EF4-FFF2-40B4-BE49-F238E27FC236}">
                <a16:creationId xmlns:a16="http://schemas.microsoft.com/office/drawing/2014/main" id="{5C2CD8C1-D080-472F-81D1-D5BA3FD8DEE4}"/>
              </a:ext>
            </a:extLst>
          </p:cNvPr>
          <p:cNvGraphicFramePr>
            <a:graphicFrameLocks noGrp="1"/>
          </p:cNvGraphicFramePr>
          <p:nvPr>
            <p:extLst>
              <p:ext uri="{D42A27DB-BD31-4B8C-83A1-F6EECF244321}">
                <p14:modId xmlns:p14="http://schemas.microsoft.com/office/powerpoint/2010/main" val="73476587"/>
              </p:ext>
            </p:extLst>
          </p:nvPr>
        </p:nvGraphicFramePr>
        <p:xfrm>
          <a:off x="3834385" y="5594449"/>
          <a:ext cx="1035280" cy="731520"/>
        </p:xfrm>
        <a:graphic>
          <a:graphicData uri="http://schemas.openxmlformats.org/drawingml/2006/table">
            <a:tbl>
              <a:tblPr rtl="1" firstRow="1" bandRow="1">
                <a:tableStyleId>{5C22544A-7EE6-4342-B048-85BDC9FD1C3A}</a:tableStyleId>
              </a:tblPr>
              <a:tblGrid>
                <a:gridCol w="258820">
                  <a:extLst>
                    <a:ext uri="{9D8B030D-6E8A-4147-A177-3AD203B41FA5}">
                      <a16:colId xmlns:a16="http://schemas.microsoft.com/office/drawing/2014/main" val="1048129697"/>
                    </a:ext>
                  </a:extLst>
                </a:gridCol>
                <a:gridCol w="258820">
                  <a:extLst>
                    <a:ext uri="{9D8B030D-6E8A-4147-A177-3AD203B41FA5}">
                      <a16:colId xmlns:a16="http://schemas.microsoft.com/office/drawing/2014/main" val="2897531480"/>
                    </a:ext>
                  </a:extLst>
                </a:gridCol>
                <a:gridCol w="258820">
                  <a:extLst>
                    <a:ext uri="{9D8B030D-6E8A-4147-A177-3AD203B41FA5}">
                      <a16:colId xmlns:a16="http://schemas.microsoft.com/office/drawing/2014/main" val="3544941204"/>
                    </a:ext>
                  </a:extLst>
                </a:gridCol>
                <a:gridCol w="258820">
                  <a:extLst>
                    <a:ext uri="{9D8B030D-6E8A-4147-A177-3AD203B41FA5}">
                      <a16:colId xmlns:a16="http://schemas.microsoft.com/office/drawing/2014/main" val="378018116"/>
                    </a:ext>
                  </a:extLst>
                </a:gridCol>
              </a:tblGrid>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נֻ</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ג</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ד</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952455030"/>
                  </a:ext>
                </a:extLst>
              </a:tr>
              <a:tr h="360001">
                <a:tc>
                  <a:txBody>
                    <a:bodyPr/>
                    <a:lstStyle/>
                    <a:p>
                      <a:pPr algn="ctr" rtl="1"/>
                      <a:r>
                        <a:rPr lang="he-IL" sz="1800" b="1" kern="1200" dirty="0">
                          <a:solidFill>
                            <a:schemeClr val="bg1"/>
                          </a:solidFill>
                          <a:latin typeface="Varela Round" panose="00000500000000000000" pitchFamily="2" charset="-79"/>
                          <a:ea typeface="+mn-ea"/>
                          <a:cs typeface="Varela Round" panose="00000500000000000000" pitchFamily="2" charset="-79"/>
                        </a:rPr>
                        <a:t>מ</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קֻ</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ט</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tc>
                  <a:txBody>
                    <a:bodyPr/>
                    <a:lstStyle/>
                    <a:p>
                      <a:pPr algn="ctr" rtl="1"/>
                      <a:r>
                        <a:rPr lang="he-IL" sz="1800" b="1" kern="1200" dirty="0">
                          <a:solidFill>
                            <a:srgbClr val="192A72"/>
                          </a:solidFill>
                          <a:latin typeface="Varela Round" panose="00000500000000000000" pitchFamily="2" charset="-79"/>
                          <a:ea typeface="+mn-ea"/>
                          <a:cs typeface="Varela Round" panose="00000500000000000000" pitchFamily="2" charset="-79"/>
                        </a:rPr>
                        <a:t>ל</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2B4BC"/>
                    </a:solidFill>
                  </a:tcPr>
                </a:tc>
                <a:extLst>
                  <a:ext uri="{0D108BD9-81ED-4DB2-BD59-A6C34878D82A}">
                    <a16:rowId xmlns:a16="http://schemas.microsoft.com/office/drawing/2014/main" val="3518986280"/>
                  </a:ext>
                </a:extLst>
              </a:tr>
            </a:tbl>
          </a:graphicData>
        </a:graphic>
      </p:graphicFrame>
      <p:cxnSp>
        <p:nvCxnSpPr>
          <p:cNvPr id="45" name="מחבר ישר 44">
            <a:extLst>
              <a:ext uri="{FF2B5EF4-FFF2-40B4-BE49-F238E27FC236}">
                <a16:creationId xmlns:a16="http://schemas.microsoft.com/office/drawing/2014/main" id="{C3911D6F-6A36-42AA-A3D0-AC4023E7F230}"/>
              </a:ext>
            </a:extLst>
          </p:cNvPr>
          <p:cNvCxnSpPr/>
          <p:nvPr/>
        </p:nvCxnSpPr>
        <p:spPr>
          <a:xfrm flipH="1">
            <a:off x="2980477" y="4426167"/>
            <a:ext cx="133350" cy="200025"/>
          </a:xfrm>
          <a:prstGeom prst="line">
            <a:avLst/>
          </a:prstGeom>
          <a:ln>
            <a:solidFill>
              <a:srgbClr val="92D050"/>
            </a:solidFill>
          </a:ln>
        </p:spPr>
        <p:style>
          <a:lnRef idx="2">
            <a:schemeClr val="accent3"/>
          </a:lnRef>
          <a:fillRef idx="0">
            <a:schemeClr val="accent3"/>
          </a:fillRef>
          <a:effectRef idx="1">
            <a:schemeClr val="accent3"/>
          </a:effectRef>
          <a:fontRef idx="minor">
            <a:schemeClr val="tx1"/>
          </a:fontRef>
        </p:style>
      </p:cxnSp>
      <p:pic>
        <p:nvPicPr>
          <p:cNvPr id="10242" name="Picture 2" descr="Woman doesn't believe the fake news Free Vector">
            <a:extLst>
              <a:ext uri="{FF2B5EF4-FFF2-40B4-BE49-F238E27FC236}">
                <a16:creationId xmlns:a16="http://schemas.microsoft.com/office/drawing/2014/main" id="{76D9364A-7C52-4D76-AD71-9727AED2B8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71457" y="1154448"/>
            <a:ext cx="2435651" cy="2435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637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p:bldP spid="28" grpId="0" animBg="1"/>
      <p:bldP spid="29" grpId="0"/>
      <p:bldP spid="30" grpId="0"/>
      <p:bldP spid="32" grpId="0"/>
      <p:bldP spid="37" grpId="0"/>
      <p:bldP spid="38" grpId="0"/>
      <p:bldP spid="4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7" name="כותרת 6"/>
          <p:cNvSpPr>
            <a:spLocks noGrp="1"/>
          </p:cNvSpPr>
          <p:nvPr>
            <p:ph type="title"/>
          </p:nvPr>
        </p:nvSpPr>
        <p:spPr/>
        <p:txBody>
          <a:bodyPr/>
          <a:lstStyle/>
          <a:p>
            <a:r>
              <a:rPr lang="he-IL" dirty="0">
                <a:solidFill>
                  <a:srgbClr val="192A72"/>
                </a:solidFill>
              </a:rPr>
              <a:t>מה נלמד היום? </a:t>
            </a:r>
          </a:p>
        </p:txBody>
      </p:sp>
      <p:sp>
        <p:nvSpPr>
          <p:cNvPr id="8" name="מציין מיקום תוכן 7"/>
          <p:cNvSpPr>
            <a:spLocks noGrp="1"/>
          </p:cNvSpPr>
          <p:nvPr>
            <p:ph sz="quarter" idx="4"/>
          </p:nvPr>
        </p:nvSpPr>
        <p:spPr>
          <a:xfrm>
            <a:off x="958333" y="1046730"/>
            <a:ext cx="8306994" cy="4153058"/>
          </a:xfrm>
        </p:spPr>
        <p:txBody>
          <a:bodyPr/>
          <a:lstStyle/>
          <a:p>
            <a:pPr>
              <a:lnSpc>
                <a:spcPct val="200000"/>
              </a:lnSpc>
            </a:pPr>
            <a:r>
              <a:rPr lang="he-IL" dirty="0">
                <a:solidFill>
                  <a:schemeClr val="tx1"/>
                </a:solidFill>
              </a:rPr>
              <a:t>שימושי הבינוני: שם עצם, שם תואר, פועל בהווה</a:t>
            </a:r>
          </a:p>
          <a:p>
            <a:pPr>
              <a:lnSpc>
                <a:spcPct val="200000"/>
              </a:lnSpc>
            </a:pPr>
            <a:r>
              <a:rPr lang="he-IL" dirty="0">
                <a:solidFill>
                  <a:schemeClr val="tx1"/>
                </a:solidFill>
              </a:rPr>
              <a:t>צורות הבינוני בבניינים השונים</a:t>
            </a:r>
          </a:p>
          <a:p>
            <a:pPr>
              <a:lnSpc>
                <a:spcPct val="200000"/>
              </a:lnSpc>
            </a:pPr>
            <a:r>
              <a:rPr lang="he-IL" dirty="0">
                <a:solidFill>
                  <a:schemeClr val="tx1"/>
                </a:solidFill>
              </a:rPr>
              <a:t>משמעויות משקלי הבינוני</a:t>
            </a:r>
          </a:p>
          <a:p>
            <a:pPr>
              <a:lnSpc>
                <a:spcPct val="200000"/>
              </a:lnSpc>
            </a:pPr>
            <a:r>
              <a:rPr lang="he-IL" dirty="0">
                <a:solidFill>
                  <a:schemeClr val="tx1"/>
                </a:solidFill>
              </a:rPr>
              <a:t>תרגול מבחינות בגרות</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a:xfrm>
            <a:off x="2" y="212675"/>
            <a:ext cx="12191999" cy="720094"/>
          </a:xfrm>
        </p:spPr>
        <p:txBody>
          <a:bodyPr/>
          <a:lstStyle/>
          <a:p>
            <a:r>
              <a:rPr lang="he-IL" dirty="0"/>
              <a:t>משמעויות משקלי הבינוני</a:t>
            </a:r>
          </a:p>
        </p:txBody>
      </p:sp>
      <p:cxnSp>
        <p:nvCxnSpPr>
          <p:cNvPr id="10" name="מחבר חץ ישר 9">
            <a:extLst>
              <a:ext uri="{FF2B5EF4-FFF2-40B4-BE49-F238E27FC236}">
                <a16:creationId xmlns:a16="http://schemas.microsoft.com/office/drawing/2014/main" id="{F0B06622-761B-4F05-A26F-283646585A47}"/>
              </a:ext>
            </a:extLst>
          </p:cNvPr>
          <p:cNvCxnSpPr>
            <a:cxnSpLocks/>
          </p:cNvCxnSpPr>
          <p:nvPr/>
        </p:nvCxnSpPr>
        <p:spPr>
          <a:xfrm>
            <a:off x="9279568" y="1804501"/>
            <a:ext cx="0" cy="47177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 name="מחבר חץ ישר 11">
            <a:extLst>
              <a:ext uri="{FF2B5EF4-FFF2-40B4-BE49-F238E27FC236}">
                <a16:creationId xmlns:a16="http://schemas.microsoft.com/office/drawing/2014/main" id="{035B7D8E-DB42-458F-A670-EFECBEE51937}"/>
              </a:ext>
            </a:extLst>
          </p:cNvPr>
          <p:cNvCxnSpPr>
            <a:cxnSpLocks/>
          </p:cNvCxnSpPr>
          <p:nvPr/>
        </p:nvCxnSpPr>
        <p:spPr>
          <a:xfrm>
            <a:off x="2912431" y="1804501"/>
            <a:ext cx="0" cy="47177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מחבר ישר 12">
            <a:extLst>
              <a:ext uri="{FF2B5EF4-FFF2-40B4-BE49-F238E27FC236}">
                <a16:creationId xmlns:a16="http://schemas.microsoft.com/office/drawing/2014/main" id="{8D1FA8CB-CD01-4C1C-A8BD-8F2E5692ADB5}"/>
              </a:ext>
            </a:extLst>
          </p:cNvPr>
          <p:cNvCxnSpPr>
            <a:cxnSpLocks/>
          </p:cNvCxnSpPr>
          <p:nvPr/>
        </p:nvCxnSpPr>
        <p:spPr>
          <a:xfrm>
            <a:off x="2912431" y="1804501"/>
            <a:ext cx="636713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מחבר חץ ישר 15">
            <a:extLst>
              <a:ext uri="{FF2B5EF4-FFF2-40B4-BE49-F238E27FC236}">
                <a16:creationId xmlns:a16="http://schemas.microsoft.com/office/drawing/2014/main" id="{9C4EFA80-8B61-4A38-9EAB-445D4E535715}"/>
              </a:ext>
            </a:extLst>
          </p:cNvPr>
          <p:cNvCxnSpPr>
            <a:cxnSpLocks/>
          </p:cNvCxnSpPr>
          <p:nvPr/>
        </p:nvCxnSpPr>
        <p:spPr>
          <a:xfrm>
            <a:off x="6047792" y="1535555"/>
            <a:ext cx="0" cy="707655"/>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תרשים זרימה: תהליך חלופי 18">
            <a:extLst>
              <a:ext uri="{FF2B5EF4-FFF2-40B4-BE49-F238E27FC236}">
                <a16:creationId xmlns:a16="http://schemas.microsoft.com/office/drawing/2014/main" id="{DC54E12E-DC19-42CC-9B53-889D9FDA07E7}"/>
              </a:ext>
            </a:extLst>
          </p:cNvPr>
          <p:cNvSpPr/>
          <p:nvPr/>
        </p:nvSpPr>
        <p:spPr>
          <a:xfrm>
            <a:off x="4857267" y="2345189"/>
            <a:ext cx="2381049" cy="543833"/>
          </a:xfrm>
          <a:prstGeom prst="flowChartAlternate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rgbClr val="192A72"/>
                </a:solidFill>
                <a:latin typeface="Varela Round" panose="00000500000000000000" pitchFamily="2" charset="-79"/>
                <a:cs typeface="Varela Round" panose="00000500000000000000" pitchFamily="2" charset="-79"/>
              </a:rPr>
              <a:t>כלי/מכשיר</a:t>
            </a:r>
          </a:p>
        </p:txBody>
      </p:sp>
      <p:sp>
        <p:nvSpPr>
          <p:cNvPr id="20" name="תרשים זרימה: תהליך חלופי 19">
            <a:extLst>
              <a:ext uri="{FF2B5EF4-FFF2-40B4-BE49-F238E27FC236}">
                <a16:creationId xmlns:a16="http://schemas.microsoft.com/office/drawing/2014/main" id="{D9F5547C-3765-4FEF-9E2E-F37008F4CCD2}"/>
              </a:ext>
            </a:extLst>
          </p:cNvPr>
          <p:cNvSpPr/>
          <p:nvPr/>
        </p:nvSpPr>
        <p:spPr>
          <a:xfrm>
            <a:off x="8056595" y="2348952"/>
            <a:ext cx="2445945" cy="540070"/>
          </a:xfrm>
          <a:prstGeom prst="flowChartAlternate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rgbClr val="192A72"/>
                </a:solidFill>
                <a:latin typeface="Varela Round" panose="00000500000000000000" pitchFamily="2" charset="-79"/>
                <a:cs typeface="Varela Round" panose="00000500000000000000" pitchFamily="2" charset="-79"/>
              </a:rPr>
              <a:t>בעל מקצוע</a:t>
            </a:r>
          </a:p>
        </p:txBody>
      </p:sp>
      <p:sp>
        <p:nvSpPr>
          <p:cNvPr id="21" name="תרשים זרימה: תהליך חלופי 20">
            <a:extLst>
              <a:ext uri="{FF2B5EF4-FFF2-40B4-BE49-F238E27FC236}">
                <a16:creationId xmlns:a16="http://schemas.microsoft.com/office/drawing/2014/main" id="{8FAB0BDD-C280-4C58-B5D9-B8F9F1E7B523}"/>
              </a:ext>
            </a:extLst>
          </p:cNvPr>
          <p:cNvSpPr/>
          <p:nvPr/>
        </p:nvSpPr>
        <p:spPr>
          <a:xfrm>
            <a:off x="1721907" y="2345190"/>
            <a:ext cx="2381048" cy="540070"/>
          </a:xfrm>
          <a:prstGeom prst="flowChartAlternate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rgbClr val="192A72"/>
                </a:solidFill>
                <a:latin typeface="Varela Round" panose="00000500000000000000" pitchFamily="2" charset="-79"/>
                <a:cs typeface="Varela Round" panose="00000500000000000000" pitchFamily="2" charset="-79"/>
              </a:rPr>
              <a:t>שם תואר</a:t>
            </a:r>
          </a:p>
        </p:txBody>
      </p:sp>
      <p:sp>
        <p:nvSpPr>
          <p:cNvPr id="23" name="מציין מיקום טקסט 13">
            <a:extLst>
              <a:ext uri="{FF2B5EF4-FFF2-40B4-BE49-F238E27FC236}">
                <a16:creationId xmlns:a16="http://schemas.microsoft.com/office/drawing/2014/main" id="{F9E279E0-BD3D-4E0B-AA30-1E3EE134CAD8}"/>
              </a:ext>
            </a:extLst>
          </p:cNvPr>
          <p:cNvSpPr txBox="1">
            <a:spLocks/>
          </p:cNvSpPr>
          <p:nvPr/>
        </p:nvSpPr>
        <p:spPr>
          <a:xfrm>
            <a:off x="7681720" y="2831935"/>
            <a:ext cx="3308819" cy="976838"/>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he-IL" sz="2000" b="0" dirty="0"/>
              <a:t>ה</a:t>
            </a:r>
            <a:r>
              <a:rPr lang="he-IL" dirty="0"/>
              <a:t>מַדְרִיךְ</a:t>
            </a:r>
            <a:r>
              <a:rPr lang="he-IL" sz="1800" b="0" dirty="0"/>
              <a:t> של קבוצת המטיילים סיפר לנו על המקום.</a:t>
            </a:r>
          </a:p>
        </p:txBody>
      </p:sp>
      <p:sp>
        <p:nvSpPr>
          <p:cNvPr id="22" name="מציין מיקום טקסט 13">
            <a:extLst>
              <a:ext uri="{FF2B5EF4-FFF2-40B4-BE49-F238E27FC236}">
                <a16:creationId xmlns:a16="http://schemas.microsoft.com/office/drawing/2014/main" id="{A1000691-9295-4856-A33A-96387B0949DE}"/>
              </a:ext>
            </a:extLst>
          </p:cNvPr>
          <p:cNvSpPr txBox="1">
            <a:spLocks/>
          </p:cNvSpPr>
          <p:nvPr/>
        </p:nvSpPr>
        <p:spPr>
          <a:xfrm>
            <a:off x="4431089" y="2831935"/>
            <a:ext cx="3308819" cy="976838"/>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he-IL" sz="1800" b="0" dirty="0"/>
              <a:t>רכשנו </a:t>
            </a:r>
            <a:r>
              <a:rPr lang="he-IL" sz="2400" dirty="0"/>
              <a:t>מַדְרִיךְ</a:t>
            </a:r>
            <a:r>
              <a:rPr lang="he-IL" sz="1800" b="0" dirty="0"/>
              <a:t> טיולים מעודכן לפני הנסיעה לגרמניה.</a:t>
            </a:r>
          </a:p>
        </p:txBody>
      </p:sp>
      <p:sp>
        <p:nvSpPr>
          <p:cNvPr id="28" name="מציין מיקום טקסט 13">
            <a:extLst>
              <a:ext uri="{FF2B5EF4-FFF2-40B4-BE49-F238E27FC236}">
                <a16:creationId xmlns:a16="http://schemas.microsoft.com/office/drawing/2014/main" id="{2F0D7755-7FAC-4BA0-B4BB-340643B78619}"/>
              </a:ext>
            </a:extLst>
          </p:cNvPr>
          <p:cNvSpPr txBox="1">
            <a:spLocks/>
          </p:cNvSpPr>
          <p:nvPr/>
        </p:nvSpPr>
        <p:spPr>
          <a:xfrm>
            <a:off x="1336179" y="2841765"/>
            <a:ext cx="3308819" cy="976838"/>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he-IL" sz="1800" b="0" dirty="0"/>
              <a:t>בכתיבת טקסט </a:t>
            </a:r>
            <a:r>
              <a:rPr lang="he-IL" sz="2400" dirty="0"/>
              <a:t>מַדְרִיךְ</a:t>
            </a:r>
            <a:r>
              <a:rPr lang="he-IL" sz="1800" b="0" dirty="0"/>
              <a:t> משתמשים בשמות פועל.</a:t>
            </a:r>
          </a:p>
        </p:txBody>
      </p:sp>
      <p:pic>
        <p:nvPicPr>
          <p:cNvPr id="6146" name="Picture 2" descr="Group of friends consulting guide book Free Photo">
            <a:extLst>
              <a:ext uri="{FF2B5EF4-FFF2-40B4-BE49-F238E27FC236}">
                <a16:creationId xmlns:a16="http://schemas.microsoft.com/office/drawing/2014/main" id="{7CFFC379-450B-4D23-AD91-F833F866130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6877" y="3808772"/>
            <a:ext cx="1721826" cy="114696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couting boys mentor guides outdoor adventures and survival activities in camping retro cartoon poster Free Vector">
            <a:extLst>
              <a:ext uri="{FF2B5EF4-FFF2-40B4-BE49-F238E27FC236}">
                <a16:creationId xmlns:a16="http://schemas.microsoft.com/office/drawing/2014/main" id="{71D7595E-CA2E-4A10-8197-866E71D6B79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22232" y="3808773"/>
            <a:ext cx="1914670" cy="114696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No photo description available.">
            <a:extLst>
              <a:ext uri="{FF2B5EF4-FFF2-40B4-BE49-F238E27FC236}">
                <a16:creationId xmlns:a16="http://schemas.microsoft.com/office/drawing/2014/main" id="{2919C15A-9AF6-4CC8-AA86-8769E6E820E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46809" y="3808772"/>
            <a:ext cx="2131243" cy="2131243"/>
          </a:xfrm>
          <a:prstGeom prst="rect">
            <a:avLst/>
          </a:prstGeom>
          <a:noFill/>
          <a:extLst>
            <a:ext uri="{909E8E84-426E-40DD-AFC4-6F175D3DCCD1}">
              <a14:hiddenFill xmlns:a14="http://schemas.microsoft.com/office/drawing/2010/main">
                <a:solidFill>
                  <a:srgbClr val="FFFFFF"/>
                </a:solidFill>
              </a14:hiddenFill>
            </a:ext>
          </a:extLst>
        </p:spPr>
      </p:pic>
      <p:sp>
        <p:nvSpPr>
          <p:cNvPr id="17" name="תרשים זרימה: תהליך חלופי 16">
            <a:extLst>
              <a:ext uri="{FF2B5EF4-FFF2-40B4-BE49-F238E27FC236}">
                <a16:creationId xmlns:a16="http://schemas.microsoft.com/office/drawing/2014/main" id="{13F1F01C-B738-4753-97F4-340C5B7D8741}"/>
              </a:ext>
            </a:extLst>
          </p:cNvPr>
          <p:cNvSpPr/>
          <p:nvPr/>
        </p:nvSpPr>
        <p:spPr>
          <a:xfrm>
            <a:off x="5389411" y="884750"/>
            <a:ext cx="1316759" cy="615590"/>
          </a:xfrm>
          <a:prstGeom prst="flowChartAlternate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rgbClr val="192A72"/>
                </a:solidFill>
                <a:latin typeface="Varela Round" panose="00000500000000000000" pitchFamily="2" charset="-79"/>
                <a:cs typeface="Varela Round" panose="00000500000000000000" pitchFamily="2" charset="-79"/>
              </a:rPr>
              <a:t>מַדְרִיךְ</a:t>
            </a:r>
            <a:endParaRPr lang="he-IL" dirty="0">
              <a:solidFill>
                <a:srgbClr val="192A72"/>
              </a:solidFill>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2688087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1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2" grpId="0"/>
      <p:bldP spid="2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4F60969-23EF-4F9B-9C86-DA9E208BCBBC}"/>
              </a:ext>
            </a:extLst>
          </p:cNvPr>
          <p:cNvSpPr>
            <a:spLocks noGrp="1"/>
          </p:cNvSpPr>
          <p:nvPr>
            <p:ph type="title"/>
          </p:nvPr>
        </p:nvSpPr>
        <p:spPr/>
        <p:txBody>
          <a:bodyPr/>
          <a:lstStyle/>
          <a:p>
            <a:r>
              <a:rPr lang="he-IL" dirty="0"/>
              <a:t>צורות בינוני במשמעות בעל מקצוע</a:t>
            </a:r>
          </a:p>
        </p:txBody>
      </p:sp>
      <p:sp>
        <p:nvSpPr>
          <p:cNvPr id="3" name="מציין מיקום טקסט 2">
            <a:extLst>
              <a:ext uri="{FF2B5EF4-FFF2-40B4-BE49-F238E27FC236}">
                <a16:creationId xmlns:a16="http://schemas.microsoft.com/office/drawing/2014/main" id="{C91E25FF-2483-40A7-829F-3915B718CF17}"/>
              </a:ext>
            </a:extLst>
          </p:cNvPr>
          <p:cNvSpPr>
            <a:spLocks noGrp="1"/>
          </p:cNvSpPr>
          <p:nvPr>
            <p:ph type="body" sz="quarter" idx="3"/>
          </p:nvPr>
        </p:nvSpPr>
        <p:spPr>
          <a:xfrm>
            <a:off x="584462" y="1059388"/>
            <a:ext cx="11144668" cy="540000"/>
          </a:xfrm>
        </p:spPr>
        <p:txBody>
          <a:bodyPr/>
          <a:lstStyle/>
          <a:p>
            <a:r>
              <a:rPr lang="he-IL" dirty="0"/>
              <a:t>זהו את בעלי המקצוע/התפקיד בתמונות הבאות ואת ה</a:t>
            </a:r>
            <a:r>
              <a:rPr lang="he-IL" u="sng" dirty="0"/>
              <a:t>בניין</a:t>
            </a:r>
            <a:r>
              <a:rPr lang="he-IL" dirty="0"/>
              <a:t> של כל צורה.</a:t>
            </a:r>
          </a:p>
        </p:txBody>
      </p:sp>
      <p:sp>
        <p:nvSpPr>
          <p:cNvPr id="6" name="מציין מיקום טקסט 2">
            <a:extLst>
              <a:ext uri="{FF2B5EF4-FFF2-40B4-BE49-F238E27FC236}">
                <a16:creationId xmlns:a16="http://schemas.microsoft.com/office/drawing/2014/main" id="{3728903F-1CA2-4090-8984-0ADE32F8CA00}"/>
              </a:ext>
            </a:extLst>
          </p:cNvPr>
          <p:cNvSpPr txBox="1">
            <a:spLocks/>
          </p:cNvSpPr>
          <p:nvPr/>
        </p:nvSpPr>
        <p:spPr>
          <a:xfrm>
            <a:off x="10246936" y="1825501"/>
            <a:ext cx="1046537"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2000" b="0" dirty="0">
                <a:solidFill>
                  <a:srgbClr val="92D050"/>
                </a:solidFill>
              </a:rPr>
              <a:t>מְפַקֵּד</a:t>
            </a:r>
          </a:p>
        </p:txBody>
      </p:sp>
      <p:sp>
        <p:nvSpPr>
          <p:cNvPr id="7" name="מציין מיקום טקסט 2">
            <a:extLst>
              <a:ext uri="{FF2B5EF4-FFF2-40B4-BE49-F238E27FC236}">
                <a16:creationId xmlns:a16="http://schemas.microsoft.com/office/drawing/2014/main" id="{62217C0F-1170-4ECB-B157-256CA4FCBF6D}"/>
              </a:ext>
            </a:extLst>
          </p:cNvPr>
          <p:cNvSpPr txBox="1">
            <a:spLocks/>
          </p:cNvSpPr>
          <p:nvPr/>
        </p:nvSpPr>
        <p:spPr>
          <a:xfrm>
            <a:off x="10350631" y="4318386"/>
            <a:ext cx="942842"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2000" b="0" dirty="0">
                <a:solidFill>
                  <a:srgbClr val="92D050"/>
                </a:solidFill>
              </a:rPr>
              <a:t>פיעל</a:t>
            </a:r>
          </a:p>
        </p:txBody>
      </p:sp>
      <p:pic>
        <p:nvPicPr>
          <p:cNvPr id="2052" name="Picture 4" descr="Army commander clipart">
            <a:extLst>
              <a:ext uri="{FF2B5EF4-FFF2-40B4-BE49-F238E27FC236}">
                <a16:creationId xmlns:a16="http://schemas.microsoft.com/office/drawing/2014/main" id="{5C729A3E-D5B2-46FC-AE02-6E35B6BE489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04658" y="2421429"/>
            <a:ext cx="1790473" cy="188140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Woman reporter holding a microphone Premium Vector">
            <a:extLst>
              <a:ext uri="{FF2B5EF4-FFF2-40B4-BE49-F238E27FC236}">
                <a16:creationId xmlns:a16="http://schemas.microsoft.com/office/drawing/2014/main" id="{EF0C859A-741C-4BA2-A183-B7F0C04D97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6241"/>
          <a:stretch/>
        </p:blipFill>
        <p:spPr bwMode="auto">
          <a:xfrm>
            <a:off x="7588438" y="2421428"/>
            <a:ext cx="1429680" cy="1877751"/>
          </a:xfrm>
          <a:prstGeom prst="rect">
            <a:avLst/>
          </a:prstGeom>
          <a:noFill/>
          <a:extLst>
            <a:ext uri="{909E8E84-426E-40DD-AFC4-6F175D3DCCD1}">
              <a14:hiddenFill xmlns:a14="http://schemas.microsoft.com/office/drawing/2010/main">
                <a:solidFill>
                  <a:srgbClr val="FFFFFF"/>
                </a:solidFill>
              </a14:hiddenFill>
            </a:ext>
          </a:extLst>
        </p:spPr>
      </p:pic>
      <p:sp>
        <p:nvSpPr>
          <p:cNvPr id="10" name="מציין מיקום טקסט 2">
            <a:extLst>
              <a:ext uri="{FF2B5EF4-FFF2-40B4-BE49-F238E27FC236}">
                <a16:creationId xmlns:a16="http://schemas.microsoft.com/office/drawing/2014/main" id="{4CC13FDD-4371-4F85-A333-79E343684BFA}"/>
              </a:ext>
            </a:extLst>
          </p:cNvPr>
          <p:cNvSpPr txBox="1">
            <a:spLocks/>
          </p:cNvSpPr>
          <p:nvPr/>
        </p:nvSpPr>
        <p:spPr>
          <a:xfrm>
            <a:off x="7766718" y="1825501"/>
            <a:ext cx="1100169"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2000" b="0" dirty="0">
                <a:solidFill>
                  <a:srgbClr val="92D050"/>
                </a:solidFill>
              </a:rPr>
              <a:t>מַגִּישָה</a:t>
            </a:r>
          </a:p>
        </p:txBody>
      </p:sp>
      <p:sp>
        <p:nvSpPr>
          <p:cNvPr id="11" name="מציין מיקום טקסט 2">
            <a:extLst>
              <a:ext uri="{FF2B5EF4-FFF2-40B4-BE49-F238E27FC236}">
                <a16:creationId xmlns:a16="http://schemas.microsoft.com/office/drawing/2014/main" id="{A276BD57-A3E6-44C6-AFC5-1A8BCE868C92}"/>
              </a:ext>
            </a:extLst>
          </p:cNvPr>
          <p:cNvSpPr txBox="1">
            <a:spLocks/>
          </p:cNvSpPr>
          <p:nvPr/>
        </p:nvSpPr>
        <p:spPr>
          <a:xfrm>
            <a:off x="7820350" y="4355106"/>
            <a:ext cx="1046537"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2000" b="0" dirty="0">
                <a:solidFill>
                  <a:srgbClr val="92D050"/>
                </a:solidFill>
              </a:rPr>
              <a:t>הפעיל</a:t>
            </a:r>
          </a:p>
        </p:txBody>
      </p:sp>
      <p:pic>
        <p:nvPicPr>
          <p:cNvPr id="2056" name="Picture 8" descr="Magician with magic hat and wand Free Vector">
            <a:extLst>
              <a:ext uri="{FF2B5EF4-FFF2-40B4-BE49-F238E27FC236}">
                <a16:creationId xmlns:a16="http://schemas.microsoft.com/office/drawing/2014/main" id="{B2D03A18-671F-4CAA-AF06-A0B7CBEFEB7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72218" y="2350536"/>
            <a:ext cx="1429680" cy="1936726"/>
          </a:xfrm>
          <a:prstGeom prst="rect">
            <a:avLst/>
          </a:prstGeom>
          <a:noFill/>
          <a:extLst>
            <a:ext uri="{909E8E84-426E-40DD-AFC4-6F175D3DCCD1}">
              <a14:hiddenFill xmlns:a14="http://schemas.microsoft.com/office/drawing/2010/main">
                <a:solidFill>
                  <a:srgbClr val="FFFFFF"/>
                </a:solidFill>
              </a14:hiddenFill>
            </a:ext>
          </a:extLst>
        </p:spPr>
      </p:pic>
      <p:sp>
        <p:nvSpPr>
          <p:cNvPr id="13" name="מציין מיקום טקסט 2">
            <a:extLst>
              <a:ext uri="{FF2B5EF4-FFF2-40B4-BE49-F238E27FC236}">
                <a16:creationId xmlns:a16="http://schemas.microsoft.com/office/drawing/2014/main" id="{787D7B7E-DDB6-47EC-AB0A-59C8E183ABC0}"/>
              </a:ext>
            </a:extLst>
          </p:cNvPr>
          <p:cNvSpPr txBox="1">
            <a:spLocks/>
          </p:cNvSpPr>
          <p:nvPr/>
        </p:nvSpPr>
        <p:spPr>
          <a:xfrm>
            <a:off x="5685120" y="1825501"/>
            <a:ext cx="1046537"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2000" b="0" dirty="0">
                <a:solidFill>
                  <a:srgbClr val="92D050"/>
                </a:solidFill>
              </a:rPr>
              <a:t>קוֹסֵם</a:t>
            </a:r>
          </a:p>
        </p:txBody>
      </p:sp>
      <p:sp>
        <p:nvSpPr>
          <p:cNvPr id="14" name="מציין מיקום טקסט 2">
            <a:extLst>
              <a:ext uri="{FF2B5EF4-FFF2-40B4-BE49-F238E27FC236}">
                <a16:creationId xmlns:a16="http://schemas.microsoft.com/office/drawing/2014/main" id="{B3148830-3105-4A01-B639-68F7CAFFC941}"/>
              </a:ext>
            </a:extLst>
          </p:cNvPr>
          <p:cNvSpPr txBox="1">
            <a:spLocks/>
          </p:cNvSpPr>
          <p:nvPr/>
        </p:nvSpPr>
        <p:spPr>
          <a:xfrm>
            <a:off x="5508673" y="4355106"/>
            <a:ext cx="1046537"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2000" b="0" dirty="0">
                <a:solidFill>
                  <a:srgbClr val="92D050"/>
                </a:solidFill>
              </a:rPr>
              <a:t>קל</a:t>
            </a:r>
          </a:p>
        </p:txBody>
      </p:sp>
      <p:pic>
        <p:nvPicPr>
          <p:cNvPr id="2058" name="Picture 10" descr="Employee hiring research concept Free Vector">
            <a:extLst>
              <a:ext uri="{FF2B5EF4-FFF2-40B4-BE49-F238E27FC236}">
                <a16:creationId xmlns:a16="http://schemas.microsoft.com/office/drawing/2014/main" id="{D4147C42-4F26-49E5-AEA4-90BFF6123B6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548" t="8141" r="10382"/>
          <a:stretch/>
        </p:blipFill>
        <p:spPr bwMode="auto">
          <a:xfrm>
            <a:off x="3258485" y="2350536"/>
            <a:ext cx="1560164" cy="1961367"/>
          </a:xfrm>
          <a:prstGeom prst="rect">
            <a:avLst/>
          </a:prstGeom>
          <a:noFill/>
          <a:extLst>
            <a:ext uri="{909E8E84-426E-40DD-AFC4-6F175D3DCCD1}">
              <a14:hiddenFill xmlns:a14="http://schemas.microsoft.com/office/drawing/2010/main">
                <a:solidFill>
                  <a:srgbClr val="FFFFFF"/>
                </a:solidFill>
              </a14:hiddenFill>
            </a:ext>
          </a:extLst>
        </p:spPr>
      </p:pic>
      <p:sp>
        <p:nvSpPr>
          <p:cNvPr id="16" name="מציין מיקום טקסט 2">
            <a:extLst>
              <a:ext uri="{FF2B5EF4-FFF2-40B4-BE49-F238E27FC236}">
                <a16:creationId xmlns:a16="http://schemas.microsoft.com/office/drawing/2014/main" id="{1C25C4DA-8EAC-4F05-A5D7-8520FFC88C13}"/>
              </a:ext>
            </a:extLst>
          </p:cNvPr>
          <p:cNvSpPr txBox="1">
            <a:spLocks/>
          </p:cNvSpPr>
          <p:nvPr/>
        </p:nvSpPr>
        <p:spPr>
          <a:xfrm>
            <a:off x="3427075" y="1848231"/>
            <a:ext cx="1222984"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2000" b="0" dirty="0">
                <a:solidFill>
                  <a:srgbClr val="92D050"/>
                </a:solidFill>
              </a:rPr>
              <a:t>מָעֳמֶדֶת</a:t>
            </a:r>
          </a:p>
        </p:txBody>
      </p:sp>
      <p:sp>
        <p:nvSpPr>
          <p:cNvPr id="17" name="מציין מיקום טקסט 2">
            <a:extLst>
              <a:ext uri="{FF2B5EF4-FFF2-40B4-BE49-F238E27FC236}">
                <a16:creationId xmlns:a16="http://schemas.microsoft.com/office/drawing/2014/main" id="{C73B439B-65BB-4778-889F-F5D9EC969C0C}"/>
              </a:ext>
            </a:extLst>
          </p:cNvPr>
          <p:cNvSpPr txBox="1">
            <a:spLocks/>
          </p:cNvSpPr>
          <p:nvPr/>
        </p:nvSpPr>
        <p:spPr>
          <a:xfrm>
            <a:off x="3357263" y="4355106"/>
            <a:ext cx="1222984"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2000" b="0" dirty="0">
                <a:solidFill>
                  <a:srgbClr val="92D050"/>
                </a:solidFill>
              </a:rPr>
              <a:t>הופעל</a:t>
            </a:r>
          </a:p>
        </p:txBody>
      </p:sp>
      <p:pic>
        <p:nvPicPr>
          <p:cNvPr id="2060" name="Picture 12" descr="Back of attastor talking to magistrate in court Premium Photo">
            <a:extLst>
              <a:ext uri="{FF2B5EF4-FFF2-40B4-BE49-F238E27FC236}">
                <a16:creationId xmlns:a16="http://schemas.microsoft.com/office/drawing/2014/main" id="{6DA047CA-EC3B-40B9-AE79-E60C163F0C5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010" r="10773"/>
          <a:stretch/>
        </p:blipFill>
        <p:spPr bwMode="auto">
          <a:xfrm>
            <a:off x="502910" y="2363266"/>
            <a:ext cx="2202006" cy="1923996"/>
          </a:xfrm>
          <a:prstGeom prst="rect">
            <a:avLst/>
          </a:prstGeom>
          <a:noFill/>
          <a:extLst>
            <a:ext uri="{909E8E84-426E-40DD-AFC4-6F175D3DCCD1}">
              <a14:hiddenFill xmlns:a14="http://schemas.microsoft.com/office/drawing/2010/main">
                <a:solidFill>
                  <a:srgbClr val="FFFFFF"/>
                </a:solidFill>
              </a14:hiddenFill>
            </a:ext>
          </a:extLst>
        </p:spPr>
      </p:pic>
      <p:sp>
        <p:nvSpPr>
          <p:cNvPr id="20" name="מציין מיקום טקסט 2">
            <a:extLst>
              <a:ext uri="{FF2B5EF4-FFF2-40B4-BE49-F238E27FC236}">
                <a16:creationId xmlns:a16="http://schemas.microsoft.com/office/drawing/2014/main" id="{E1048489-3D96-4BB0-8367-F4480744AEE2}"/>
              </a:ext>
            </a:extLst>
          </p:cNvPr>
          <p:cNvSpPr txBox="1">
            <a:spLocks/>
          </p:cNvSpPr>
          <p:nvPr/>
        </p:nvSpPr>
        <p:spPr>
          <a:xfrm>
            <a:off x="936209" y="1827065"/>
            <a:ext cx="1222984"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2000" b="0" dirty="0">
                <a:solidFill>
                  <a:srgbClr val="92D050"/>
                </a:solidFill>
              </a:rPr>
              <a:t>נִתְבָּע</a:t>
            </a:r>
          </a:p>
        </p:txBody>
      </p:sp>
      <p:sp>
        <p:nvSpPr>
          <p:cNvPr id="21" name="מציין מיקום טקסט 2">
            <a:extLst>
              <a:ext uri="{FF2B5EF4-FFF2-40B4-BE49-F238E27FC236}">
                <a16:creationId xmlns:a16="http://schemas.microsoft.com/office/drawing/2014/main" id="{57D185EA-F032-4512-83B5-31BB2D3925BC}"/>
              </a:ext>
            </a:extLst>
          </p:cNvPr>
          <p:cNvSpPr txBox="1">
            <a:spLocks/>
          </p:cNvSpPr>
          <p:nvPr/>
        </p:nvSpPr>
        <p:spPr>
          <a:xfrm>
            <a:off x="936209" y="4355106"/>
            <a:ext cx="1222984"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2000" b="0" dirty="0">
                <a:solidFill>
                  <a:srgbClr val="92D050"/>
                </a:solidFill>
              </a:rPr>
              <a:t>נפעל</a:t>
            </a:r>
          </a:p>
        </p:txBody>
      </p:sp>
    </p:spTree>
    <p:extLst>
      <p:ext uri="{BB962C8B-B14F-4D97-AF65-F5344CB8AC3E}">
        <p14:creationId xmlns:p14="http://schemas.microsoft.com/office/powerpoint/2010/main" val="346232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5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5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06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1" grpId="0"/>
      <p:bldP spid="13" grpId="0"/>
      <p:bldP spid="14" grpId="0"/>
      <p:bldP spid="16" grpId="0"/>
      <p:bldP spid="17" grpId="0"/>
      <p:bldP spid="20" grpId="0"/>
      <p:bldP spid="2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D50BDC6-48CE-47C6-9F82-B6272A8412C6}"/>
              </a:ext>
            </a:extLst>
          </p:cNvPr>
          <p:cNvSpPr>
            <a:spLocks noGrp="1"/>
          </p:cNvSpPr>
          <p:nvPr>
            <p:ph type="title"/>
          </p:nvPr>
        </p:nvSpPr>
        <p:spPr/>
        <p:txBody>
          <a:bodyPr/>
          <a:lstStyle/>
          <a:p>
            <a:r>
              <a:rPr lang="he-IL" dirty="0"/>
              <a:t>צורות בינוני במשמעות בעל מקצוע</a:t>
            </a:r>
          </a:p>
        </p:txBody>
      </p:sp>
      <p:sp>
        <p:nvSpPr>
          <p:cNvPr id="3" name="מציין מיקום טקסט 2">
            <a:extLst>
              <a:ext uri="{FF2B5EF4-FFF2-40B4-BE49-F238E27FC236}">
                <a16:creationId xmlns:a16="http://schemas.microsoft.com/office/drawing/2014/main" id="{A1060434-D18A-452E-BB55-5B3E905785A6}"/>
              </a:ext>
            </a:extLst>
          </p:cNvPr>
          <p:cNvSpPr>
            <a:spLocks noGrp="1"/>
          </p:cNvSpPr>
          <p:nvPr>
            <p:ph type="body" sz="quarter" idx="3"/>
          </p:nvPr>
        </p:nvSpPr>
        <p:spPr>
          <a:xfrm>
            <a:off x="2549768" y="1037120"/>
            <a:ext cx="9642231" cy="499580"/>
          </a:xfrm>
        </p:spPr>
        <p:txBody>
          <a:bodyPr/>
          <a:lstStyle/>
          <a:p>
            <a:r>
              <a:rPr lang="he-IL" sz="2400" b="0" dirty="0"/>
              <a:t>האזינו לשיר, ומצאו בכל בית </a:t>
            </a:r>
            <a:r>
              <a:rPr lang="he-IL" sz="2400" b="0" u="sng" dirty="0"/>
              <a:t>צורת בינוני</a:t>
            </a:r>
            <a:r>
              <a:rPr lang="he-IL" sz="2400" b="0" dirty="0"/>
              <a:t> אחת במשמעות בעל מקצוע.</a:t>
            </a:r>
          </a:p>
        </p:txBody>
      </p:sp>
      <p:pic>
        <p:nvPicPr>
          <p:cNvPr id="5" name="מדיה מקוונת 4" title="ￗﾐￗﾨￗﾙￗﾧ ￗﾐￗﾙￗﾙￗﾠￗﾩￗﾘￗﾙￗﾙￗﾟ ￗﾕￗﾩￗﾜￗﾕￗﾝ ￗﾗￗﾠￗﾕￗﾚ - ￗﾛￗﾜ ￗﾐￗﾗￗﾓ ￗﾨￗﾕￗﾦￗﾔ">
            <a:hlinkClick r:id="" action="ppaction://media"/>
            <a:extLst>
              <a:ext uri="{FF2B5EF4-FFF2-40B4-BE49-F238E27FC236}">
                <a16:creationId xmlns:a16="http://schemas.microsoft.com/office/drawing/2014/main" id="{545F9565-2C38-4F8F-8981-2A9CAE3A31A7}"/>
              </a:ext>
            </a:extLst>
          </p:cNvPr>
          <p:cNvPicPr>
            <a:picLocks noRot="1" noChangeAspect="1"/>
          </p:cNvPicPr>
          <p:nvPr>
            <a:videoFile r:link="rId1"/>
          </p:nvPr>
        </p:nvPicPr>
        <p:blipFill>
          <a:blip r:embed="rId3"/>
          <a:stretch>
            <a:fillRect/>
          </a:stretch>
        </p:blipFill>
        <p:spPr>
          <a:xfrm>
            <a:off x="260481" y="4116017"/>
            <a:ext cx="3384419" cy="2536471"/>
          </a:xfrm>
          <a:prstGeom prst="rect">
            <a:avLst/>
          </a:prstGeom>
        </p:spPr>
      </p:pic>
      <p:sp>
        <p:nvSpPr>
          <p:cNvPr id="9" name="מלבן 8">
            <a:extLst>
              <a:ext uri="{FF2B5EF4-FFF2-40B4-BE49-F238E27FC236}">
                <a16:creationId xmlns:a16="http://schemas.microsoft.com/office/drawing/2014/main" id="{55978E7D-870E-40BB-B2B2-D44D3C1F6911}"/>
              </a:ext>
            </a:extLst>
          </p:cNvPr>
          <p:cNvSpPr/>
          <p:nvPr/>
        </p:nvSpPr>
        <p:spPr>
          <a:xfrm>
            <a:off x="729438" y="3481661"/>
            <a:ext cx="2446504" cy="584775"/>
          </a:xfrm>
          <a:prstGeom prst="rect">
            <a:avLst/>
          </a:prstGeom>
        </p:spPr>
        <p:txBody>
          <a:bodyPr wrap="none">
            <a:spAutoFit/>
          </a:bodyPr>
          <a:lstStyle/>
          <a:p>
            <a:pPr algn="ctr"/>
            <a:r>
              <a:rPr lang="he-IL" sz="1600" dirty="0">
                <a:solidFill>
                  <a:srgbClr val="12B4BC"/>
                </a:solidFill>
                <a:latin typeface="Varela Round" panose="00000500000000000000" pitchFamily="2" charset="-79"/>
                <a:cs typeface="Varela Round" panose="00000500000000000000" pitchFamily="2" charset="-79"/>
              </a:rPr>
              <a:t>"כל אחד רוצה"</a:t>
            </a:r>
          </a:p>
          <a:p>
            <a:pPr algn="ctr"/>
            <a:r>
              <a:rPr lang="he-IL" sz="1600" dirty="0">
                <a:solidFill>
                  <a:srgbClr val="12B4BC"/>
                </a:solidFill>
                <a:latin typeface="Varela Round" panose="00000500000000000000" pitchFamily="2" charset="-79"/>
                <a:cs typeface="Varela Round" panose="00000500000000000000" pitchFamily="2" charset="-79"/>
              </a:rPr>
              <a:t>אריק איינשטיין ושלום חנוך</a:t>
            </a:r>
          </a:p>
        </p:txBody>
      </p:sp>
      <p:sp>
        <p:nvSpPr>
          <p:cNvPr id="10" name="מלבן 9">
            <a:extLst>
              <a:ext uri="{FF2B5EF4-FFF2-40B4-BE49-F238E27FC236}">
                <a16:creationId xmlns:a16="http://schemas.microsoft.com/office/drawing/2014/main" id="{9A320A88-2EDF-42CA-A9B7-98DA5C22E8C6}"/>
              </a:ext>
            </a:extLst>
          </p:cNvPr>
          <p:cNvSpPr/>
          <p:nvPr/>
        </p:nvSpPr>
        <p:spPr>
          <a:xfrm>
            <a:off x="10145934" y="3429000"/>
            <a:ext cx="1093569" cy="523220"/>
          </a:xfrm>
          <a:prstGeom prst="rect">
            <a:avLst/>
          </a:prstGeom>
        </p:spPr>
        <p:txBody>
          <a:bodyPr wrap="none">
            <a:spAutoFit/>
          </a:bodyPr>
          <a:lstStyle/>
          <a:p>
            <a:r>
              <a:rPr lang="he-IL" sz="2800" b="1" dirty="0">
                <a:solidFill>
                  <a:srgbClr val="92D050"/>
                </a:solidFill>
                <a:latin typeface="Varela Round" panose="00000500000000000000" pitchFamily="2" charset="-79"/>
                <a:ea typeface="Verdana" panose="020B0604030504040204" pitchFamily="34" charset="0"/>
                <a:cs typeface="Varela Round" panose="00000500000000000000" pitchFamily="2" charset="-79"/>
              </a:rPr>
              <a:t>מְבַקֵּר</a:t>
            </a:r>
            <a:endParaRPr lang="he-IL" b="1" dirty="0">
              <a:solidFill>
                <a:srgbClr val="92D050"/>
              </a:solidFill>
            </a:endParaRPr>
          </a:p>
        </p:txBody>
      </p:sp>
      <p:sp>
        <p:nvSpPr>
          <p:cNvPr id="11" name="מלבן 10">
            <a:extLst>
              <a:ext uri="{FF2B5EF4-FFF2-40B4-BE49-F238E27FC236}">
                <a16:creationId xmlns:a16="http://schemas.microsoft.com/office/drawing/2014/main" id="{F06B823F-310A-4A29-9D92-993A81238E49}"/>
              </a:ext>
            </a:extLst>
          </p:cNvPr>
          <p:cNvSpPr/>
          <p:nvPr/>
        </p:nvSpPr>
        <p:spPr>
          <a:xfrm>
            <a:off x="3974922" y="3429000"/>
            <a:ext cx="1197765" cy="523220"/>
          </a:xfrm>
          <a:prstGeom prst="rect">
            <a:avLst/>
          </a:prstGeom>
        </p:spPr>
        <p:txBody>
          <a:bodyPr wrap="none">
            <a:spAutoFit/>
          </a:bodyPr>
          <a:lstStyle/>
          <a:p>
            <a:r>
              <a:rPr lang="he-IL" sz="2800" b="1" dirty="0">
                <a:solidFill>
                  <a:srgbClr val="92D050"/>
                </a:solidFill>
                <a:latin typeface="Varela Round" panose="00000500000000000000" pitchFamily="2" charset="-79"/>
                <a:ea typeface="Verdana" panose="020B0604030504040204" pitchFamily="34" charset="0"/>
                <a:cs typeface="Varela Round" panose="00000500000000000000" pitchFamily="2" charset="-79"/>
              </a:rPr>
              <a:t>מְשוֹרֵר</a:t>
            </a:r>
            <a:endParaRPr lang="he-IL" b="1" dirty="0">
              <a:solidFill>
                <a:srgbClr val="92D050"/>
              </a:solidFill>
            </a:endParaRPr>
          </a:p>
        </p:txBody>
      </p:sp>
      <p:sp>
        <p:nvSpPr>
          <p:cNvPr id="12" name="מלבן 11">
            <a:extLst>
              <a:ext uri="{FF2B5EF4-FFF2-40B4-BE49-F238E27FC236}">
                <a16:creationId xmlns:a16="http://schemas.microsoft.com/office/drawing/2014/main" id="{EC1D0B66-D932-4DCA-A877-54143CB6DF49}"/>
              </a:ext>
            </a:extLst>
          </p:cNvPr>
          <p:cNvSpPr/>
          <p:nvPr/>
        </p:nvSpPr>
        <p:spPr>
          <a:xfrm>
            <a:off x="7227610" y="3429000"/>
            <a:ext cx="1027845" cy="523220"/>
          </a:xfrm>
          <a:prstGeom prst="rect">
            <a:avLst/>
          </a:prstGeom>
        </p:spPr>
        <p:txBody>
          <a:bodyPr wrap="none">
            <a:spAutoFit/>
          </a:bodyPr>
          <a:lstStyle/>
          <a:p>
            <a:r>
              <a:rPr lang="he-IL" sz="2800" b="1" dirty="0">
                <a:solidFill>
                  <a:srgbClr val="92D050"/>
                </a:solidFill>
                <a:latin typeface="Varela Round" panose="00000500000000000000" pitchFamily="2" charset="-79"/>
                <a:ea typeface="Verdana" panose="020B0604030504040204" pitchFamily="34" charset="0"/>
                <a:cs typeface="Varela Round" panose="00000500000000000000" pitchFamily="2" charset="-79"/>
              </a:rPr>
              <a:t>מַנְחֶה</a:t>
            </a:r>
            <a:endParaRPr lang="he-IL" b="1" dirty="0">
              <a:solidFill>
                <a:srgbClr val="92D050"/>
              </a:solidFill>
            </a:endParaRPr>
          </a:p>
        </p:txBody>
      </p:sp>
      <p:grpSp>
        <p:nvGrpSpPr>
          <p:cNvPr id="14" name="קבוצה 13">
            <a:extLst>
              <a:ext uri="{FF2B5EF4-FFF2-40B4-BE49-F238E27FC236}">
                <a16:creationId xmlns:a16="http://schemas.microsoft.com/office/drawing/2014/main" id="{727F789C-8593-4B49-B1D8-B17DFE2C9F03}"/>
              </a:ext>
            </a:extLst>
          </p:cNvPr>
          <p:cNvGrpSpPr/>
          <p:nvPr/>
        </p:nvGrpSpPr>
        <p:grpSpPr>
          <a:xfrm>
            <a:off x="2754432" y="1587500"/>
            <a:ext cx="9156701" cy="1741119"/>
            <a:chOff x="2825749" y="1587500"/>
            <a:chExt cx="9156701" cy="1741119"/>
          </a:xfrm>
        </p:grpSpPr>
        <p:sp>
          <p:nvSpPr>
            <p:cNvPr id="6" name="מלבן 5">
              <a:extLst>
                <a:ext uri="{FF2B5EF4-FFF2-40B4-BE49-F238E27FC236}">
                  <a16:creationId xmlns:a16="http://schemas.microsoft.com/office/drawing/2014/main" id="{B111CCFC-D1C0-4D3C-BFBF-D6DD35C838B3}"/>
                </a:ext>
              </a:extLst>
            </p:cNvPr>
            <p:cNvSpPr/>
            <p:nvPr/>
          </p:nvSpPr>
          <p:spPr>
            <a:xfrm>
              <a:off x="9099550" y="1640726"/>
              <a:ext cx="2882900" cy="1631216"/>
            </a:xfrm>
            <a:prstGeom prst="rect">
              <a:avLst/>
            </a:prstGeom>
          </p:spPr>
          <p:txBody>
            <a:bodyPr wrap="square">
              <a:spAutoFit/>
            </a:bodyPr>
            <a:lstStyle/>
            <a:p>
              <a:r>
                <a:rPr lang="he-IL" sz="2000" dirty="0">
                  <a:solidFill>
                    <a:srgbClr val="192A72"/>
                  </a:solidFill>
                  <a:latin typeface="Varela Round" panose="00000500000000000000" pitchFamily="2" charset="-79"/>
                  <a:ea typeface="Verdana" panose="020B0604030504040204" pitchFamily="34" charset="0"/>
                  <a:cs typeface="Varela Round" panose="00000500000000000000" pitchFamily="2" charset="-79"/>
                </a:rPr>
                <a:t>כל אחד רוצה להיות זמר</a:t>
              </a:r>
              <a:br>
                <a:rPr lang="he-IL" sz="2000" dirty="0">
                  <a:solidFill>
                    <a:srgbClr val="192A72"/>
                  </a:solidFill>
                  <a:latin typeface="Varela Round" panose="00000500000000000000" pitchFamily="2" charset="-79"/>
                  <a:ea typeface="Verdana" panose="020B0604030504040204" pitchFamily="34" charset="0"/>
                  <a:cs typeface="Varela Round" panose="00000500000000000000" pitchFamily="2" charset="-79"/>
                </a:rPr>
              </a:br>
              <a:r>
                <a:rPr lang="he-IL" sz="2000" dirty="0">
                  <a:solidFill>
                    <a:srgbClr val="192A72"/>
                  </a:solidFill>
                  <a:latin typeface="Varela Round" panose="00000500000000000000" pitchFamily="2" charset="-79"/>
                  <a:ea typeface="Verdana" panose="020B0604030504040204" pitchFamily="34" charset="0"/>
                  <a:cs typeface="Varela Round" panose="00000500000000000000" pitchFamily="2" charset="-79"/>
                </a:rPr>
                <a:t>להיות זמר להיות זמר</a:t>
              </a:r>
              <a:br>
                <a:rPr lang="he-IL" sz="2000" dirty="0">
                  <a:solidFill>
                    <a:srgbClr val="192A72"/>
                  </a:solidFill>
                  <a:latin typeface="Varela Round" panose="00000500000000000000" pitchFamily="2" charset="-79"/>
                  <a:ea typeface="Verdana" panose="020B0604030504040204" pitchFamily="34" charset="0"/>
                  <a:cs typeface="Varela Round" panose="00000500000000000000" pitchFamily="2" charset="-79"/>
                </a:rPr>
              </a:br>
              <a:r>
                <a:rPr lang="he-IL" sz="2000" dirty="0">
                  <a:solidFill>
                    <a:srgbClr val="192A72"/>
                  </a:solidFill>
                  <a:latin typeface="Varela Round" panose="00000500000000000000" pitchFamily="2" charset="-79"/>
                  <a:ea typeface="Verdana" panose="020B0604030504040204" pitchFamily="34" charset="0"/>
                  <a:cs typeface="Varela Round" panose="00000500000000000000" pitchFamily="2" charset="-79"/>
                </a:rPr>
                <a:t>אם לא זמר אז שחקן</a:t>
              </a:r>
              <a:br>
                <a:rPr lang="he-IL" sz="2000" dirty="0">
                  <a:solidFill>
                    <a:srgbClr val="192A72"/>
                  </a:solidFill>
                  <a:latin typeface="Varela Round" panose="00000500000000000000" pitchFamily="2" charset="-79"/>
                  <a:ea typeface="Verdana" panose="020B0604030504040204" pitchFamily="34" charset="0"/>
                  <a:cs typeface="Varela Round" panose="00000500000000000000" pitchFamily="2" charset="-79"/>
                </a:rPr>
              </a:br>
              <a:r>
                <a:rPr lang="he-IL" sz="2000" dirty="0">
                  <a:solidFill>
                    <a:srgbClr val="192A72"/>
                  </a:solidFill>
                  <a:latin typeface="Varela Round" panose="00000500000000000000" pitchFamily="2" charset="-79"/>
                  <a:ea typeface="Verdana" panose="020B0604030504040204" pitchFamily="34" charset="0"/>
                  <a:cs typeface="Varela Round" panose="00000500000000000000" pitchFamily="2" charset="-79"/>
                </a:rPr>
                <a:t>אם לא שחקן אז ליצן</a:t>
              </a:r>
              <a:br>
                <a:rPr lang="he-IL" sz="2000" dirty="0">
                  <a:solidFill>
                    <a:srgbClr val="192A72"/>
                  </a:solidFill>
                  <a:latin typeface="Varela Round" panose="00000500000000000000" pitchFamily="2" charset="-79"/>
                  <a:ea typeface="Verdana" panose="020B0604030504040204" pitchFamily="34" charset="0"/>
                  <a:cs typeface="Varela Round" panose="00000500000000000000" pitchFamily="2" charset="-79"/>
                </a:rPr>
              </a:br>
              <a:r>
                <a:rPr lang="he-IL" sz="2000" dirty="0">
                  <a:solidFill>
                    <a:srgbClr val="192A72"/>
                  </a:solidFill>
                  <a:latin typeface="Varela Round" panose="00000500000000000000" pitchFamily="2" charset="-79"/>
                  <a:ea typeface="Verdana" panose="020B0604030504040204" pitchFamily="34" charset="0"/>
                  <a:cs typeface="Varela Round" panose="00000500000000000000" pitchFamily="2" charset="-79"/>
                </a:rPr>
                <a:t>אם לא ליצן אז מבקר</a:t>
              </a:r>
            </a:p>
          </p:txBody>
        </p:sp>
        <p:sp>
          <p:nvSpPr>
            <p:cNvPr id="7" name="מלבן 6">
              <a:extLst>
                <a:ext uri="{FF2B5EF4-FFF2-40B4-BE49-F238E27FC236}">
                  <a16:creationId xmlns:a16="http://schemas.microsoft.com/office/drawing/2014/main" id="{EF63AED8-5453-496B-AC1C-960EA88434C6}"/>
                </a:ext>
              </a:extLst>
            </p:cNvPr>
            <p:cNvSpPr/>
            <p:nvPr/>
          </p:nvSpPr>
          <p:spPr>
            <a:xfrm>
              <a:off x="5962649" y="1640726"/>
              <a:ext cx="3048001" cy="1631216"/>
            </a:xfrm>
            <a:prstGeom prst="rect">
              <a:avLst/>
            </a:prstGeom>
          </p:spPr>
          <p:txBody>
            <a:bodyPr wrap="square">
              <a:spAutoFit/>
            </a:bodyPr>
            <a:lstStyle/>
            <a:p>
              <a:r>
                <a:rPr lang="he-IL" sz="2000" dirty="0">
                  <a:solidFill>
                    <a:srgbClr val="192A72"/>
                  </a:solidFill>
                  <a:latin typeface="Varela Round" panose="00000500000000000000" pitchFamily="2" charset="-79"/>
                  <a:ea typeface="Verdana" panose="020B0604030504040204" pitchFamily="34" charset="0"/>
                  <a:cs typeface="Varela Round" panose="00000500000000000000" pitchFamily="2" charset="-79"/>
                </a:rPr>
                <a:t>כל אחד רוצה להיות כוכב</a:t>
              </a:r>
              <a:br>
                <a:rPr lang="he-IL" sz="2000" dirty="0">
                  <a:solidFill>
                    <a:srgbClr val="192A72"/>
                  </a:solidFill>
                  <a:latin typeface="Varela Round" panose="00000500000000000000" pitchFamily="2" charset="-79"/>
                  <a:ea typeface="Verdana" panose="020B0604030504040204" pitchFamily="34" charset="0"/>
                  <a:cs typeface="Varela Round" panose="00000500000000000000" pitchFamily="2" charset="-79"/>
                </a:rPr>
              </a:br>
              <a:r>
                <a:rPr lang="he-IL" sz="2000" dirty="0">
                  <a:solidFill>
                    <a:srgbClr val="192A72"/>
                  </a:solidFill>
                  <a:latin typeface="Varela Round" panose="00000500000000000000" pitchFamily="2" charset="-79"/>
                  <a:ea typeface="Verdana" panose="020B0604030504040204" pitchFamily="34" charset="0"/>
                  <a:cs typeface="Varela Round" panose="00000500000000000000" pitchFamily="2" charset="-79"/>
                </a:rPr>
                <a:t>להיות כוכב להיות כוכב</a:t>
              </a:r>
              <a:br>
                <a:rPr lang="he-IL" sz="2000" dirty="0">
                  <a:solidFill>
                    <a:srgbClr val="192A72"/>
                  </a:solidFill>
                  <a:latin typeface="Varela Round" panose="00000500000000000000" pitchFamily="2" charset="-79"/>
                  <a:ea typeface="Verdana" panose="020B0604030504040204" pitchFamily="34" charset="0"/>
                  <a:cs typeface="Varela Round" panose="00000500000000000000" pitchFamily="2" charset="-79"/>
                </a:rPr>
              </a:br>
              <a:r>
                <a:rPr lang="he-IL" sz="2000" dirty="0">
                  <a:solidFill>
                    <a:srgbClr val="192A72"/>
                  </a:solidFill>
                  <a:latin typeface="Varela Round" panose="00000500000000000000" pitchFamily="2" charset="-79"/>
                  <a:ea typeface="Verdana" panose="020B0604030504040204" pitchFamily="34" charset="0"/>
                  <a:cs typeface="Varela Round" panose="00000500000000000000" pitchFamily="2" charset="-79"/>
                </a:rPr>
                <a:t>אם לא כוכב אז בדרן</a:t>
              </a:r>
              <a:br>
                <a:rPr lang="he-IL" sz="2000" dirty="0">
                  <a:solidFill>
                    <a:srgbClr val="192A72"/>
                  </a:solidFill>
                  <a:latin typeface="Varela Round" panose="00000500000000000000" pitchFamily="2" charset="-79"/>
                  <a:ea typeface="Verdana" panose="020B0604030504040204" pitchFamily="34" charset="0"/>
                  <a:cs typeface="Varela Round" panose="00000500000000000000" pitchFamily="2" charset="-79"/>
                </a:rPr>
              </a:br>
              <a:r>
                <a:rPr lang="he-IL" sz="2000" dirty="0">
                  <a:solidFill>
                    <a:srgbClr val="192A72"/>
                  </a:solidFill>
                  <a:latin typeface="Varela Round" panose="00000500000000000000" pitchFamily="2" charset="-79"/>
                  <a:ea typeface="Verdana" panose="020B0604030504040204" pitchFamily="34" charset="0"/>
                  <a:cs typeface="Varela Round" panose="00000500000000000000" pitchFamily="2" charset="-79"/>
                </a:rPr>
                <a:t>אם לא בדרן אז מנחה</a:t>
              </a:r>
              <a:br>
                <a:rPr lang="he-IL" sz="2000" dirty="0">
                  <a:solidFill>
                    <a:srgbClr val="192A72"/>
                  </a:solidFill>
                  <a:latin typeface="Varela Round" panose="00000500000000000000" pitchFamily="2" charset="-79"/>
                  <a:ea typeface="Verdana" panose="020B0604030504040204" pitchFamily="34" charset="0"/>
                  <a:cs typeface="Varela Round" panose="00000500000000000000" pitchFamily="2" charset="-79"/>
                </a:rPr>
              </a:br>
              <a:r>
                <a:rPr lang="he-IL" sz="2000" dirty="0">
                  <a:solidFill>
                    <a:srgbClr val="192A72"/>
                  </a:solidFill>
                  <a:latin typeface="Varela Round" panose="00000500000000000000" pitchFamily="2" charset="-79"/>
                  <a:ea typeface="Verdana" panose="020B0604030504040204" pitchFamily="34" charset="0"/>
                  <a:cs typeface="Varela Round" panose="00000500000000000000" pitchFamily="2" charset="-79"/>
                </a:rPr>
                <a:t>אם לא מנחה אז חקיין</a:t>
              </a:r>
            </a:p>
          </p:txBody>
        </p:sp>
        <p:sp>
          <p:nvSpPr>
            <p:cNvPr id="8" name="מלבן 7">
              <a:extLst>
                <a:ext uri="{FF2B5EF4-FFF2-40B4-BE49-F238E27FC236}">
                  <a16:creationId xmlns:a16="http://schemas.microsoft.com/office/drawing/2014/main" id="{2F360EC9-C85F-4883-AB4F-15EEED8DA4B9}"/>
                </a:ext>
              </a:extLst>
            </p:cNvPr>
            <p:cNvSpPr/>
            <p:nvPr/>
          </p:nvSpPr>
          <p:spPr>
            <a:xfrm>
              <a:off x="2825749" y="1646603"/>
              <a:ext cx="3048000" cy="1631216"/>
            </a:xfrm>
            <a:prstGeom prst="rect">
              <a:avLst/>
            </a:prstGeom>
          </p:spPr>
          <p:txBody>
            <a:bodyPr wrap="square">
              <a:spAutoFit/>
            </a:bodyPr>
            <a:lstStyle/>
            <a:p>
              <a:r>
                <a:rPr lang="he-IL" sz="2000" dirty="0">
                  <a:solidFill>
                    <a:srgbClr val="192A72"/>
                  </a:solidFill>
                  <a:latin typeface="Varela Round" panose="00000500000000000000" pitchFamily="2" charset="-79"/>
                  <a:ea typeface="Verdana" panose="020B0604030504040204" pitchFamily="34" charset="0"/>
                  <a:cs typeface="Varela Round" panose="00000500000000000000" pitchFamily="2" charset="-79"/>
                </a:rPr>
                <a:t>כל אחד רוצה להיות מליין</a:t>
              </a:r>
              <a:br>
                <a:rPr lang="he-IL" sz="2000" dirty="0">
                  <a:solidFill>
                    <a:srgbClr val="192A72"/>
                  </a:solidFill>
                  <a:latin typeface="Varela Round" panose="00000500000000000000" pitchFamily="2" charset="-79"/>
                  <a:ea typeface="Verdana" panose="020B0604030504040204" pitchFamily="34" charset="0"/>
                  <a:cs typeface="Varela Round" panose="00000500000000000000" pitchFamily="2" charset="-79"/>
                </a:rPr>
              </a:br>
              <a:r>
                <a:rPr lang="he-IL" sz="2000" dirty="0">
                  <a:solidFill>
                    <a:srgbClr val="192A72"/>
                  </a:solidFill>
                  <a:latin typeface="Varela Round" panose="00000500000000000000" pitchFamily="2" charset="-79"/>
                  <a:ea typeface="Verdana" panose="020B0604030504040204" pitchFamily="34" charset="0"/>
                  <a:cs typeface="Varela Round" panose="00000500000000000000" pitchFamily="2" charset="-79"/>
                </a:rPr>
                <a:t>להיות מליין להיות מליין</a:t>
              </a:r>
              <a:br>
                <a:rPr lang="he-IL" sz="2000" dirty="0">
                  <a:solidFill>
                    <a:srgbClr val="192A72"/>
                  </a:solidFill>
                  <a:latin typeface="Varela Round" panose="00000500000000000000" pitchFamily="2" charset="-79"/>
                  <a:ea typeface="Verdana" panose="020B0604030504040204" pitchFamily="34" charset="0"/>
                  <a:cs typeface="Varela Round" panose="00000500000000000000" pitchFamily="2" charset="-79"/>
                </a:rPr>
              </a:br>
              <a:r>
                <a:rPr lang="he-IL" sz="2000" dirty="0">
                  <a:solidFill>
                    <a:srgbClr val="192A72"/>
                  </a:solidFill>
                  <a:latin typeface="Varela Round" panose="00000500000000000000" pitchFamily="2" charset="-79"/>
                  <a:ea typeface="Verdana" panose="020B0604030504040204" pitchFamily="34" charset="0"/>
                  <a:cs typeface="Varela Round" panose="00000500000000000000" pitchFamily="2" charset="-79"/>
                </a:rPr>
                <a:t>אם לא מליין אז דוגמן</a:t>
              </a:r>
              <a:br>
                <a:rPr lang="he-IL" sz="2000" dirty="0">
                  <a:solidFill>
                    <a:srgbClr val="192A72"/>
                  </a:solidFill>
                  <a:latin typeface="Varela Round" panose="00000500000000000000" pitchFamily="2" charset="-79"/>
                  <a:ea typeface="Verdana" panose="020B0604030504040204" pitchFamily="34" charset="0"/>
                  <a:cs typeface="Varela Round" panose="00000500000000000000" pitchFamily="2" charset="-79"/>
                </a:rPr>
              </a:br>
              <a:r>
                <a:rPr lang="he-IL" sz="2000" dirty="0">
                  <a:solidFill>
                    <a:srgbClr val="192A72"/>
                  </a:solidFill>
                  <a:latin typeface="Varela Round" panose="00000500000000000000" pitchFamily="2" charset="-79"/>
                  <a:ea typeface="Verdana" panose="020B0604030504040204" pitchFamily="34" charset="0"/>
                  <a:cs typeface="Varela Round" panose="00000500000000000000" pitchFamily="2" charset="-79"/>
                </a:rPr>
                <a:t>אם לא דוגמן אז צלם</a:t>
              </a:r>
              <a:br>
                <a:rPr lang="he-IL" sz="2000" dirty="0">
                  <a:solidFill>
                    <a:srgbClr val="192A72"/>
                  </a:solidFill>
                  <a:latin typeface="Varela Round" panose="00000500000000000000" pitchFamily="2" charset="-79"/>
                  <a:ea typeface="Verdana" panose="020B0604030504040204" pitchFamily="34" charset="0"/>
                  <a:cs typeface="Varela Round" panose="00000500000000000000" pitchFamily="2" charset="-79"/>
                </a:rPr>
              </a:br>
              <a:r>
                <a:rPr lang="he-IL" sz="2000" dirty="0">
                  <a:solidFill>
                    <a:srgbClr val="192A72"/>
                  </a:solidFill>
                  <a:latin typeface="Varela Round" panose="00000500000000000000" pitchFamily="2" charset="-79"/>
                  <a:ea typeface="Verdana" panose="020B0604030504040204" pitchFamily="34" charset="0"/>
                  <a:cs typeface="Varela Round" panose="00000500000000000000" pitchFamily="2" charset="-79"/>
                </a:rPr>
                <a:t>אם לא צלם אז משורר</a:t>
              </a:r>
            </a:p>
          </p:txBody>
        </p:sp>
        <p:sp>
          <p:nvSpPr>
            <p:cNvPr id="13" name="מלבן 12">
              <a:extLst>
                <a:ext uri="{FF2B5EF4-FFF2-40B4-BE49-F238E27FC236}">
                  <a16:creationId xmlns:a16="http://schemas.microsoft.com/office/drawing/2014/main" id="{F0C18B14-872A-4B29-82F4-7D919849D1F2}"/>
                </a:ext>
              </a:extLst>
            </p:cNvPr>
            <p:cNvSpPr/>
            <p:nvPr/>
          </p:nvSpPr>
          <p:spPr>
            <a:xfrm>
              <a:off x="2921000" y="1587500"/>
              <a:ext cx="9061450" cy="1741119"/>
            </a:xfrm>
            <a:prstGeom prst="rect">
              <a:avLst/>
            </a:prstGeom>
            <a:noFill/>
            <a:ln>
              <a:solidFill>
                <a:srgbClr val="192A7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15" name="מלבן 14">
            <a:extLst>
              <a:ext uri="{FF2B5EF4-FFF2-40B4-BE49-F238E27FC236}">
                <a16:creationId xmlns:a16="http://schemas.microsoft.com/office/drawing/2014/main" id="{786DB3F5-E0CE-4FA1-AFE5-9896CBBAA4A8}"/>
              </a:ext>
            </a:extLst>
          </p:cNvPr>
          <p:cNvSpPr/>
          <p:nvPr/>
        </p:nvSpPr>
        <p:spPr>
          <a:xfrm>
            <a:off x="9547860" y="2933513"/>
            <a:ext cx="676909" cy="259080"/>
          </a:xfrm>
          <a:prstGeom prst="rect">
            <a:avLst/>
          </a:prstGeom>
          <a:solidFill>
            <a:srgbClr val="92D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 name="מלבן 15">
            <a:extLst>
              <a:ext uri="{FF2B5EF4-FFF2-40B4-BE49-F238E27FC236}">
                <a16:creationId xmlns:a16="http://schemas.microsoft.com/office/drawing/2014/main" id="{B2D32D2F-CA2A-4754-A72F-C260A50C1A03}"/>
              </a:ext>
            </a:extLst>
          </p:cNvPr>
          <p:cNvSpPr/>
          <p:nvPr/>
        </p:nvSpPr>
        <p:spPr>
          <a:xfrm>
            <a:off x="6484620" y="2643953"/>
            <a:ext cx="676909" cy="259080"/>
          </a:xfrm>
          <a:prstGeom prst="rect">
            <a:avLst/>
          </a:prstGeom>
          <a:solidFill>
            <a:srgbClr val="92D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מלבן 16">
            <a:extLst>
              <a:ext uri="{FF2B5EF4-FFF2-40B4-BE49-F238E27FC236}">
                <a16:creationId xmlns:a16="http://schemas.microsoft.com/office/drawing/2014/main" id="{47F41C76-E9EA-415E-B0B8-0AF00E5134CF}"/>
              </a:ext>
            </a:extLst>
          </p:cNvPr>
          <p:cNvSpPr/>
          <p:nvPr/>
        </p:nvSpPr>
        <p:spPr>
          <a:xfrm>
            <a:off x="3291840" y="2941133"/>
            <a:ext cx="806449" cy="259080"/>
          </a:xfrm>
          <a:prstGeom prst="rect">
            <a:avLst/>
          </a:prstGeom>
          <a:solidFill>
            <a:srgbClr val="92D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4657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5"/>
                </p:tgtEl>
              </p:cMediaNode>
            </p:video>
          </p:childTnLst>
        </p:cTn>
      </p:par>
    </p:tnLst>
    <p:bldLst>
      <p:bldP spid="9" grpId="0"/>
      <p:bldP spid="10" grpId="0"/>
      <p:bldP spid="11" grpId="0"/>
      <p:bldP spid="12" grpId="0"/>
      <p:bldP spid="15" grpId="0" animBg="1"/>
      <p:bldP spid="16" grpId="0" animBg="1"/>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1129EF9-07A5-4297-8D64-E065AC6E95ED}"/>
              </a:ext>
            </a:extLst>
          </p:cNvPr>
          <p:cNvSpPr>
            <a:spLocks noGrp="1"/>
          </p:cNvSpPr>
          <p:nvPr>
            <p:ph type="title"/>
          </p:nvPr>
        </p:nvSpPr>
        <p:spPr/>
        <p:txBody>
          <a:bodyPr/>
          <a:lstStyle/>
          <a:p>
            <a:r>
              <a:rPr lang="he-IL" dirty="0"/>
              <a:t>תרגול מבחינות בגרות</a:t>
            </a:r>
          </a:p>
        </p:txBody>
      </p:sp>
      <p:pic>
        <p:nvPicPr>
          <p:cNvPr id="5" name="תמונה 4">
            <a:extLst>
              <a:ext uri="{FF2B5EF4-FFF2-40B4-BE49-F238E27FC236}">
                <a16:creationId xmlns:a16="http://schemas.microsoft.com/office/drawing/2014/main" id="{E41FAE38-52BA-4AC4-9EA7-9EFF72DB12D4}"/>
              </a:ext>
            </a:extLst>
          </p:cNvPr>
          <p:cNvPicPr>
            <a:picLocks noChangeAspect="1"/>
          </p:cNvPicPr>
          <p:nvPr/>
        </p:nvPicPr>
        <p:blipFill rotWithShape="1">
          <a:blip r:embed="rId2"/>
          <a:srcRect l="19716" t="35051" r="21753" b="30035"/>
          <a:stretch/>
        </p:blipFill>
        <p:spPr>
          <a:xfrm>
            <a:off x="2694436" y="1279133"/>
            <a:ext cx="8768395" cy="2942104"/>
          </a:xfrm>
          <a:prstGeom prst="rect">
            <a:avLst/>
          </a:prstGeom>
        </p:spPr>
      </p:pic>
      <p:sp>
        <p:nvSpPr>
          <p:cNvPr id="6" name="מלבן 5">
            <a:extLst>
              <a:ext uri="{FF2B5EF4-FFF2-40B4-BE49-F238E27FC236}">
                <a16:creationId xmlns:a16="http://schemas.microsoft.com/office/drawing/2014/main" id="{6C228266-1A7A-47E0-8D6E-8D8296AD6B5E}"/>
              </a:ext>
            </a:extLst>
          </p:cNvPr>
          <p:cNvSpPr/>
          <p:nvPr/>
        </p:nvSpPr>
        <p:spPr>
          <a:xfrm>
            <a:off x="671111" y="1268559"/>
            <a:ext cx="10849778" cy="2955098"/>
          </a:xfrm>
          <a:prstGeom prst="rect">
            <a:avLst/>
          </a:prstGeom>
          <a:noFill/>
          <a:ln w="28575">
            <a:solidFill>
              <a:srgbClr val="192A7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מלבן 6">
            <a:extLst>
              <a:ext uri="{FF2B5EF4-FFF2-40B4-BE49-F238E27FC236}">
                <a16:creationId xmlns:a16="http://schemas.microsoft.com/office/drawing/2014/main" id="{CDCC49D8-BC88-4585-847B-537D130DE115}"/>
              </a:ext>
            </a:extLst>
          </p:cNvPr>
          <p:cNvSpPr/>
          <p:nvPr/>
        </p:nvSpPr>
        <p:spPr>
          <a:xfrm>
            <a:off x="3877394" y="2307771"/>
            <a:ext cx="1248228" cy="391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7">
            <a:extLst>
              <a:ext uri="{FF2B5EF4-FFF2-40B4-BE49-F238E27FC236}">
                <a16:creationId xmlns:a16="http://schemas.microsoft.com/office/drawing/2014/main" id="{B938F4EC-4CD4-4983-A544-673EAFBABF79}"/>
              </a:ext>
            </a:extLst>
          </p:cNvPr>
          <p:cNvSpPr/>
          <p:nvPr/>
        </p:nvSpPr>
        <p:spPr>
          <a:xfrm>
            <a:off x="4915166" y="3728295"/>
            <a:ext cx="1248228" cy="391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8">
            <a:extLst>
              <a:ext uri="{FF2B5EF4-FFF2-40B4-BE49-F238E27FC236}">
                <a16:creationId xmlns:a16="http://schemas.microsoft.com/office/drawing/2014/main" id="{D60E8A1E-4CB0-4978-98E5-997A4BC75997}"/>
              </a:ext>
            </a:extLst>
          </p:cNvPr>
          <p:cNvSpPr/>
          <p:nvPr/>
        </p:nvSpPr>
        <p:spPr>
          <a:xfrm>
            <a:off x="9619518" y="3233057"/>
            <a:ext cx="1248228" cy="391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מציין מיקום טקסט 2">
            <a:extLst>
              <a:ext uri="{FF2B5EF4-FFF2-40B4-BE49-F238E27FC236}">
                <a16:creationId xmlns:a16="http://schemas.microsoft.com/office/drawing/2014/main" id="{3B4CD934-C70E-4EE1-8D1C-84389888C6FC}"/>
              </a:ext>
            </a:extLst>
          </p:cNvPr>
          <p:cNvSpPr txBox="1">
            <a:spLocks/>
          </p:cNvSpPr>
          <p:nvPr/>
        </p:nvSpPr>
        <p:spPr>
          <a:xfrm>
            <a:off x="4362944" y="2206108"/>
            <a:ext cx="1104444"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2000" b="0" dirty="0">
                <a:solidFill>
                  <a:srgbClr val="92D050"/>
                </a:solidFill>
              </a:rPr>
              <a:t>מאמן</a:t>
            </a:r>
          </a:p>
        </p:txBody>
      </p:sp>
      <p:sp>
        <p:nvSpPr>
          <p:cNvPr id="11" name="מציין מיקום טקסט 2">
            <a:extLst>
              <a:ext uri="{FF2B5EF4-FFF2-40B4-BE49-F238E27FC236}">
                <a16:creationId xmlns:a16="http://schemas.microsoft.com/office/drawing/2014/main" id="{F33C2D30-EB58-4EB2-95FC-0913D9C6A04A}"/>
              </a:ext>
            </a:extLst>
          </p:cNvPr>
          <p:cNvSpPr txBox="1">
            <a:spLocks/>
          </p:cNvSpPr>
          <p:nvPr/>
        </p:nvSpPr>
        <p:spPr>
          <a:xfrm>
            <a:off x="3420102" y="2203688"/>
            <a:ext cx="942842"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2000" b="0" dirty="0">
                <a:solidFill>
                  <a:srgbClr val="92D050"/>
                </a:solidFill>
              </a:rPr>
              <a:t>רץ</a:t>
            </a:r>
          </a:p>
        </p:txBody>
      </p:sp>
      <p:sp>
        <p:nvSpPr>
          <p:cNvPr id="12" name="מציין מיקום טקסט 2">
            <a:extLst>
              <a:ext uri="{FF2B5EF4-FFF2-40B4-BE49-F238E27FC236}">
                <a16:creationId xmlns:a16="http://schemas.microsoft.com/office/drawing/2014/main" id="{749F8AD6-2247-4626-B163-ECA93CB2E1E7}"/>
              </a:ext>
            </a:extLst>
          </p:cNvPr>
          <p:cNvSpPr txBox="1">
            <a:spLocks/>
          </p:cNvSpPr>
          <p:nvPr/>
        </p:nvSpPr>
        <p:spPr>
          <a:xfrm>
            <a:off x="2228572" y="2210185"/>
            <a:ext cx="1191530"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2000" b="0" dirty="0">
                <a:solidFill>
                  <a:srgbClr val="92D050"/>
                </a:solidFill>
              </a:rPr>
              <a:t>שופט</a:t>
            </a:r>
          </a:p>
        </p:txBody>
      </p:sp>
      <p:sp>
        <p:nvSpPr>
          <p:cNvPr id="13" name="מציין מיקום טקסט 2">
            <a:extLst>
              <a:ext uri="{FF2B5EF4-FFF2-40B4-BE49-F238E27FC236}">
                <a16:creationId xmlns:a16="http://schemas.microsoft.com/office/drawing/2014/main" id="{EE0C7BBA-3F32-4CF1-85DB-5EF29496D1F4}"/>
              </a:ext>
            </a:extLst>
          </p:cNvPr>
          <p:cNvSpPr txBox="1">
            <a:spLocks/>
          </p:cNvSpPr>
          <p:nvPr/>
        </p:nvSpPr>
        <p:spPr>
          <a:xfrm>
            <a:off x="671111" y="2210185"/>
            <a:ext cx="1503366"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2000" b="0" dirty="0">
                <a:solidFill>
                  <a:srgbClr val="92D050"/>
                </a:solidFill>
              </a:rPr>
              <a:t>מתאגרף</a:t>
            </a:r>
          </a:p>
        </p:txBody>
      </p:sp>
      <p:sp>
        <p:nvSpPr>
          <p:cNvPr id="14" name="מציין מיקום טקסט 2">
            <a:extLst>
              <a:ext uri="{FF2B5EF4-FFF2-40B4-BE49-F238E27FC236}">
                <a16:creationId xmlns:a16="http://schemas.microsoft.com/office/drawing/2014/main" id="{952B7139-CECC-4817-86D2-D3FDDBC23FC4}"/>
              </a:ext>
            </a:extLst>
          </p:cNvPr>
          <p:cNvSpPr txBox="1">
            <a:spLocks/>
          </p:cNvSpPr>
          <p:nvPr/>
        </p:nvSpPr>
        <p:spPr>
          <a:xfrm>
            <a:off x="6881851" y="3159000"/>
            <a:ext cx="4152444"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2000" b="0" dirty="0">
                <a:solidFill>
                  <a:srgbClr val="92D050"/>
                </a:solidFill>
              </a:rPr>
              <a:t>ספורטאי, אצן – בסיס וצורן סופי</a:t>
            </a:r>
          </a:p>
        </p:txBody>
      </p:sp>
      <p:sp>
        <p:nvSpPr>
          <p:cNvPr id="15" name="מציין מיקום טקסט 2">
            <a:extLst>
              <a:ext uri="{FF2B5EF4-FFF2-40B4-BE49-F238E27FC236}">
                <a16:creationId xmlns:a16="http://schemas.microsoft.com/office/drawing/2014/main" id="{3DF4B0E2-BDC1-4CB1-A24C-0CE931702DFA}"/>
              </a:ext>
            </a:extLst>
          </p:cNvPr>
          <p:cNvSpPr txBox="1">
            <a:spLocks/>
          </p:cNvSpPr>
          <p:nvPr/>
        </p:nvSpPr>
        <p:spPr>
          <a:xfrm>
            <a:off x="3702542" y="3636214"/>
            <a:ext cx="2846159"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2000" b="0" dirty="0">
                <a:solidFill>
                  <a:srgbClr val="92D050"/>
                </a:solidFill>
              </a:rPr>
              <a:t>בעל מקצוע/תפקיד</a:t>
            </a:r>
          </a:p>
        </p:txBody>
      </p:sp>
    </p:spTree>
    <p:extLst>
      <p:ext uri="{BB962C8B-B14F-4D97-AF65-F5344CB8AC3E}">
        <p14:creationId xmlns:p14="http://schemas.microsoft.com/office/powerpoint/2010/main" val="114140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136CF62-479A-42F3-A04C-2E3CD7A59E2E}"/>
              </a:ext>
            </a:extLst>
          </p:cNvPr>
          <p:cNvSpPr>
            <a:spLocks noGrp="1"/>
          </p:cNvSpPr>
          <p:nvPr>
            <p:ph type="title"/>
          </p:nvPr>
        </p:nvSpPr>
        <p:spPr/>
        <p:txBody>
          <a:bodyPr/>
          <a:lstStyle/>
          <a:p>
            <a:r>
              <a:rPr lang="he-IL" dirty="0"/>
              <a:t>צורות בינוני במשמעות כלי/מכשיר</a:t>
            </a:r>
          </a:p>
        </p:txBody>
      </p:sp>
      <p:sp>
        <p:nvSpPr>
          <p:cNvPr id="6" name="מציין מיקום טקסט 2">
            <a:extLst>
              <a:ext uri="{FF2B5EF4-FFF2-40B4-BE49-F238E27FC236}">
                <a16:creationId xmlns:a16="http://schemas.microsoft.com/office/drawing/2014/main" id="{CC00AA45-68F6-4098-AC9D-902CCAE66252}"/>
              </a:ext>
            </a:extLst>
          </p:cNvPr>
          <p:cNvSpPr txBox="1">
            <a:spLocks/>
          </p:cNvSpPr>
          <p:nvPr/>
        </p:nvSpPr>
        <p:spPr>
          <a:xfrm>
            <a:off x="875683" y="2476020"/>
            <a:ext cx="3060636" cy="1465347"/>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he-IL" sz="3200" dirty="0"/>
              <a:t>מְקָרֵר = מְקַטֵּל </a:t>
            </a:r>
            <a:r>
              <a:rPr lang="he-IL" b="0" dirty="0">
                <a:solidFill>
                  <a:srgbClr val="192A72"/>
                </a:solidFill>
              </a:rPr>
              <a:t>צורת הבינוני של בניין פיעל</a:t>
            </a:r>
            <a:endParaRPr lang="he-IL" sz="3200" b="0" dirty="0">
              <a:solidFill>
                <a:srgbClr val="192A72"/>
              </a:solidFill>
            </a:endParaRPr>
          </a:p>
        </p:txBody>
      </p:sp>
      <p:pic>
        <p:nvPicPr>
          <p:cNvPr id="7" name="Picture 2" descr="מַקְרֵר או מְקָרֵר? - האקדמיה ללשון העברית">
            <a:extLst>
              <a:ext uri="{FF2B5EF4-FFF2-40B4-BE49-F238E27FC236}">
                <a16:creationId xmlns:a16="http://schemas.microsoft.com/office/drawing/2014/main" id="{5F8870B6-5865-4171-9ACC-F4948CEF206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6118" y="1673088"/>
            <a:ext cx="3071213" cy="3071213"/>
          </a:xfrm>
          <a:prstGeom prst="rect">
            <a:avLst/>
          </a:prstGeom>
          <a:noFill/>
          <a:extLst>
            <a:ext uri="{909E8E84-426E-40DD-AFC4-6F175D3DCCD1}">
              <a14:hiddenFill xmlns:a14="http://schemas.microsoft.com/office/drawing/2010/main">
                <a:solidFill>
                  <a:srgbClr val="FFFFFF"/>
                </a:solidFill>
              </a14:hiddenFill>
            </a:ext>
          </a:extLst>
        </p:spPr>
      </p:pic>
      <p:sp>
        <p:nvSpPr>
          <p:cNvPr id="8" name="מציין מיקום טקסט 2">
            <a:extLst>
              <a:ext uri="{FF2B5EF4-FFF2-40B4-BE49-F238E27FC236}">
                <a16:creationId xmlns:a16="http://schemas.microsoft.com/office/drawing/2014/main" id="{AE550C72-4C4B-4CD7-935B-BFAFB3500CEE}"/>
              </a:ext>
            </a:extLst>
          </p:cNvPr>
          <p:cNvSpPr txBox="1">
            <a:spLocks/>
          </p:cNvSpPr>
          <p:nvPr/>
        </p:nvSpPr>
        <p:spPr>
          <a:xfrm>
            <a:off x="8427130" y="2476019"/>
            <a:ext cx="3060636" cy="1465348"/>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he-IL" sz="3200" dirty="0"/>
              <a:t>מַקְרֵר = מַקְטֵל </a:t>
            </a:r>
            <a:r>
              <a:rPr lang="he-IL" b="0" dirty="0">
                <a:solidFill>
                  <a:srgbClr val="192A72"/>
                </a:solidFill>
              </a:rPr>
              <a:t>משקל המציין כלי/מכשיר</a:t>
            </a:r>
            <a:endParaRPr lang="he-IL" sz="3200" b="0" dirty="0">
              <a:solidFill>
                <a:srgbClr val="192A72"/>
              </a:solidFill>
            </a:endParaRPr>
          </a:p>
        </p:txBody>
      </p:sp>
    </p:spTree>
    <p:extLst>
      <p:ext uri="{BB962C8B-B14F-4D97-AF65-F5344CB8AC3E}">
        <p14:creationId xmlns:p14="http://schemas.microsoft.com/office/powerpoint/2010/main" val="228838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D36314F-C0E8-4C56-88F5-7C311BE92D6A}"/>
              </a:ext>
            </a:extLst>
          </p:cNvPr>
          <p:cNvSpPr>
            <a:spLocks noGrp="1"/>
          </p:cNvSpPr>
          <p:nvPr>
            <p:ph type="title"/>
          </p:nvPr>
        </p:nvSpPr>
        <p:spPr/>
        <p:txBody>
          <a:bodyPr/>
          <a:lstStyle/>
          <a:p>
            <a:r>
              <a:rPr lang="he-IL" dirty="0"/>
              <a:t>צורות בינוני במשמעות כלי/מכשיר</a:t>
            </a:r>
          </a:p>
        </p:txBody>
      </p:sp>
      <p:sp>
        <p:nvSpPr>
          <p:cNvPr id="7" name="מלבן 6">
            <a:extLst>
              <a:ext uri="{FF2B5EF4-FFF2-40B4-BE49-F238E27FC236}">
                <a16:creationId xmlns:a16="http://schemas.microsoft.com/office/drawing/2014/main" id="{1C35EE6D-A645-4ED9-B2CA-A405A6A422CB}"/>
              </a:ext>
            </a:extLst>
          </p:cNvPr>
          <p:cNvSpPr/>
          <p:nvPr/>
        </p:nvSpPr>
        <p:spPr>
          <a:xfrm>
            <a:off x="650021" y="1161821"/>
            <a:ext cx="10891957" cy="3402983"/>
          </a:xfrm>
          <a:prstGeom prst="rect">
            <a:avLst/>
          </a:prstGeom>
          <a:ln w="19050">
            <a:solidFill>
              <a:schemeClr val="tx1"/>
            </a:solidFill>
          </a:ln>
        </p:spPr>
        <p:txBody>
          <a:bodyPr wrap="square">
            <a:spAutoFit/>
          </a:bodyPr>
          <a:lstStyle/>
          <a:p>
            <a:pPr algn="just">
              <a:lnSpc>
                <a:spcPct val="150000"/>
              </a:lnSpc>
              <a:spcAft>
                <a:spcPts val="800"/>
              </a:spcAft>
            </a:pPr>
            <a:r>
              <a:rPr lang="he-IL" sz="2000" dirty="0">
                <a:latin typeface="Varela Round" panose="00000500000000000000" pitchFamily="2" charset="-79"/>
                <a:ea typeface="Calibri" panose="020F0502020204030204" pitchFamily="34" charset="0"/>
                <a:cs typeface="Varela Round" panose="00000500000000000000" pitchFamily="2" charset="-79"/>
              </a:rPr>
              <a:t>"עד שלא נתגברה הנטייה לשקול את משקל הכלים והמכונות במשקל מַקְטֵל </a:t>
            </a:r>
            <a:r>
              <a:rPr lang="he-IL" sz="2000" dirty="0" err="1">
                <a:latin typeface="Varela Round" panose="00000500000000000000" pitchFamily="2" charset="-79"/>
                <a:ea typeface="Calibri" panose="020F0502020204030204" pitchFamily="34" charset="0"/>
                <a:cs typeface="Varela Round" panose="00000500000000000000" pitchFamily="2" charset="-79"/>
              </a:rPr>
              <a:t>ומַקְטֵלָה</a:t>
            </a:r>
            <a:r>
              <a:rPr lang="he-IL" sz="2000" dirty="0">
                <a:latin typeface="Varela Round" panose="00000500000000000000" pitchFamily="2" charset="-79"/>
                <a:ea typeface="Calibri" panose="020F0502020204030204" pitchFamily="34" charset="0"/>
                <a:cs typeface="Varela Round" panose="00000500000000000000" pitchFamily="2" charset="-79"/>
              </a:rPr>
              <a:t>, שימש גם הבינוני – צורת ההווה – למכשירים שונים, ויעידו על כך [...] המַצִּית, חוֹסֵם העורקים ועוד שמות רבים דוגמתם. לימים זכה גם המְקָרֵר להימנות עמהם. [...]</a:t>
            </a:r>
          </a:p>
          <a:p>
            <a:pPr algn="just">
              <a:lnSpc>
                <a:spcPct val="150000"/>
              </a:lnSpc>
              <a:spcAft>
                <a:spcPts val="800"/>
              </a:spcAft>
            </a:pPr>
            <a:r>
              <a:rPr lang="he-IL" sz="2000" dirty="0">
                <a:latin typeface="Varela Round" panose="00000500000000000000" pitchFamily="2" charset="-79"/>
                <a:ea typeface="Calibri" panose="020F0502020204030204" pitchFamily="34" charset="0"/>
                <a:cs typeface="Varela Round" panose="00000500000000000000" pitchFamily="2" charset="-79"/>
              </a:rPr>
              <a:t>כאן ראוי להוסיף הערה: טוב לו למַגְהֵץ, למשל, במשקלו להבדילו מן המְגַהֵץ בו, וכן רבים במשקל מַקְטֵל, שיש בהם כדי להבדילם מעושי הפעולה. אבל המְקָרֵר עושה את הפעולה. אין אדם עומד ומקרר מאכל ומשקה במקרר. הוא רק מניח אותם במקרר, והמקרר הוא שעושה את מלאכת הקירור</a:t>
            </a:r>
            <a:r>
              <a:rPr lang="en-US" sz="2000" dirty="0">
                <a:latin typeface="Varela Round" panose="00000500000000000000" pitchFamily="2" charset="-79"/>
                <a:ea typeface="Calibri" panose="020F0502020204030204" pitchFamily="34" charset="0"/>
                <a:cs typeface="Varela Round" panose="00000500000000000000" pitchFamily="2" charset="-79"/>
              </a:rPr>
              <a:t>.</a:t>
            </a:r>
          </a:p>
          <a:p>
            <a:pPr algn="l">
              <a:lnSpc>
                <a:spcPct val="150000"/>
              </a:lnSpc>
              <a:spcAft>
                <a:spcPts val="800"/>
              </a:spcAft>
            </a:pPr>
            <a:r>
              <a:rPr lang="he-IL" sz="1600" dirty="0">
                <a:solidFill>
                  <a:srgbClr val="000000"/>
                </a:solidFill>
                <a:latin typeface="Varela Round" panose="00000500000000000000" pitchFamily="2" charset="-79"/>
                <a:ea typeface="Calibri" panose="020F0502020204030204" pitchFamily="34" charset="0"/>
                <a:cs typeface="Varela Round" panose="00000500000000000000" pitchFamily="2" charset="-79"/>
              </a:rPr>
              <a:t>מעובד על פי </a:t>
            </a:r>
            <a:r>
              <a:rPr lang="he-IL" sz="1600" dirty="0">
                <a:solidFill>
                  <a:srgbClr val="000000"/>
                </a:solidFill>
                <a:latin typeface="Varela Round" panose="00000500000000000000" pitchFamily="2" charset="-79"/>
                <a:cs typeface="Varela Round" panose="00000500000000000000" pitchFamily="2" charset="-79"/>
              </a:rPr>
              <a:t>בהט, ש' (תשמ"ז). דרכה של האקדמיה ללשון העברית בחידושי מילים. לשוננו לעם לח.</a:t>
            </a:r>
            <a:endParaRPr lang="en-US" sz="1600" dirty="0">
              <a:solidFill>
                <a:srgbClr val="000000"/>
              </a:solidFill>
              <a:latin typeface="Varela Round" panose="00000500000000000000" pitchFamily="2" charset="-79"/>
              <a:cs typeface="Varela Round" panose="00000500000000000000" pitchFamily="2" charset="-79"/>
            </a:endParaRPr>
          </a:p>
        </p:txBody>
      </p:sp>
      <p:sp>
        <p:nvSpPr>
          <p:cNvPr id="10" name="מציין מיקום טקסט 2">
            <a:extLst>
              <a:ext uri="{FF2B5EF4-FFF2-40B4-BE49-F238E27FC236}">
                <a16:creationId xmlns:a16="http://schemas.microsoft.com/office/drawing/2014/main" id="{68E74FF2-3C14-4C4C-9623-C3E7DCA16446}"/>
              </a:ext>
            </a:extLst>
          </p:cNvPr>
          <p:cNvSpPr txBox="1">
            <a:spLocks/>
          </p:cNvSpPr>
          <p:nvPr/>
        </p:nvSpPr>
        <p:spPr>
          <a:xfrm>
            <a:off x="650021" y="4952042"/>
            <a:ext cx="5086967" cy="1095854"/>
          </a:xfrm>
          <a:prstGeom prst="rect">
            <a:avLst/>
          </a:prstGeom>
          <a:ln w="19050">
            <a:solidFill>
              <a:schemeClr val="tx1"/>
            </a:solidFill>
          </a:ln>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he-IL" sz="3200" dirty="0"/>
              <a:t>מְקָרֵר = מְקַטֵּל </a:t>
            </a:r>
          </a:p>
          <a:p>
            <a:pPr algn="ctr"/>
            <a:r>
              <a:rPr lang="he-IL" b="0" dirty="0">
                <a:solidFill>
                  <a:srgbClr val="192A72"/>
                </a:solidFill>
              </a:rPr>
              <a:t>צורת הבינוני של בניין פיעל</a:t>
            </a:r>
            <a:endParaRPr lang="he-IL" sz="3200" b="0" dirty="0">
              <a:solidFill>
                <a:srgbClr val="192A72"/>
              </a:solidFill>
            </a:endParaRPr>
          </a:p>
        </p:txBody>
      </p:sp>
      <p:sp>
        <p:nvSpPr>
          <p:cNvPr id="11" name="מלבן 10">
            <a:extLst>
              <a:ext uri="{FF2B5EF4-FFF2-40B4-BE49-F238E27FC236}">
                <a16:creationId xmlns:a16="http://schemas.microsoft.com/office/drawing/2014/main" id="{8F3D009A-6C7A-42CE-8D5B-5462552EAC70}"/>
              </a:ext>
            </a:extLst>
          </p:cNvPr>
          <p:cNvSpPr/>
          <p:nvPr/>
        </p:nvSpPr>
        <p:spPr>
          <a:xfrm>
            <a:off x="4298950" y="1772884"/>
            <a:ext cx="590615" cy="348015"/>
          </a:xfrm>
          <a:prstGeom prst="rect">
            <a:avLst/>
          </a:prstGeom>
          <a:solidFill>
            <a:srgbClr val="92D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מלבן 11">
            <a:extLst>
              <a:ext uri="{FF2B5EF4-FFF2-40B4-BE49-F238E27FC236}">
                <a16:creationId xmlns:a16="http://schemas.microsoft.com/office/drawing/2014/main" id="{C1623F4F-78F2-4F73-A3B2-2CFB544D1D10}"/>
              </a:ext>
            </a:extLst>
          </p:cNvPr>
          <p:cNvSpPr/>
          <p:nvPr/>
        </p:nvSpPr>
        <p:spPr>
          <a:xfrm>
            <a:off x="3568700" y="1772884"/>
            <a:ext cx="590615" cy="348015"/>
          </a:xfrm>
          <a:prstGeom prst="rect">
            <a:avLst/>
          </a:prstGeom>
          <a:solidFill>
            <a:srgbClr val="92D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803542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086942F-FC79-44ED-B9B3-9FA55054A717}"/>
              </a:ext>
            </a:extLst>
          </p:cNvPr>
          <p:cNvSpPr>
            <a:spLocks noGrp="1"/>
          </p:cNvSpPr>
          <p:nvPr>
            <p:ph type="title"/>
          </p:nvPr>
        </p:nvSpPr>
        <p:spPr/>
        <p:txBody>
          <a:bodyPr/>
          <a:lstStyle/>
          <a:p>
            <a:r>
              <a:rPr lang="he-IL" dirty="0"/>
              <a:t>תרגול מבחינות בגרות</a:t>
            </a:r>
          </a:p>
        </p:txBody>
      </p:sp>
      <p:pic>
        <p:nvPicPr>
          <p:cNvPr id="5" name="תמונה 4">
            <a:extLst>
              <a:ext uri="{FF2B5EF4-FFF2-40B4-BE49-F238E27FC236}">
                <a16:creationId xmlns:a16="http://schemas.microsoft.com/office/drawing/2014/main" id="{CD3979C1-B3BE-4EF6-9163-DC995BF22266}"/>
              </a:ext>
            </a:extLst>
          </p:cNvPr>
          <p:cNvPicPr>
            <a:picLocks noChangeAspect="1"/>
          </p:cNvPicPr>
          <p:nvPr/>
        </p:nvPicPr>
        <p:blipFill rotWithShape="1">
          <a:blip r:embed="rId2"/>
          <a:srcRect l="19562" t="47972" r="20747" b="22887"/>
          <a:stretch/>
        </p:blipFill>
        <p:spPr>
          <a:xfrm>
            <a:off x="598516" y="1183137"/>
            <a:ext cx="8006961" cy="2198803"/>
          </a:xfrm>
          <a:prstGeom prst="rect">
            <a:avLst/>
          </a:prstGeom>
        </p:spPr>
      </p:pic>
      <p:sp>
        <p:nvSpPr>
          <p:cNvPr id="7" name="מלבן 6">
            <a:extLst>
              <a:ext uri="{FF2B5EF4-FFF2-40B4-BE49-F238E27FC236}">
                <a16:creationId xmlns:a16="http://schemas.microsoft.com/office/drawing/2014/main" id="{7FE11D19-F838-4782-A6CB-633E1EDA014F}"/>
              </a:ext>
            </a:extLst>
          </p:cNvPr>
          <p:cNvSpPr/>
          <p:nvPr/>
        </p:nvSpPr>
        <p:spPr>
          <a:xfrm>
            <a:off x="451290" y="1145428"/>
            <a:ext cx="8154187" cy="2304855"/>
          </a:xfrm>
          <a:prstGeom prst="rect">
            <a:avLst/>
          </a:prstGeom>
          <a:noFill/>
          <a:ln w="28575">
            <a:solidFill>
              <a:srgbClr val="192A7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3" name="קבוצה 2">
            <a:extLst>
              <a:ext uri="{FF2B5EF4-FFF2-40B4-BE49-F238E27FC236}">
                <a16:creationId xmlns:a16="http://schemas.microsoft.com/office/drawing/2014/main" id="{AF31AEF2-88B3-4B11-AB5D-30978982643D}"/>
              </a:ext>
            </a:extLst>
          </p:cNvPr>
          <p:cNvGrpSpPr/>
          <p:nvPr/>
        </p:nvGrpSpPr>
        <p:grpSpPr>
          <a:xfrm>
            <a:off x="451289" y="3777515"/>
            <a:ext cx="8154187" cy="1642898"/>
            <a:chOff x="451289" y="3777515"/>
            <a:chExt cx="8154187" cy="1642898"/>
          </a:xfrm>
        </p:grpSpPr>
        <p:pic>
          <p:nvPicPr>
            <p:cNvPr id="6" name="תמונה 5">
              <a:extLst>
                <a:ext uri="{FF2B5EF4-FFF2-40B4-BE49-F238E27FC236}">
                  <a16:creationId xmlns:a16="http://schemas.microsoft.com/office/drawing/2014/main" id="{DBD57889-523E-4B3A-B9C1-10C41437EC40}"/>
                </a:ext>
              </a:extLst>
            </p:cNvPr>
            <p:cNvPicPr>
              <a:picLocks noChangeAspect="1"/>
            </p:cNvPicPr>
            <p:nvPr/>
          </p:nvPicPr>
          <p:blipFill rotWithShape="1">
            <a:blip r:embed="rId3"/>
            <a:srcRect l="11830" t="32577" r="13453" b="54364"/>
            <a:stretch/>
          </p:blipFill>
          <p:spPr>
            <a:xfrm>
              <a:off x="598516" y="3884508"/>
              <a:ext cx="7921660" cy="778777"/>
            </a:xfrm>
            <a:prstGeom prst="rect">
              <a:avLst/>
            </a:prstGeom>
          </p:spPr>
        </p:pic>
        <p:sp>
          <p:nvSpPr>
            <p:cNvPr id="8" name="מלבן 7">
              <a:extLst>
                <a:ext uri="{FF2B5EF4-FFF2-40B4-BE49-F238E27FC236}">
                  <a16:creationId xmlns:a16="http://schemas.microsoft.com/office/drawing/2014/main" id="{F4BD2EED-4D32-4B0F-9446-219A3B0277DE}"/>
                </a:ext>
              </a:extLst>
            </p:cNvPr>
            <p:cNvSpPr/>
            <p:nvPr/>
          </p:nvSpPr>
          <p:spPr>
            <a:xfrm>
              <a:off x="451289" y="3777515"/>
              <a:ext cx="8154187" cy="1642898"/>
            </a:xfrm>
            <a:prstGeom prst="rect">
              <a:avLst/>
            </a:prstGeom>
            <a:noFill/>
            <a:ln w="28575">
              <a:solidFill>
                <a:srgbClr val="192A7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pic>
        <p:nvPicPr>
          <p:cNvPr id="12290" name="Picture 2" descr="Man opens fridge Premium Vector">
            <a:extLst>
              <a:ext uri="{FF2B5EF4-FFF2-40B4-BE49-F238E27FC236}">
                <a16:creationId xmlns:a16="http://schemas.microsoft.com/office/drawing/2014/main" id="{1F746126-2A79-4B64-9E2C-367B5DAE72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137" b="7103"/>
          <a:stretch/>
        </p:blipFill>
        <p:spPr bwMode="auto">
          <a:xfrm>
            <a:off x="9053137" y="1145427"/>
            <a:ext cx="2687573" cy="2304855"/>
          </a:xfrm>
          <a:prstGeom prst="rect">
            <a:avLst/>
          </a:prstGeom>
          <a:noFill/>
          <a:extLst>
            <a:ext uri="{909E8E84-426E-40DD-AFC4-6F175D3DCCD1}">
              <a14:hiddenFill xmlns:a14="http://schemas.microsoft.com/office/drawing/2010/main">
                <a:solidFill>
                  <a:srgbClr val="FFFFFF"/>
                </a:solidFill>
              </a14:hiddenFill>
            </a:ext>
          </a:extLst>
        </p:spPr>
      </p:pic>
      <p:sp>
        <p:nvSpPr>
          <p:cNvPr id="10" name="מציין מיקום טקסט 2">
            <a:extLst>
              <a:ext uri="{FF2B5EF4-FFF2-40B4-BE49-F238E27FC236}">
                <a16:creationId xmlns:a16="http://schemas.microsoft.com/office/drawing/2014/main" id="{122F9192-C8ED-4241-B55F-EAE6092C8856}"/>
              </a:ext>
            </a:extLst>
          </p:cNvPr>
          <p:cNvSpPr txBox="1">
            <a:spLocks/>
          </p:cNvSpPr>
          <p:nvPr/>
        </p:nvSpPr>
        <p:spPr>
          <a:xfrm>
            <a:off x="676216" y="2361428"/>
            <a:ext cx="8006961"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1600" b="0" dirty="0">
                <a:solidFill>
                  <a:srgbClr val="92D050"/>
                </a:solidFill>
              </a:rPr>
              <a:t>הצורה </a:t>
            </a:r>
            <a:r>
              <a:rPr lang="he-IL" sz="1800" dirty="0">
                <a:solidFill>
                  <a:srgbClr val="92D050"/>
                </a:solidFill>
              </a:rPr>
              <a:t>מַקְרֵר</a:t>
            </a:r>
            <a:r>
              <a:rPr lang="he-IL" sz="1600" b="0" dirty="0">
                <a:solidFill>
                  <a:srgbClr val="92D050"/>
                </a:solidFill>
              </a:rPr>
              <a:t> שקולה במשקל מַקְטֵל המציין כלי/מכשיר (מַבְרֵג).</a:t>
            </a:r>
          </a:p>
        </p:txBody>
      </p:sp>
      <p:sp>
        <p:nvSpPr>
          <p:cNvPr id="11" name="מציין מיקום טקסט 2">
            <a:extLst>
              <a:ext uri="{FF2B5EF4-FFF2-40B4-BE49-F238E27FC236}">
                <a16:creationId xmlns:a16="http://schemas.microsoft.com/office/drawing/2014/main" id="{E3513B97-B6F0-413A-AB60-4209BF7CB46D}"/>
              </a:ext>
            </a:extLst>
          </p:cNvPr>
          <p:cNvSpPr txBox="1">
            <a:spLocks/>
          </p:cNvSpPr>
          <p:nvPr/>
        </p:nvSpPr>
        <p:spPr>
          <a:xfrm>
            <a:off x="-443059" y="2773996"/>
            <a:ext cx="9126236"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1400" b="0" dirty="0">
                <a:solidFill>
                  <a:srgbClr val="92D050"/>
                </a:solidFill>
              </a:rPr>
              <a:t>הצורה </a:t>
            </a:r>
            <a:r>
              <a:rPr lang="he-IL" sz="1600" dirty="0">
                <a:solidFill>
                  <a:srgbClr val="92D050"/>
                </a:solidFill>
              </a:rPr>
              <a:t>מְקָרֵר</a:t>
            </a:r>
            <a:r>
              <a:rPr lang="he-IL" sz="1400" b="0" dirty="0">
                <a:solidFill>
                  <a:srgbClr val="92D050"/>
                </a:solidFill>
              </a:rPr>
              <a:t> היא צורת הבינוני של בניין פיעל (</a:t>
            </a:r>
            <a:r>
              <a:rPr lang="he-IL" sz="1600" b="0" dirty="0">
                <a:solidFill>
                  <a:srgbClr val="92D050"/>
                </a:solidFill>
              </a:rPr>
              <a:t>מְעַבֵּד</a:t>
            </a:r>
            <a:r>
              <a:rPr lang="he-IL" sz="1400" b="0" dirty="0">
                <a:solidFill>
                  <a:srgbClr val="92D050"/>
                </a:solidFill>
              </a:rPr>
              <a:t> מזון), והמקרר עושה את פעולת הקירור בעצמו.</a:t>
            </a:r>
          </a:p>
        </p:txBody>
      </p:sp>
      <p:sp>
        <p:nvSpPr>
          <p:cNvPr id="12" name="מציין מיקום טקסט 2">
            <a:extLst>
              <a:ext uri="{FF2B5EF4-FFF2-40B4-BE49-F238E27FC236}">
                <a16:creationId xmlns:a16="http://schemas.microsoft.com/office/drawing/2014/main" id="{74F235BD-E031-4326-A182-D56EA401F260}"/>
              </a:ext>
            </a:extLst>
          </p:cNvPr>
          <p:cNvSpPr txBox="1">
            <a:spLocks/>
          </p:cNvSpPr>
          <p:nvPr/>
        </p:nvSpPr>
        <p:spPr>
          <a:xfrm>
            <a:off x="676216" y="4770279"/>
            <a:ext cx="8006961"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1600" b="0" dirty="0">
                <a:solidFill>
                  <a:srgbClr val="92D050"/>
                </a:solidFill>
              </a:rPr>
              <a:t>הצורה מְחַשֵּב משמשת כפועל בבניין פיעל, ואילו בהקשר הנתון הכוונה היא לשם העצם מַחְשֵב במשקל מַקְטֵל המציין כלי/מכשיר.</a:t>
            </a:r>
          </a:p>
        </p:txBody>
      </p:sp>
      <p:sp>
        <p:nvSpPr>
          <p:cNvPr id="4" name="אליפסה 3">
            <a:extLst>
              <a:ext uri="{FF2B5EF4-FFF2-40B4-BE49-F238E27FC236}">
                <a16:creationId xmlns:a16="http://schemas.microsoft.com/office/drawing/2014/main" id="{8159D0E3-38E8-4C4D-8468-F3AF81585892}"/>
              </a:ext>
            </a:extLst>
          </p:cNvPr>
          <p:cNvSpPr/>
          <p:nvPr/>
        </p:nvSpPr>
        <p:spPr>
          <a:xfrm>
            <a:off x="4699819" y="4218039"/>
            <a:ext cx="845575" cy="442106"/>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014659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1960678-5405-45A3-BD93-A7C33271AD13}"/>
              </a:ext>
            </a:extLst>
          </p:cNvPr>
          <p:cNvSpPr>
            <a:spLocks noGrp="1"/>
          </p:cNvSpPr>
          <p:nvPr>
            <p:ph type="title"/>
          </p:nvPr>
        </p:nvSpPr>
        <p:spPr/>
        <p:txBody>
          <a:bodyPr/>
          <a:lstStyle/>
          <a:p>
            <a:r>
              <a:rPr lang="he-IL" dirty="0"/>
              <a:t>צורות בינוני במשמעות כלי/מכשיר</a:t>
            </a:r>
          </a:p>
        </p:txBody>
      </p:sp>
      <p:sp>
        <p:nvSpPr>
          <p:cNvPr id="6" name="מציין מיקום טקסט 2">
            <a:extLst>
              <a:ext uri="{FF2B5EF4-FFF2-40B4-BE49-F238E27FC236}">
                <a16:creationId xmlns:a16="http://schemas.microsoft.com/office/drawing/2014/main" id="{C487DAEF-8C14-4367-9868-B599AFB0745C}"/>
              </a:ext>
            </a:extLst>
          </p:cNvPr>
          <p:cNvSpPr>
            <a:spLocks noGrp="1"/>
          </p:cNvSpPr>
          <p:nvPr>
            <p:ph type="body" sz="quarter" idx="3"/>
          </p:nvPr>
        </p:nvSpPr>
        <p:spPr>
          <a:xfrm>
            <a:off x="584462" y="1059388"/>
            <a:ext cx="11144668" cy="540000"/>
          </a:xfrm>
        </p:spPr>
        <p:txBody>
          <a:bodyPr/>
          <a:lstStyle/>
          <a:p>
            <a:r>
              <a:rPr lang="he-IL" dirty="0"/>
              <a:t>זהו את הכלים בתמונות הבאות ואת ה</a:t>
            </a:r>
            <a:r>
              <a:rPr lang="he-IL" u="sng" dirty="0"/>
              <a:t>בניין</a:t>
            </a:r>
            <a:r>
              <a:rPr lang="he-IL" dirty="0"/>
              <a:t> של כל צורה.</a:t>
            </a:r>
          </a:p>
        </p:txBody>
      </p:sp>
      <p:sp>
        <p:nvSpPr>
          <p:cNvPr id="8" name="מציין מיקום טקסט 2">
            <a:extLst>
              <a:ext uri="{FF2B5EF4-FFF2-40B4-BE49-F238E27FC236}">
                <a16:creationId xmlns:a16="http://schemas.microsoft.com/office/drawing/2014/main" id="{647A5663-70B7-4528-BC2B-C4EEA23A90D8}"/>
              </a:ext>
            </a:extLst>
          </p:cNvPr>
          <p:cNvSpPr txBox="1">
            <a:spLocks/>
          </p:cNvSpPr>
          <p:nvPr/>
        </p:nvSpPr>
        <p:spPr>
          <a:xfrm>
            <a:off x="9955580" y="1825501"/>
            <a:ext cx="1337893"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2000" b="0" dirty="0">
                <a:solidFill>
                  <a:srgbClr val="92D050"/>
                </a:solidFill>
              </a:rPr>
              <a:t>מְעַרְבֵּל </a:t>
            </a:r>
          </a:p>
        </p:txBody>
      </p:sp>
      <p:sp>
        <p:nvSpPr>
          <p:cNvPr id="9" name="מציין מיקום טקסט 2">
            <a:extLst>
              <a:ext uri="{FF2B5EF4-FFF2-40B4-BE49-F238E27FC236}">
                <a16:creationId xmlns:a16="http://schemas.microsoft.com/office/drawing/2014/main" id="{63C8AEB3-C0F1-4883-8F00-638FFB3CD645}"/>
              </a:ext>
            </a:extLst>
          </p:cNvPr>
          <p:cNvSpPr txBox="1">
            <a:spLocks/>
          </p:cNvSpPr>
          <p:nvPr/>
        </p:nvSpPr>
        <p:spPr>
          <a:xfrm>
            <a:off x="10350631" y="4318386"/>
            <a:ext cx="942842"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2000" b="0" dirty="0">
                <a:solidFill>
                  <a:srgbClr val="92D050"/>
                </a:solidFill>
              </a:rPr>
              <a:t>פיעל</a:t>
            </a:r>
          </a:p>
        </p:txBody>
      </p:sp>
      <p:sp>
        <p:nvSpPr>
          <p:cNvPr id="12" name="מציין מיקום טקסט 2">
            <a:extLst>
              <a:ext uri="{FF2B5EF4-FFF2-40B4-BE49-F238E27FC236}">
                <a16:creationId xmlns:a16="http://schemas.microsoft.com/office/drawing/2014/main" id="{BE4CDD3B-B903-469D-B313-DB6BCA134C3A}"/>
              </a:ext>
            </a:extLst>
          </p:cNvPr>
          <p:cNvSpPr txBox="1">
            <a:spLocks/>
          </p:cNvSpPr>
          <p:nvPr/>
        </p:nvSpPr>
        <p:spPr>
          <a:xfrm>
            <a:off x="7433304" y="1848231"/>
            <a:ext cx="1820628"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2000" b="0" dirty="0">
                <a:solidFill>
                  <a:srgbClr val="92D050"/>
                </a:solidFill>
              </a:rPr>
              <a:t>שוֹאֵב </a:t>
            </a:r>
            <a:r>
              <a:rPr lang="he-IL" sz="1600" b="0" dirty="0">
                <a:solidFill>
                  <a:srgbClr val="92D050"/>
                </a:solidFill>
              </a:rPr>
              <a:t>(אבק) </a:t>
            </a:r>
            <a:endParaRPr lang="he-IL" sz="2000" b="0" dirty="0">
              <a:solidFill>
                <a:srgbClr val="92D050"/>
              </a:solidFill>
            </a:endParaRPr>
          </a:p>
        </p:txBody>
      </p:sp>
      <p:sp>
        <p:nvSpPr>
          <p:cNvPr id="13" name="מציין מיקום טקסט 2">
            <a:extLst>
              <a:ext uri="{FF2B5EF4-FFF2-40B4-BE49-F238E27FC236}">
                <a16:creationId xmlns:a16="http://schemas.microsoft.com/office/drawing/2014/main" id="{303CC38D-D526-4A3E-BDAC-C679E807D097}"/>
              </a:ext>
            </a:extLst>
          </p:cNvPr>
          <p:cNvSpPr txBox="1">
            <a:spLocks/>
          </p:cNvSpPr>
          <p:nvPr/>
        </p:nvSpPr>
        <p:spPr>
          <a:xfrm>
            <a:off x="7685096" y="4318386"/>
            <a:ext cx="1046537"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2000" b="0" dirty="0">
                <a:solidFill>
                  <a:srgbClr val="92D050"/>
                </a:solidFill>
              </a:rPr>
              <a:t>קל</a:t>
            </a:r>
          </a:p>
        </p:txBody>
      </p:sp>
      <p:sp>
        <p:nvSpPr>
          <p:cNvPr id="15" name="מציין מיקום טקסט 2">
            <a:extLst>
              <a:ext uri="{FF2B5EF4-FFF2-40B4-BE49-F238E27FC236}">
                <a16:creationId xmlns:a16="http://schemas.microsoft.com/office/drawing/2014/main" id="{F94A7355-1655-406B-A8F1-29FD0C187C92}"/>
              </a:ext>
            </a:extLst>
          </p:cNvPr>
          <p:cNvSpPr txBox="1">
            <a:spLocks/>
          </p:cNvSpPr>
          <p:nvPr/>
        </p:nvSpPr>
        <p:spPr>
          <a:xfrm>
            <a:off x="5685120" y="1825501"/>
            <a:ext cx="1046537"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2000" b="0" dirty="0">
                <a:solidFill>
                  <a:srgbClr val="92D050"/>
                </a:solidFill>
              </a:rPr>
              <a:t>מֵדִיחַ</a:t>
            </a:r>
          </a:p>
        </p:txBody>
      </p:sp>
      <p:sp>
        <p:nvSpPr>
          <p:cNvPr id="16" name="מציין מיקום טקסט 2">
            <a:extLst>
              <a:ext uri="{FF2B5EF4-FFF2-40B4-BE49-F238E27FC236}">
                <a16:creationId xmlns:a16="http://schemas.microsoft.com/office/drawing/2014/main" id="{CA82FE86-5BDC-486F-B806-F2F9634E8030}"/>
              </a:ext>
            </a:extLst>
          </p:cNvPr>
          <p:cNvSpPr txBox="1">
            <a:spLocks/>
          </p:cNvSpPr>
          <p:nvPr/>
        </p:nvSpPr>
        <p:spPr>
          <a:xfrm>
            <a:off x="5731644" y="4318386"/>
            <a:ext cx="1046537"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2000" b="0" dirty="0">
                <a:solidFill>
                  <a:srgbClr val="92D050"/>
                </a:solidFill>
              </a:rPr>
              <a:t>הפעיל</a:t>
            </a:r>
          </a:p>
        </p:txBody>
      </p:sp>
      <p:sp>
        <p:nvSpPr>
          <p:cNvPr id="18" name="מציין מיקום טקסט 2">
            <a:extLst>
              <a:ext uri="{FF2B5EF4-FFF2-40B4-BE49-F238E27FC236}">
                <a16:creationId xmlns:a16="http://schemas.microsoft.com/office/drawing/2014/main" id="{EA38220D-7C18-44AB-B83E-CD4BA4A48785}"/>
              </a:ext>
            </a:extLst>
          </p:cNvPr>
          <p:cNvSpPr txBox="1">
            <a:spLocks/>
          </p:cNvSpPr>
          <p:nvPr/>
        </p:nvSpPr>
        <p:spPr>
          <a:xfrm>
            <a:off x="2938069" y="1848231"/>
            <a:ext cx="1820628"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2000" b="0" dirty="0">
                <a:solidFill>
                  <a:srgbClr val="92D050"/>
                </a:solidFill>
              </a:rPr>
              <a:t>מְיַבֵּש </a:t>
            </a:r>
            <a:r>
              <a:rPr lang="he-IL" sz="1600" b="0" dirty="0">
                <a:solidFill>
                  <a:srgbClr val="92D050"/>
                </a:solidFill>
              </a:rPr>
              <a:t>(כביסה)</a:t>
            </a:r>
            <a:endParaRPr lang="he-IL" sz="2000" b="0" dirty="0">
              <a:solidFill>
                <a:srgbClr val="92D050"/>
              </a:solidFill>
            </a:endParaRPr>
          </a:p>
        </p:txBody>
      </p:sp>
      <p:sp>
        <p:nvSpPr>
          <p:cNvPr id="19" name="מציין מיקום טקסט 2">
            <a:extLst>
              <a:ext uri="{FF2B5EF4-FFF2-40B4-BE49-F238E27FC236}">
                <a16:creationId xmlns:a16="http://schemas.microsoft.com/office/drawing/2014/main" id="{E5BAF6BB-9600-4875-BCD9-BDE62C948524}"/>
              </a:ext>
            </a:extLst>
          </p:cNvPr>
          <p:cNvSpPr txBox="1">
            <a:spLocks/>
          </p:cNvSpPr>
          <p:nvPr/>
        </p:nvSpPr>
        <p:spPr>
          <a:xfrm>
            <a:off x="3236891" y="4355106"/>
            <a:ext cx="1222984"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2000" b="0" dirty="0">
                <a:solidFill>
                  <a:srgbClr val="92D050"/>
                </a:solidFill>
              </a:rPr>
              <a:t>פיעל</a:t>
            </a:r>
          </a:p>
        </p:txBody>
      </p:sp>
      <p:sp>
        <p:nvSpPr>
          <p:cNvPr id="21" name="מציין מיקום טקסט 2">
            <a:extLst>
              <a:ext uri="{FF2B5EF4-FFF2-40B4-BE49-F238E27FC236}">
                <a16:creationId xmlns:a16="http://schemas.microsoft.com/office/drawing/2014/main" id="{62207EA1-595F-49A2-AC4D-2E11434623AF}"/>
              </a:ext>
            </a:extLst>
          </p:cNvPr>
          <p:cNvSpPr txBox="1">
            <a:spLocks/>
          </p:cNvSpPr>
          <p:nvPr/>
        </p:nvSpPr>
        <p:spPr>
          <a:xfrm>
            <a:off x="936209" y="1827065"/>
            <a:ext cx="1222984"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2000" b="0" dirty="0">
                <a:solidFill>
                  <a:srgbClr val="92D050"/>
                </a:solidFill>
              </a:rPr>
              <a:t>מְאַוְרֵר</a:t>
            </a:r>
          </a:p>
        </p:txBody>
      </p:sp>
      <p:sp>
        <p:nvSpPr>
          <p:cNvPr id="22" name="מציין מיקום טקסט 2">
            <a:extLst>
              <a:ext uri="{FF2B5EF4-FFF2-40B4-BE49-F238E27FC236}">
                <a16:creationId xmlns:a16="http://schemas.microsoft.com/office/drawing/2014/main" id="{20D80AE2-D6E3-44EA-A8CD-13A9BCC75CB8}"/>
              </a:ext>
            </a:extLst>
          </p:cNvPr>
          <p:cNvSpPr txBox="1">
            <a:spLocks/>
          </p:cNvSpPr>
          <p:nvPr/>
        </p:nvSpPr>
        <p:spPr>
          <a:xfrm>
            <a:off x="898527" y="4355106"/>
            <a:ext cx="1222984"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2000" b="0" dirty="0">
                <a:solidFill>
                  <a:srgbClr val="92D050"/>
                </a:solidFill>
              </a:rPr>
              <a:t>פיעל</a:t>
            </a:r>
          </a:p>
        </p:txBody>
      </p:sp>
      <p:pic>
        <p:nvPicPr>
          <p:cNvPr id="7170" name="Picture 2" descr="Dishwasher isolated on white background. Premium Vector">
            <a:extLst>
              <a:ext uri="{FF2B5EF4-FFF2-40B4-BE49-F238E27FC236}">
                <a16:creationId xmlns:a16="http://schemas.microsoft.com/office/drawing/2014/main" id="{B8D63D28-52C7-43BE-ACE8-650685B8AE2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458" t="6250" r="6549" b="10259"/>
          <a:stretch/>
        </p:blipFill>
        <p:spPr bwMode="auto">
          <a:xfrm>
            <a:off x="5508673" y="2494793"/>
            <a:ext cx="1591870" cy="160146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Food processor with different nozzles isolated illustration Premium Vector">
            <a:extLst>
              <a:ext uri="{FF2B5EF4-FFF2-40B4-BE49-F238E27FC236}">
                <a16:creationId xmlns:a16="http://schemas.microsoft.com/office/drawing/2014/main" id="{63DB5D49-4DA0-4935-AB63-4EF3988DEAD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616" t="8141" r="14336" b="12112"/>
          <a:stretch/>
        </p:blipFill>
        <p:spPr bwMode="auto">
          <a:xfrm>
            <a:off x="9899070" y="2490308"/>
            <a:ext cx="1450911" cy="1605948"/>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Ryobi Wet Dry Vacuum Industrial Commercial Home Work Vac 20L ...">
            <a:extLst>
              <a:ext uri="{FF2B5EF4-FFF2-40B4-BE49-F238E27FC236}">
                <a16:creationId xmlns:a16="http://schemas.microsoft.com/office/drawing/2014/main" id="{ED181D53-E4E6-4835-A0E2-4FD8A6F07BC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793" t="7375" r="18173" b="7882"/>
          <a:stretch/>
        </p:blipFill>
        <p:spPr bwMode="auto">
          <a:xfrm>
            <a:off x="7549843" y="2498385"/>
            <a:ext cx="1317044" cy="1597871"/>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Kogan 8kg Series 8 Heat Pump Dryer - (KAG8PUMPDYA) - Manual ...">
            <a:extLst>
              <a:ext uri="{FF2B5EF4-FFF2-40B4-BE49-F238E27FC236}">
                <a16:creationId xmlns:a16="http://schemas.microsoft.com/office/drawing/2014/main" id="{E52E1414-EDDA-4C8C-99AA-2D52EE87CB2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54379" y="2490308"/>
            <a:ext cx="1325868" cy="1742569"/>
          </a:xfrm>
          <a:prstGeom prst="rect">
            <a:avLst/>
          </a:prstGeom>
          <a:noFill/>
          <a:extLst>
            <a:ext uri="{909E8E84-426E-40DD-AFC4-6F175D3DCCD1}">
              <a14:hiddenFill xmlns:a14="http://schemas.microsoft.com/office/drawing/2010/main">
                <a:solidFill>
                  <a:srgbClr val="FFFFFF"/>
                </a:solidFill>
              </a14:hiddenFill>
            </a:ext>
          </a:extLst>
        </p:spPr>
      </p:pic>
      <p:pic>
        <p:nvPicPr>
          <p:cNvPr id="3" name="תמונה 2">
            <a:extLst>
              <a:ext uri="{FF2B5EF4-FFF2-40B4-BE49-F238E27FC236}">
                <a16:creationId xmlns:a16="http://schemas.microsoft.com/office/drawing/2014/main" id="{AF8F6400-C2E3-4092-9A73-F71E27F422F0}"/>
              </a:ext>
            </a:extLst>
          </p:cNvPr>
          <p:cNvPicPr>
            <a:picLocks noChangeAspect="1"/>
          </p:cNvPicPr>
          <p:nvPr/>
        </p:nvPicPr>
        <p:blipFill rotWithShape="1">
          <a:blip r:embed="rId6"/>
          <a:srcRect l="41753" t="42749" r="47372" b="31841"/>
          <a:stretch/>
        </p:blipFill>
        <p:spPr>
          <a:xfrm>
            <a:off x="896328" y="2489801"/>
            <a:ext cx="1325868" cy="1742569"/>
          </a:xfrm>
          <a:prstGeom prst="rect">
            <a:avLst/>
          </a:prstGeom>
        </p:spPr>
      </p:pic>
    </p:spTree>
    <p:extLst>
      <p:ext uri="{BB962C8B-B14F-4D97-AF65-F5344CB8AC3E}">
        <p14:creationId xmlns:p14="http://schemas.microsoft.com/office/powerpoint/2010/main" val="401821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17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3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P spid="15" grpId="0"/>
      <p:bldP spid="16" grpId="0"/>
      <p:bldP spid="18" grpId="0"/>
      <p:bldP spid="19" grpId="0"/>
      <p:bldP spid="21" grpId="0"/>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057B068-1BB5-407C-AF52-DD676D0C8D15}"/>
              </a:ext>
            </a:extLst>
          </p:cNvPr>
          <p:cNvSpPr>
            <a:spLocks noGrp="1"/>
          </p:cNvSpPr>
          <p:nvPr>
            <p:ph type="title"/>
          </p:nvPr>
        </p:nvSpPr>
        <p:spPr>
          <a:xfrm>
            <a:off x="984832" y="2193444"/>
            <a:ext cx="10222335" cy="2471112"/>
          </a:xfrm>
        </p:spPr>
        <p:txBody>
          <a:bodyPr/>
          <a:lstStyle/>
          <a:p>
            <a:r>
              <a:rPr lang="he-IL" sz="11500" dirty="0"/>
              <a:t>בהצלחה רבה!</a:t>
            </a:r>
          </a:p>
        </p:txBody>
      </p:sp>
    </p:spTree>
    <p:extLst>
      <p:ext uri="{BB962C8B-B14F-4D97-AF65-F5344CB8AC3E}">
        <p14:creationId xmlns:p14="http://schemas.microsoft.com/office/powerpoint/2010/main" val="19049269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423F6F61-4567-462B-A618-70CBC508D8B8}"/>
              </a:ext>
            </a:extLst>
          </p:cNvPr>
          <p:cNvPicPr>
            <a:picLocks noChangeAspect="1"/>
          </p:cNvPicPr>
          <p:nvPr/>
        </p:nvPicPr>
        <p:blipFill>
          <a:blip r:embed="rId2"/>
          <a:stretch>
            <a:fillRect/>
          </a:stretch>
        </p:blipFill>
        <p:spPr>
          <a:xfrm>
            <a:off x="794" y="295125"/>
            <a:ext cx="12190413" cy="547342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a:xfrm>
            <a:off x="2" y="212675"/>
            <a:ext cx="12191999" cy="720094"/>
          </a:xfrm>
        </p:spPr>
        <p:txBody>
          <a:bodyPr/>
          <a:lstStyle/>
          <a:p>
            <a:r>
              <a:rPr lang="he-IL" dirty="0"/>
              <a:t>מהי צורת בינוני?</a:t>
            </a:r>
          </a:p>
        </p:txBody>
      </p:sp>
      <p:sp>
        <p:nvSpPr>
          <p:cNvPr id="14" name="מציין מיקום טקסט 13"/>
          <p:cNvSpPr>
            <a:spLocks noGrp="1"/>
          </p:cNvSpPr>
          <p:nvPr>
            <p:ph type="body" sz="quarter" idx="3"/>
          </p:nvPr>
        </p:nvSpPr>
        <p:spPr>
          <a:xfrm>
            <a:off x="1282016" y="1099411"/>
            <a:ext cx="9627968" cy="540070"/>
          </a:xfrm>
        </p:spPr>
        <p:txBody>
          <a:bodyPr/>
          <a:lstStyle/>
          <a:p>
            <a:r>
              <a:rPr lang="he-IL" dirty="0"/>
              <a:t>זמן ההווה בעברית מכונה "בינוני" משום שהוא בין השם לפועל.</a:t>
            </a:r>
          </a:p>
        </p:txBody>
      </p:sp>
      <p:sp>
        <p:nvSpPr>
          <p:cNvPr id="5" name="מציין מיקום טקסט 13">
            <a:extLst>
              <a:ext uri="{FF2B5EF4-FFF2-40B4-BE49-F238E27FC236}">
                <a16:creationId xmlns:a16="http://schemas.microsoft.com/office/drawing/2014/main" id="{50221BAA-13D6-4D5F-B683-426D57630757}"/>
              </a:ext>
            </a:extLst>
          </p:cNvPr>
          <p:cNvSpPr txBox="1">
            <a:spLocks/>
          </p:cNvSpPr>
          <p:nvPr/>
        </p:nvSpPr>
        <p:spPr>
          <a:xfrm>
            <a:off x="285595" y="5389577"/>
            <a:ext cx="5505605" cy="1036623"/>
          </a:xfrm>
          <a:prstGeom prst="rect">
            <a:avLst/>
          </a:prstGeom>
          <a:ln w="19050">
            <a:solidFill>
              <a:srgbClr val="12B4BC"/>
            </a:solidFill>
          </a:ln>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u="sng" dirty="0"/>
              <a:t>צורת בינוני</a:t>
            </a:r>
            <a:r>
              <a:rPr lang="he-IL" dirty="0"/>
              <a:t> – מילה שצורתה היא </a:t>
            </a:r>
            <a:r>
              <a:rPr lang="he-IL" u="sng" dirty="0"/>
              <a:t>צורת הווה</a:t>
            </a:r>
            <a:r>
              <a:rPr lang="he-IL" dirty="0"/>
              <a:t> של אחד מבנייני הפועל.</a:t>
            </a:r>
          </a:p>
        </p:txBody>
      </p:sp>
      <p:sp>
        <p:nvSpPr>
          <p:cNvPr id="7" name="תרשים זרימה: תהליך חלופי 6">
            <a:extLst>
              <a:ext uri="{FF2B5EF4-FFF2-40B4-BE49-F238E27FC236}">
                <a16:creationId xmlns:a16="http://schemas.microsoft.com/office/drawing/2014/main" id="{9E448242-6E8B-4E1A-920C-E8DBFCA97BD0}"/>
              </a:ext>
            </a:extLst>
          </p:cNvPr>
          <p:cNvSpPr/>
          <p:nvPr/>
        </p:nvSpPr>
        <p:spPr>
          <a:xfrm>
            <a:off x="5437622" y="1806123"/>
            <a:ext cx="1316759" cy="701868"/>
          </a:xfrm>
          <a:prstGeom prst="flowChartAlternate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dirty="0">
                <a:solidFill>
                  <a:srgbClr val="192A72"/>
                </a:solidFill>
                <a:latin typeface="Varela Round" panose="00000500000000000000" pitchFamily="2" charset="-79"/>
                <a:cs typeface="Varela Round" panose="00000500000000000000" pitchFamily="2" charset="-79"/>
              </a:rPr>
              <a:t>שוֹמֵר</a:t>
            </a:r>
            <a:endParaRPr lang="he-IL" sz="2000" dirty="0">
              <a:solidFill>
                <a:srgbClr val="192A72"/>
              </a:solidFill>
              <a:latin typeface="Varela Round" panose="00000500000000000000" pitchFamily="2" charset="-79"/>
              <a:cs typeface="Varela Round" panose="00000500000000000000" pitchFamily="2" charset="-79"/>
            </a:endParaRPr>
          </a:p>
        </p:txBody>
      </p:sp>
      <p:grpSp>
        <p:nvGrpSpPr>
          <p:cNvPr id="22" name="קבוצה 21">
            <a:extLst>
              <a:ext uri="{FF2B5EF4-FFF2-40B4-BE49-F238E27FC236}">
                <a16:creationId xmlns:a16="http://schemas.microsoft.com/office/drawing/2014/main" id="{7CB1CB7E-FADB-43BA-A5F7-0198F2EA1CF8}"/>
              </a:ext>
            </a:extLst>
          </p:cNvPr>
          <p:cNvGrpSpPr/>
          <p:nvPr/>
        </p:nvGrpSpPr>
        <p:grpSpPr>
          <a:xfrm>
            <a:off x="2912431" y="2796401"/>
            <a:ext cx="6367137" cy="537891"/>
            <a:chOff x="2912431" y="2891109"/>
            <a:chExt cx="6367137" cy="706824"/>
          </a:xfrm>
        </p:grpSpPr>
        <p:cxnSp>
          <p:nvCxnSpPr>
            <p:cNvPr id="10" name="מחבר חץ ישר 9">
              <a:extLst>
                <a:ext uri="{FF2B5EF4-FFF2-40B4-BE49-F238E27FC236}">
                  <a16:creationId xmlns:a16="http://schemas.microsoft.com/office/drawing/2014/main" id="{F0B06622-761B-4F05-A26F-283646585A47}"/>
                </a:ext>
              </a:extLst>
            </p:cNvPr>
            <p:cNvCxnSpPr>
              <a:cxnSpLocks/>
            </p:cNvCxnSpPr>
            <p:nvPr/>
          </p:nvCxnSpPr>
          <p:spPr>
            <a:xfrm>
              <a:off x="9279568" y="2891109"/>
              <a:ext cx="0" cy="706824"/>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 name="מחבר חץ ישר 11">
              <a:extLst>
                <a:ext uri="{FF2B5EF4-FFF2-40B4-BE49-F238E27FC236}">
                  <a16:creationId xmlns:a16="http://schemas.microsoft.com/office/drawing/2014/main" id="{035B7D8E-DB42-458F-A670-EFECBEE51937}"/>
                </a:ext>
              </a:extLst>
            </p:cNvPr>
            <p:cNvCxnSpPr>
              <a:cxnSpLocks/>
            </p:cNvCxnSpPr>
            <p:nvPr/>
          </p:nvCxnSpPr>
          <p:spPr>
            <a:xfrm>
              <a:off x="2912431" y="2891109"/>
              <a:ext cx="0" cy="706824"/>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מחבר ישר 12">
              <a:extLst>
                <a:ext uri="{FF2B5EF4-FFF2-40B4-BE49-F238E27FC236}">
                  <a16:creationId xmlns:a16="http://schemas.microsoft.com/office/drawing/2014/main" id="{8D1FA8CB-CD01-4C1C-A8BD-8F2E5692ADB5}"/>
                </a:ext>
              </a:extLst>
            </p:cNvPr>
            <p:cNvCxnSpPr>
              <a:cxnSpLocks/>
            </p:cNvCxnSpPr>
            <p:nvPr/>
          </p:nvCxnSpPr>
          <p:spPr>
            <a:xfrm>
              <a:off x="2912431" y="2891109"/>
              <a:ext cx="636713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 name="מחבר ישר 14">
            <a:extLst>
              <a:ext uri="{FF2B5EF4-FFF2-40B4-BE49-F238E27FC236}">
                <a16:creationId xmlns:a16="http://schemas.microsoft.com/office/drawing/2014/main" id="{F3895DDD-27B9-4781-9824-BF3B1A0A2074}"/>
              </a:ext>
            </a:extLst>
          </p:cNvPr>
          <p:cNvCxnSpPr>
            <a:cxnSpLocks/>
          </p:cNvCxnSpPr>
          <p:nvPr/>
        </p:nvCxnSpPr>
        <p:spPr>
          <a:xfrm flipV="1">
            <a:off x="6095999" y="2573181"/>
            <a:ext cx="3" cy="212439"/>
          </a:xfrm>
          <a:prstGeom prst="line">
            <a:avLst/>
          </a:prstGeom>
          <a:ln w="38100"/>
        </p:spPr>
        <p:style>
          <a:lnRef idx="1">
            <a:schemeClr val="dk1"/>
          </a:lnRef>
          <a:fillRef idx="0">
            <a:schemeClr val="dk1"/>
          </a:fillRef>
          <a:effectRef idx="0">
            <a:schemeClr val="dk1"/>
          </a:effectRef>
          <a:fontRef idx="minor">
            <a:schemeClr val="tx1"/>
          </a:fontRef>
        </p:style>
      </p:cxnSp>
      <p:sp>
        <p:nvSpPr>
          <p:cNvPr id="18" name="תרשים זרימה: תהליך חלופי 17">
            <a:extLst>
              <a:ext uri="{FF2B5EF4-FFF2-40B4-BE49-F238E27FC236}">
                <a16:creationId xmlns:a16="http://schemas.microsoft.com/office/drawing/2014/main" id="{51CD7BB2-CE0D-490C-AF7C-01F633C1F861}"/>
              </a:ext>
            </a:extLst>
          </p:cNvPr>
          <p:cNvSpPr/>
          <p:nvPr/>
        </p:nvSpPr>
        <p:spPr>
          <a:xfrm>
            <a:off x="2254050" y="3415031"/>
            <a:ext cx="1316761" cy="701867"/>
          </a:xfrm>
          <a:prstGeom prst="flowChartAlternate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dirty="0">
                <a:solidFill>
                  <a:srgbClr val="192A72"/>
                </a:solidFill>
                <a:latin typeface="Varela Round" panose="00000500000000000000" pitchFamily="2" charset="-79"/>
                <a:cs typeface="Varela Round" panose="00000500000000000000" pitchFamily="2" charset="-79"/>
              </a:rPr>
              <a:t>פועל</a:t>
            </a:r>
            <a:endParaRPr lang="he-IL" sz="2000" dirty="0">
              <a:solidFill>
                <a:srgbClr val="192A72"/>
              </a:solidFill>
              <a:latin typeface="Varela Round" panose="00000500000000000000" pitchFamily="2" charset="-79"/>
              <a:cs typeface="Varela Round" panose="00000500000000000000" pitchFamily="2" charset="-79"/>
            </a:endParaRPr>
          </a:p>
        </p:txBody>
      </p:sp>
      <p:sp>
        <p:nvSpPr>
          <p:cNvPr id="24" name="מציין מיקום טקסט 13">
            <a:extLst>
              <a:ext uri="{FF2B5EF4-FFF2-40B4-BE49-F238E27FC236}">
                <a16:creationId xmlns:a16="http://schemas.microsoft.com/office/drawing/2014/main" id="{98F34553-8B37-4855-8AC9-7118D50CC581}"/>
              </a:ext>
            </a:extLst>
          </p:cNvPr>
          <p:cNvSpPr txBox="1">
            <a:spLocks/>
          </p:cNvSpPr>
          <p:nvPr/>
        </p:nvSpPr>
        <p:spPr>
          <a:xfrm>
            <a:off x="1394439" y="4180053"/>
            <a:ext cx="3035984" cy="54007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2400" b="0" dirty="0">
                <a:solidFill>
                  <a:schemeClr val="tx1"/>
                </a:solidFill>
              </a:rPr>
              <a:t>אני </a:t>
            </a:r>
            <a:r>
              <a:rPr lang="he-IL" dirty="0">
                <a:solidFill>
                  <a:schemeClr val="tx1"/>
                </a:solidFill>
              </a:rPr>
              <a:t>שוֹמֵר</a:t>
            </a:r>
            <a:r>
              <a:rPr lang="he-IL" sz="2400" b="0" dirty="0">
                <a:solidFill>
                  <a:schemeClr val="tx1"/>
                </a:solidFill>
              </a:rPr>
              <a:t> על אחותי.</a:t>
            </a:r>
          </a:p>
        </p:txBody>
      </p:sp>
      <p:sp>
        <p:nvSpPr>
          <p:cNvPr id="16" name="תרשים זרימה: תהליך חלופי 15">
            <a:extLst>
              <a:ext uri="{FF2B5EF4-FFF2-40B4-BE49-F238E27FC236}">
                <a16:creationId xmlns:a16="http://schemas.microsoft.com/office/drawing/2014/main" id="{794D69F9-123F-4049-A6B6-ABDEA77A4A90}"/>
              </a:ext>
            </a:extLst>
          </p:cNvPr>
          <p:cNvSpPr/>
          <p:nvPr/>
        </p:nvSpPr>
        <p:spPr>
          <a:xfrm>
            <a:off x="8621187" y="3421250"/>
            <a:ext cx="1316761" cy="701867"/>
          </a:xfrm>
          <a:prstGeom prst="flowChartAlternate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dirty="0">
                <a:solidFill>
                  <a:srgbClr val="192A72"/>
                </a:solidFill>
                <a:latin typeface="Varela Round" panose="00000500000000000000" pitchFamily="2" charset="-79"/>
                <a:cs typeface="Varela Round" panose="00000500000000000000" pitchFamily="2" charset="-79"/>
              </a:rPr>
              <a:t>שם</a:t>
            </a:r>
            <a:endParaRPr lang="he-IL" sz="2000" dirty="0">
              <a:solidFill>
                <a:srgbClr val="192A72"/>
              </a:solidFill>
              <a:latin typeface="Varela Round" panose="00000500000000000000" pitchFamily="2" charset="-79"/>
              <a:cs typeface="Varela Round" panose="00000500000000000000" pitchFamily="2" charset="-79"/>
            </a:endParaRPr>
          </a:p>
        </p:txBody>
      </p:sp>
      <p:sp>
        <p:nvSpPr>
          <p:cNvPr id="19" name="מציין מיקום טקסט 13">
            <a:extLst>
              <a:ext uri="{FF2B5EF4-FFF2-40B4-BE49-F238E27FC236}">
                <a16:creationId xmlns:a16="http://schemas.microsoft.com/office/drawing/2014/main" id="{EB2888F2-3E85-4FE5-B52A-0951B25DE23A}"/>
              </a:ext>
            </a:extLst>
          </p:cNvPr>
          <p:cNvSpPr txBox="1">
            <a:spLocks/>
          </p:cNvSpPr>
          <p:nvPr/>
        </p:nvSpPr>
        <p:spPr>
          <a:xfrm>
            <a:off x="7355518" y="4186272"/>
            <a:ext cx="3848100" cy="54007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2400" b="0" dirty="0">
                <a:solidFill>
                  <a:schemeClr val="tx1"/>
                </a:solidFill>
              </a:rPr>
              <a:t>ה</a:t>
            </a:r>
            <a:r>
              <a:rPr lang="he-IL" dirty="0">
                <a:solidFill>
                  <a:schemeClr val="tx1"/>
                </a:solidFill>
              </a:rPr>
              <a:t>שוֹמֵר</a:t>
            </a:r>
            <a:r>
              <a:rPr lang="he-IL" sz="2400" b="0" dirty="0">
                <a:solidFill>
                  <a:schemeClr val="tx1"/>
                </a:solidFill>
              </a:rPr>
              <a:t> הגיע לתחנה בזמן.</a:t>
            </a:r>
          </a:p>
        </p:txBody>
      </p:sp>
    </p:spTree>
    <p:custDataLst>
      <p:tags r:id="rId1"/>
    </p:custDataLst>
    <p:extLst>
      <p:ext uri="{BB962C8B-B14F-4D97-AF65-F5344CB8AC3E}">
        <p14:creationId xmlns:p14="http://schemas.microsoft.com/office/powerpoint/2010/main" val="3351067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8" grpId="0" animBg="1"/>
      <p:bldP spid="24" grpId="0"/>
      <p:bldP spid="16" grpId="0" animBg="1"/>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a:xfrm>
            <a:off x="2" y="212675"/>
            <a:ext cx="12191999" cy="720094"/>
          </a:xfrm>
        </p:spPr>
        <p:txBody>
          <a:bodyPr/>
          <a:lstStyle/>
          <a:p>
            <a:r>
              <a:rPr lang="he-IL" dirty="0"/>
              <a:t>שימושי הבינוני</a:t>
            </a:r>
          </a:p>
        </p:txBody>
      </p:sp>
      <p:sp>
        <p:nvSpPr>
          <p:cNvPr id="14" name="מציין מיקום טקסט 13"/>
          <p:cNvSpPr>
            <a:spLocks noGrp="1"/>
          </p:cNvSpPr>
          <p:nvPr>
            <p:ph type="body" sz="quarter" idx="3"/>
          </p:nvPr>
        </p:nvSpPr>
        <p:spPr>
          <a:xfrm>
            <a:off x="760413" y="947906"/>
            <a:ext cx="10671171" cy="540070"/>
          </a:xfrm>
        </p:spPr>
        <p:txBody>
          <a:bodyPr/>
          <a:lstStyle/>
          <a:p>
            <a:r>
              <a:rPr lang="he-IL" dirty="0"/>
              <a:t>צורות הבינוני משמשות ב</a:t>
            </a:r>
            <a:r>
              <a:rPr lang="he-IL" u="sng" dirty="0"/>
              <a:t>חלקי דיבור</a:t>
            </a:r>
            <a:r>
              <a:rPr lang="he-IL" dirty="0"/>
              <a:t> שונים: שם עצם, שם תואר, פועל.</a:t>
            </a:r>
          </a:p>
        </p:txBody>
      </p:sp>
      <p:sp>
        <p:nvSpPr>
          <p:cNvPr id="7" name="תרשים זרימה: תהליך חלופי 6">
            <a:extLst>
              <a:ext uri="{FF2B5EF4-FFF2-40B4-BE49-F238E27FC236}">
                <a16:creationId xmlns:a16="http://schemas.microsoft.com/office/drawing/2014/main" id="{9E448242-6E8B-4E1A-920C-E8DBFCA97BD0}"/>
              </a:ext>
            </a:extLst>
          </p:cNvPr>
          <p:cNvSpPr/>
          <p:nvPr/>
        </p:nvSpPr>
        <p:spPr>
          <a:xfrm>
            <a:off x="5437620" y="1715403"/>
            <a:ext cx="1316759" cy="615590"/>
          </a:xfrm>
          <a:prstGeom prst="flowChartAlternate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rgbClr val="192A72"/>
                </a:solidFill>
                <a:latin typeface="Varela Round" panose="00000500000000000000" pitchFamily="2" charset="-79"/>
                <a:cs typeface="Varela Round" panose="00000500000000000000" pitchFamily="2" charset="-79"/>
              </a:rPr>
              <a:t>חוֹזֵר</a:t>
            </a:r>
            <a:endParaRPr lang="he-IL" dirty="0">
              <a:solidFill>
                <a:srgbClr val="192A72"/>
              </a:solidFill>
              <a:latin typeface="Varela Round" panose="00000500000000000000" pitchFamily="2" charset="-79"/>
              <a:cs typeface="Varela Round" panose="00000500000000000000" pitchFamily="2" charset="-79"/>
            </a:endParaRPr>
          </a:p>
        </p:txBody>
      </p:sp>
      <p:cxnSp>
        <p:nvCxnSpPr>
          <p:cNvPr id="10" name="מחבר חץ ישר 9">
            <a:extLst>
              <a:ext uri="{FF2B5EF4-FFF2-40B4-BE49-F238E27FC236}">
                <a16:creationId xmlns:a16="http://schemas.microsoft.com/office/drawing/2014/main" id="{F0B06622-761B-4F05-A26F-283646585A47}"/>
              </a:ext>
            </a:extLst>
          </p:cNvPr>
          <p:cNvCxnSpPr>
            <a:cxnSpLocks/>
          </p:cNvCxnSpPr>
          <p:nvPr/>
        </p:nvCxnSpPr>
        <p:spPr>
          <a:xfrm>
            <a:off x="9346243" y="2675862"/>
            <a:ext cx="0" cy="47177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 name="מחבר חץ ישר 11">
            <a:extLst>
              <a:ext uri="{FF2B5EF4-FFF2-40B4-BE49-F238E27FC236}">
                <a16:creationId xmlns:a16="http://schemas.microsoft.com/office/drawing/2014/main" id="{035B7D8E-DB42-458F-A670-EFECBEE51937}"/>
              </a:ext>
            </a:extLst>
          </p:cNvPr>
          <p:cNvCxnSpPr>
            <a:cxnSpLocks/>
          </p:cNvCxnSpPr>
          <p:nvPr/>
        </p:nvCxnSpPr>
        <p:spPr>
          <a:xfrm>
            <a:off x="2979106" y="2675862"/>
            <a:ext cx="0" cy="47177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מחבר ישר 12">
            <a:extLst>
              <a:ext uri="{FF2B5EF4-FFF2-40B4-BE49-F238E27FC236}">
                <a16:creationId xmlns:a16="http://schemas.microsoft.com/office/drawing/2014/main" id="{8D1FA8CB-CD01-4C1C-A8BD-8F2E5692ADB5}"/>
              </a:ext>
            </a:extLst>
          </p:cNvPr>
          <p:cNvCxnSpPr>
            <a:cxnSpLocks/>
          </p:cNvCxnSpPr>
          <p:nvPr/>
        </p:nvCxnSpPr>
        <p:spPr>
          <a:xfrm>
            <a:off x="2979106" y="2675862"/>
            <a:ext cx="636713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מחבר חץ ישר 15">
            <a:extLst>
              <a:ext uri="{FF2B5EF4-FFF2-40B4-BE49-F238E27FC236}">
                <a16:creationId xmlns:a16="http://schemas.microsoft.com/office/drawing/2014/main" id="{9C4EFA80-8B61-4A38-9EAB-445D4E535715}"/>
              </a:ext>
            </a:extLst>
          </p:cNvPr>
          <p:cNvCxnSpPr>
            <a:cxnSpLocks/>
          </p:cNvCxnSpPr>
          <p:nvPr/>
        </p:nvCxnSpPr>
        <p:spPr>
          <a:xfrm>
            <a:off x="6114467" y="2406916"/>
            <a:ext cx="0" cy="707655"/>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תרשים זרימה: תהליך חלופי 18">
            <a:extLst>
              <a:ext uri="{FF2B5EF4-FFF2-40B4-BE49-F238E27FC236}">
                <a16:creationId xmlns:a16="http://schemas.microsoft.com/office/drawing/2014/main" id="{DC54E12E-DC19-42CC-9B53-889D9FDA07E7}"/>
              </a:ext>
            </a:extLst>
          </p:cNvPr>
          <p:cNvSpPr/>
          <p:nvPr/>
        </p:nvSpPr>
        <p:spPr>
          <a:xfrm>
            <a:off x="4923942" y="3216550"/>
            <a:ext cx="2381049" cy="1123318"/>
          </a:xfrm>
          <a:prstGeom prst="flowChartAlternate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rgbClr val="192A72"/>
                </a:solidFill>
                <a:latin typeface="Varela Round" panose="00000500000000000000" pitchFamily="2" charset="-79"/>
                <a:cs typeface="Varela Round" panose="00000500000000000000" pitchFamily="2" charset="-79"/>
              </a:rPr>
              <a:t>שם תואר</a:t>
            </a:r>
          </a:p>
          <a:p>
            <a:pPr algn="ctr"/>
            <a:r>
              <a:rPr lang="he-IL" dirty="0">
                <a:solidFill>
                  <a:srgbClr val="192A72"/>
                </a:solidFill>
                <a:latin typeface="Varela Round" panose="00000500000000000000" pitchFamily="2" charset="-79"/>
                <a:cs typeface="Varela Round" panose="00000500000000000000" pitchFamily="2" charset="-79"/>
              </a:rPr>
              <a:t>תלמידי השכבה ניגשו למבחן </a:t>
            </a:r>
            <a:r>
              <a:rPr lang="he-IL" sz="2000" b="1" dirty="0">
                <a:solidFill>
                  <a:srgbClr val="192A72"/>
                </a:solidFill>
                <a:latin typeface="Varela Round" panose="00000500000000000000" pitchFamily="2" charset="-79"/>
                <a:cs typeface="Varela Round" panose="00000500000000000000" pitchFamily="2" charset="-79"/>
              </a:rPr>
              <a:t>חוֹזֵר</a:t>
            </a:r>
            <a:r>
              <a:rPr lang="he-IL" dirty="0">
                <a:solidFill>
                  <a:srgbClr val="192A72"/>
                </a:solidFill>
                <a:latin typeface="Varela Round" panose="00000500000000000000" pitchFamily="2" charset="-79"/>
                <a:cs typeface="Varela Round" panose="00000500000000000000" pitchFamily="2" charset="-79"/>
              </a:rPr>
              <a:t>.</a:t>
            </a:r>
          </a:p>
        </p:txBody>
      </p:sp>
      <p:sp>
        <p:nvSpPr>
          <p:cNvPr id="20" name="תרשים זרימה: תהליך חלופי 19">
            <a:extLst>
              <a:ext uri="{FF2B5EF4-FFF2-40B4-BE49-F238E27FC236}">
                <a16:creationId xmlns:a16="http://schemas.microsoft.com/office/drawing/2014/main" id="{D9F5547C-3765-4FEF-9E2E-F37008F4CCD2}"/>
              </a:ext>
            </a:extLst>
          </p:cNvPr>
          <p:cNvSpPr/>
          <p:nvPr/>
        </p:nvSpPr>
        <p:spPr>
          <a:xfrm>
            <a:off x="8123270" y="3220313"/>
            <a:ext cx="2445945" cy="1123318"/>
          </a:xfrm>
          <a:prstGeom prst="flowChartAlternate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rgbClr val="192A72"/>
                </a:solidFill>
                <a:latin typeface="Varela Round" panose="00000500000000000000" pitchFamily="2" charset="-79"/>
                <a:cs typeface="Varela Round" panose="00000500000000000000" pitchFamily="2" charset="-79"/>
              </a:rPr>
              <a:t>שם עצם</a:t>
            </a:r>
          </a:p>
          <a:p>
            <a:pPr algn="ctr"/>
            <a:r>
              <a:rPr lang="he-IL" sz="2000" b="1" dirty="0">
                <a:solidFill>
                  <a:srgbClr val="192A72"/>
                </a:solidFill>
                <a:latin typeface="Varela Round" panose="00000500000000000000" pitchFamily="2" charset="-79"/>
                <a:cs typeface="Varela Round" panose="00000500000000000000" pitchFamily="2" charset="-79"/>
              </a:rPr>
              <a:t>חוֹזֵר</a:t>
            </a:r>
            <a:r>
              <a:rPr lang="he-IL" dirty="0">
                <a:solidFill>
                  <a:srgbClr val="192A72"/>
                </a:solidFill>
                <a:latin typeface="Varela Round" panose="00000500000000000000" pitchFamily="2" charset="-79"/>
                <a:cs typeface="Varela Round" panose="00000500000000000000" pitchFamily="2" charset="-79"/>
              </a:rPr>
              <a:t> המנכ"ל נשלח באמצעות דוא"ל.</a:t>
            </a:r>
          </a:p>
        </p:txBody>
      </p:sp>
      <p:sp>
        <p:nvSpPr>
          <p:cNvPr id="21" name="תרשים זרימה: תהליך חלופי 20">
            <a:extLst>
              <a:ext uri="{FF2B5EF4-FFF2-40B4-BE49-F238E27FC236}">
                <a16:creationId xmlns:a16="http://schemas.microsoft.com/office/drawing/2014/main" id="{8FAB0BDD-C280-4C58-B5D9-B8F9F1E7B523}"/>
              </a:ext>
            </a:extLst>
          </p:cNvPr>
          <p:cNvSpPr/>
          <p:nvPr/>
        </p:nvSpPr>
        <p:spPr>
          <a:xfrm>
            <a:off x="1788582" y="3216551"/>
            <a:ext cx="2381048" cy="1105336"/>
          </a:xfrm>
          <a:prstGeom prst="flowChartAlternate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rgbClr val="192A72"/>
                </a:solidFill>
                <a:latin typeface="Varela Round" panose="00000500000000000000" pitchFamily="2" charset="-79"/>
                <a:cs typeface="Varela Round" panose="00000500000000000000" pitchFamily="2" charset="-79"/>
              </a:rPr>
              <a:t>פועל</a:t>
            </a:r>
          </a:p>
          <a:p>
            <a:pPr algn="ctr"/>
            <a:r>
              <a:rPr lang="he-IL" dirty="0">
                <a:solidFill>
                  <a:srgbClr val="192A72"/>
                </a:solidFill>
                <a:latin typeface="Varela Round" panose="00000500000000000000" pitchFamily="2" charset="-79"/>
                <a:cs typeface="Varela Round" panose="00000500000000000000" pitchFamily="2" charset="-79"/>
              </a:rPr>
              <a:t>המרצה </a:t>
            </a:r>
            <a:r>
              <a:rPr lang="he-IL" sz="2000" b="1" dirty="0">
                <a:solidFill>
                  <a:srgbClr val="192A72"/>
                </a:solidFill>
                <a:latin typeface="Varela Round" panose="00000500000000000000" pitchFamily="2" charset="-79"/>
                <a:cs typeface="Varela Round" panose="00000500000000000000" pitchFamily="2" charset="-79"/>
              </a:rPr>
              <a:t>חוֹזֵר</a:t>
            </a:r>
            <a:r>
              <a:rPr lang="he-IL" dirty="0">
                <a:solidFill>
                  <a:srgbClr val="192A72"/>
                </a:solidFill>
                <a:latin typeface="Varela Round" panose="00000500000000000000" pitchFamily="2" charset="-79"/>
                <a:cs typeface="Varela Round" panose="00000500000000000000" pitchFamily="2" charset="-79"/>
              </a:rPr>
              <a:t> על עיקרי ההרצאה.</a:t>
            </a:r>
          </a:p>
        </p:txBody>
      </p:sp>
      <p:sp>
        <p:nvSpPr>
          <p:cNvPr id="23" name="מציין מיקום טקסט 13">
            <a:extLst>
              <a:ext uri="{FF2B5EF4-FFF2-40B4-BE49-F238E27FC236}">
                <a16:creationId xmlns:a16="http://schemas.microsoft.com/office/drawing/2014/main" id="{F9E279E0-BD3D-4E0B-AA30-1E3EE134CAD8}"/>
              </a:ext>
            </a:extLst>
          </p:cNvPr>
          <p:cNvSpPr txBox="1">
            <a:spLocks/>
          </p:cNvSpPr>
          <p:nvPr/>
        </p:nvSpPr>
        <p:spPr>
          <a:xfrm>
            <a:off x="8188167" y="4321887"/>
            <a:ext cx="2381049" cy="473681"/>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he-IL" sz="1800" b="0" dirty="0"/>
              <a:t>יידוע + כינוי שייכות</a:t>
            </a:r>
          </a:p>
        </p:txBody>
      </p:sp>
      <p:sp>
        <p:nvSpPr>
          <p:cNvPr id="24" name="מציין מיקום טקסט 13">
            <a:extLst>
              <a:ext uri="{FF2B5EF4-FFF2-40B4-BE49-F238E27FC236}">
                <a16:creationId xmlns:a16="http://schemas.microsoft.com/office/drawing/2014/main" id="{A4CF0867-C9C1-4293-B61D-45D62D09355B}"/>
              </a:ext>
            </a:extLst>
          </p:cNvPr>
          <p:cNvSpPr txBox="1">
            <a:spLocks/>
          </p:cNvSpPr>
          <p:nvPr/>
        </p:nvSpPr>
        <p:spPr>
          <a:xfrm>
            <a:off x="1461116" y="3921211"/>
            <a:ext cx="3035984" cy="615577"/>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endParaRPr lang="he-IL" sz="2000" b="0" dirty="0">
              <a:solidFill>
                <a:schemeClr val="tx1"/>
              </a:solidFill>
            </a:endParaRPr>
          </a:p>
        </p:txBody>
      </p:sp>
      <p:sp>
        <p:nvSpPr>
          <p:cNvPr id="25" name="מציין מיקום טקסט 13">
            <a:extLst>
              <a:ext uri="{FF2B5EF4-FFF2-40B4-BE49-F238E27FC236}">
                <a16:creationId xmlns:a16="http://schemas.microsoft.com/office/drawing/2014/main" id="{8483905E-0176-4DDF-8576-AFD87BC1E9CE}"/>
              </a:ext>
            </a:extLst>
          </p:cNvPr>
          <p:cNvSpPr txBox="1">
            <a:spLocks/>
          </p:cNvSpPr>
          <p:nvPr/>
        </p:nvSpPr>
        <p:spPr>
          <a:xfrm>
            <a:off x="4596475" y="3926059"/>
            <a:ext cx="3035984" cy="615577"/>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endParaRPr lang="he-IL" sz="2000" b="0" dirty="0">
              <a:solidFill>
                <a:schemeClr val="tx1"/>
              </a:solidFill>
            </a:endParaRPr>
          </a:p>
        </p:txBody>
      </p:sp>
      <p:sp>
        <p:nvSpPr>
          <p:cNvPr id="26" name="מציין מיקום טקסט 13">
            <a:extLst>
              <a:ext uri="{FF2B5EF4-FFF2-40B4-BE49-F238E27FC236}">
                <a16:creationId xmlns:a16="http://schemas.microsoft.com/office/drawing/2014/main" id="{C1BAC88A-3272-43BE-93E1-272489A2067C}"/>
              </a:ext>
            </a:extLst>
          </p:cNvPr>
          <p:cNvSpPr txBox="1">
            <a:spLocks/>
          </p:cNvSpPr>
          <p:nvPr/>
        </p:nvSpPr>
        <p:spPr>
          <a:xfrm>
            <a:off x="4661372" y="4388363"/>
            <a:ext cx="3035984" cy="615568"/>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he-IL" sz="1800" b="0" dirty="0"/>
              <a:t>מתאר את שם העצם</a:t>
            </a:r>
            <a:r>
              <a:rPr lang="en-US" sz="1800" b="0" dirty="0"/>
              <a:t>;</a:t>
            </a:r>
            <a:r>
              <a:rPr lang="he-IL" sz="1800" b="0" dirty="0"/>
              <a:t> מתאים לו במין ובמספר</a:t>
            </a:r>
          </a:p>
        </p:txBody>
      </p:sp>
      <p:sp>
        <p:nvSpPr>
          <p:cNvPr id="27" name="מציין מיקום טקסט 13">
            <a:extLst>
              <a:ext uri="{FF2B5EF4-FFF2-40B4-BE49-F238E27FC236}">
                <a16:creationId xmlns:a16="http://schemas.microsoft.com/office/drawing/2014/main" id="{914E3370-60D1-44DB-B3BF-FFE46501E07B}"/>
              </a:ext>
            </a:extLst>
          </p:cNvPr>
          <p:cNvSpPr txBox="1">
            <a:spLocks/>
          </p:cNvSpPr>
          <p:nvPr/>
        </p:nvSpPr>
        <p:spPr>
          <a:xfrm>
            <a:off x="1887958" y="4318124"/>
            <a:ext cx="2381049" cy="473681"/>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he-IL" sz="1800" b="0" dirty="0"/>
              <a:t>נטייה של זמן וגוף</a:t>
            </a:r>
          </a:p>
        </p:txBody>
      </p:sp>
    </p:spTree>
    <p:custDataLst>
      <p:tags r:id="rId1"/>
    </p:custDataLst>
    <p:extLst>
      <p:ext uri="{BB962C8B-B14F-4D97-AF65-F5344CB8AC3E}">
        <p14:creationId xmlns:p14="http://schemas.microsoft.com/office/powerpoint/2010/main" val="194460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animBg="1"/>
      <p:bldP spid="20" grpId="0" animBg="1"/>
      <p:bldP spid="21" grpId="0" animBg="1"/>
      <p:bldP spid="23" grpId="0"/>
      <p:bldP spid="26"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Shape 69"/>
        <p:cNvGrpSpPr/>
        <p:nvPr/>
      </p:nvGrpSpPr>
      <p:grpSpPr>
        <a:xfrm>
          <a:off x="0" y="0"/>
          <a:ext cx="0" cy="0"/>
          <a:chOff x="0" y="0"/>
          <a:chExt cx="0" cy="0"/>
        </a:xfrm>
      </p:grpSpPr>
      <p:sp>
        <p:nvSpPr>
          <p:cNvPr id="8" name="כותרת 7"/>
          <p:cNvSpPr>
            <a:spLocks noGrp="1"/>
          </p:cNvSpPr>
          <p:nvPr>
            <p:ph type="title"/>
          </p:nvPr>
        </p:nvSpPr>
        <p:spPr>
          <a:xfrm>
            <a:off x="2" y="212675"/>
            <a:ext cx="12191999" cy="720094"/>
          </a:xfrm>
        </p:spPr>
        <p:txBody>
          <a:bodyPr/>
          <a:lstStyle/>
          <a:p>
            <a:r>
              <a:rPr lang="he-IL" dirty="0"/>
              <a:t>שימושי הבינוני</a:t>
            </a:r>
          </a:p>
        </p:txBody>
      </p:sp>
      <p:sp>
        <p:nvSpPr>
          <p:cNvPr id="14" name="מציין מיקום טקסט 13"/>
          <p:cNvSpPr>
            <a:spLocks noGrp="1"/>
          </p:cNvSpPr>
          <p:nvPr>
            <p:ph type="body" sz="quarter" idx="3"/>
          </p:nvPr>
        </p:nvSpPr>
        <p:spPr>
          <a:xfrm>
            <a:off x="1282016" y="956734"/>
            <a:ext cx="9627968" cy="540070"/>
          </a:xfrm>
        </p:spPr>
        <p:txBody>
          <a:bodyPr/>
          <a:lstStyle/>
          <a:p>
            <a:r>
              <a:rPr lang="he-IL" dirty="0"/>
              <a:t>חברו את המשפטים בעצמכם.</a:t>
            </a:r>
          </a:p>
        </p:txBody>
      </p:sp>
      <p:sp>
        <p:nvSpPr>
          <p:cNvPr id="7" name="תרשים זרימה: תהליך חלופי 6">
            <a:extLst>
              <a:ext uri="{FF2B5EF4-FFF2-40B4-BE49-F238E27FC236}">
                <a16:creationId xmlns:a16="http://schemas.microsoft.com/office/drawing/2014/main" id="{9E448242-6E8B-4E1A-920C-E8DBFCA97BD0}"/>
              </a:ext>
            </a:extLst>
          </p:cNvPr>
          <p:cNvSpPr/>
          <p:nvPr/>
        </p:nvSpPr>
        <p:spPr>
          <a:xfrm>
            <a:off x="5437620" y="1715403"/>
            <a:ext cx="1316759" cy="615590"/>
          </a:xfrm>
          <a:prstGeom prst="flowChartAlternate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rgbClr val="192A72"/>
                </a:solidFill>
                <a:latin typeface="Varela Round" panose="00000500000000000000" pitchFamily="2" charset="-79"/>
                <a:cs typeface="Varela Round" panose="00000500000000000000" pitchFamily="2" charset="-79"/>
              </a:rPr>
              <a:t>צוֹרֵב</a:t>
            </a:r>
            <a:endParaRPr lang="he-IL" dirty="0">
              <a:solidFill>
                <a:srgbClr val="192A72"/>
              </a:solidFill>
              <a:latin typeface="Varela Round" panose="00000500000000000000" pitchFamily="2" charset="-79"/>
              <a:cs typeface="Varela Round" panose="00000500000000000000" pitchFamily="2" charset="-79"/>
            </a:endParaRPr>
          </a:p>
        </p:txBody>
      </p:sp>
      <p:cxnSp>
        <p:nvCxnSpPr>
          <p:cNvPr id="10" name="מחבר חץ ישר 9">
            <a:extLst>
              <a:ext uri="{FF2B5EF4-FFF2-40B4-BE49-F238E27FC236}">
                <a16:creationId xmlns:a16="http://schemas.microsoft.com/office/drawing/2014/main" id="{F0B06622-761B-4F05-A26F-283646585A47}"/>
              </a:ext>
            </a:extLst>
          </p:cNvPr>
          <p:cNvCxnSpPr>
            <a:cxnSpLocks/>
          </p:cNvCxnSpPr>
          <p:nvPr/>
        </p:nvCxnSpPr>
        <p:spPr>
          <a:xfrm>
            <a:off x="9346243" y="2675862"/>
            <a:ext cx="0" cy="47177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 name="מחבר חץ ישר 11">
            <a:extLst>
              <a:ext uri="{FF2B5EF4-FFF2-40B4-BE49-F238E27FC236}">
                <a16:creationId xmlns:a16="http://schemas.microsoft.com/office/drawing/2014/main" id="{035B7D8E-DB42-458F-A670-EFECBEE51937}"/>
              </a:ext>
            </a:extLst>
          </p:cNvPr>
          <p:cNvCxnSpPr>
            <a:cxnSpLocks/>
          </p:cNvCxnSpPr>
          <p:nvPr/>
        </p:nvCxnSpPr>
        <p:spPr>
          <a:xfrm>
            <a:off x="2979106" y="2675862"/>
            <a:ext cx="0" cy="47177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מחבר ישר 12">
            <a:extLst>
              <a:ext uri="{FF2B5EF4-FFF2-40B4-BE49-F238E27FC236}">
                <a16:creationId xmlns:a16="http://schemas.microsoft.com/office/drawing/2014/main" id="{8D1FA8CB-CD01-4C1C-A8BD-8F2E5692ADB5}"/>
              </a:ext>
            </a:extLst>
          </p:cNvPr>
          <p:cNvCxnSpPr>
            <a:cxnSpLocks/>
          </p:cNvCxnSpPr>
          <p:nvPr/>
        </p:nvCxnSpPr>
        <p:spPr>
          <a:xfrm>
            <a:off x="2979106" y="2675862"/>
            <a:ext cx="636713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מחבר חץ ישר 15">
            <a:extLst>
              <a:ext uri="{FF2B5EF4-FFF2-40B4-BE49-F238E27FC236}">
                <a16:creationId xmlns:a16="http://schemas.microsoft.com/office/drawing/2014/main" id="{9C4EFA80-8B61-4A38-9EAB-445D4E535715}"/>
              </a:ext>
            </a:extLst>
          </p:cNvPr>
          <p:cNvCxnSpPr>
            <a:cxnSpLocks/>
          </p:cNvCxnSpPr>
          <p:nvPr/>
        </p:nvCxnSpPr>
        <p:spPr>
          <a:xfrm>
            <a:off x="6114467" y="2406916"/>
            <a:ext cx="0" cy="707655"/>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תרשים זרימה: תהליך חלופי 18">
            <a:extLst>
              <a:ext uri="{FF2B5EF4-FFF2-40B4-BE49-F238E27FC236}">
                <a16:creationId xmlns:a16="http://schemas.microsoft.com/office/drawing/2014/main" id="{DC54E12E-DC19-42CC-9B53-889D9FDA07E7}"/>
              </a:ext>
            </a:extLst>
          </p:cNvPr>
          <p:cNvSpPr/>
          <p:nvPr/>
        </p:nvSpPr>
        <p:spPr>
          <a:xfrm>
            <a:off x="4923942" y="3216550"/>
            <a:ext cx="2381049" cy="543833"/>
          </a:xfrm>
          <a:prstGeom prst="flowChartAlternate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rgbClr val="192A72"/>
                </a:solidFill>
                <a:latin typeface="Varela Round" panose="00000500000000000000" pitchFamily="2" charset="-79"/>
                <a:cs typeface="Varela Round" panose="00000500000000000000" pitchFamily="2" charset="-79"/>
              </a:rPr>
              <a:t>שם תואר</a:t>
            </a:r>
          </a:p>
        </p:txBody>
      </p:sp>
      <p:sp>
        <p:nvSpPr>
          <p:cNvPr id="20" name="תרשים זרימה: תהליך חלופי 19">
            <a:extLst>
              <a:ext uri="{FF2B5EF4-FFF2-40B4-BE49-F238E27FC236}">
                <a16:creationId xmlns:a16="http://schemas.microsoft.com/office/drawing/2014/main" id="{D9F5547C-3765-4FEF-9E2E-F37008F4CCD2}"/>
              </a:ext>
            </a:extLst>
          </p:cNvPr>
          <p:cNvSpPr/>
          <p:nvPr/>
        </p:nvSpPr>
        <p:spPr>
          <a:xfrm>
            <a:off x="8123270" y="3220313"/>
            <a:ext cx="2445945" cy="540070"/>
          </a:xfrm>
          <a:prstGeom prst="flowChartAlternate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rgbClr val="192A72"/>
                </a:solidFill>
                <a:latin typeface="Varela Round" panose="00000500000000000000" pitchFamily="2" charset="-79"/>
                <a:cs typeface="Varela Round" panose="00000500000000000000" pitchFamily="2" charset="-79"/>
              </a:rPr>
              <a:t>שם עצם</a:t>
            </a:r>
          </a:p>
        </p:txBody>
      </p:sp>
      <p:sp>
        <p:nvSpPr>
          <p:cNvPr id="21" name="תרשים זרימה: תהליך חלופי 20">
            <a:extLst>
              <a:ext uri="{FF2B5EF4-FFF2-40B4-BE49-F238E27FC236}">
                <a16:creationId xmlns:a16="http://schemas.microsoft.com/office/drawing/2014/main" id="{8FAB0BDD-C280-4C58-B5D9-B8F9F1E7B523}"/>
              </a:ext>
            </a:extLst>
          </p:cNvPr>
          <p:cNvSpPr/>
          <p:nvPr/>
        </p:nvSpPr>
        <p:spPr>
          <a:xfrm>
            <a:off x="1788582" y="3216551"/>
            <a:ext cx="2381048" cy="540070"/>
          </a:xfrm>
          <a:prstGeom prst="flowChartAlternate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rgbClr val="192A72"/>
                </a:solidFill>
                <a:latin typeface="Varela Round" panose="00000500000000000000" pitchFamily="2" charset="-79"/>
                <a:cs typeface="Varela Round" panose="00000500000000000000" pitchFamily="2" charset="-79"/>
              </a:rPr>
              <a:t>פועל</a:t>
            </a:r>
          </a:p>
        </p:txBody>
      </p:sp>
      <p:sp>
        <p:nvSpPr>
          <p:cNvPr id="23" name="מציין מיקום טקסט 13">
            <a:extLst>
              <a:ext uri="{FF2B5EF4-FFF2-40B4-BE49-F238E27FC236}">
                <a16:creationId xmlns:a16="http://schemas.microsoft.com/office/drawing/2014/main" id="{F9E279E0-BD3D-4E0B-AA30-1E3EE134CAD8}"/>
              </a:ext>
            </a:extLst>
          </p:cNvPr>
          <p:cNvSpPr txBox="1">
            <a:spLocks/>
          </p:cNvSpPr>
          <p:nvPr/>
        </p:nvSpPr>
        <p:spPr>
          <a:xfrm>
            <a:off x="8090271" y="3915673"/>
            <a:ext cx="2511943" cy="682044"/>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he-IL" sz="1800" b="0" dirty="0"/>
              <a:t>בחנות זו אפשר למצוא </a:t>
            </a:r>
            <a:r>
              <a:rPr lang="he-IL" sz="2400" dirty="0"/>
              <a:t>צוֹרֵב</a:t>
            </a:r>
            <a:r>
              <a:rPr lang="he-IL" sz="1800" b="0" dirty="0"/>
              <a:t> חיצוני.</a:t>
            </a:r>
          </a:p>
        </p:txBody>
      </p:sp>
      <p:sp>
        <p:nvSpPr>
          <p:cNvPr id="24" name="מציין מיקום טקסט 13">
            <a:extLst>
              <a:ext uri="{FF2B5EF4-FFF2-40B4-BE49-F238E27FC236}">
                <a16:creationId xmlns:a16="http://schemas.microsoft.com/office/drawing/2014/main" id="{A4CF0867-C9C1-4293-B61D-45D62D09355B}"/>
              </a:ext>
            </a:extLst>
          </p:cNvPr>
          <p:cNvSpPr txBox="1">
            <a:spLocks/>
          </p:cNvSpPr>
          <p:nvPr/>
        </p:nvSpPr>
        <p:spPr>
          <a:xfrm>
            <a:off x="1461116" y="3921211"/>
            <a:ext cx="3035984" cy="615577"/>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endParaRPr lang="he-IL" sz="2000" b="0" dirty="0">
              <a:solidFill>
                <a:schemeClr val="tx1"/>
              </a:solidFill>
            </a:endParaRPr>
          </a:p>
        </p:txBody>
      </p:sp>
      <p:sp>
        <p:nvSpPr>
          <p:cNvPr id="25" name="מציין מיקום טקסט 13">
            <a:extLst>
              <a:ext uri="{FF2B5EF4-FFF2-40B4-BE49-F238E27FC236}">
                <a16:creationId xmlns:a16="http://schemas.microsoft.com/office/drawing/2014/main" id="{8483905E-0176-4DDF-8576-AFD87BC1E9CE}"/>
              </a:ext>
            </a:extLst>
          </p:cNvPr>
          <p:cNvSpPr txBox="1">
            <a:spLocks/>
          </p:cNvSpPr>
          <p:nvPr/>
        </p:nvSpPr>
        <p:spPr>
          <a:xfrm>
            <a:off x="4596475" y="3926059"/>
            <a:ext cx="3035984" cy="615577"/>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endParaRPr lang="he-IL" sz="2000" b="0" dirty="0">
              <a:solidFill>
                <a:schemeClr val="tx1"/>
              </a:solidFill>
            </a:endParaRPr>
          </a:p>
        </p:txBody>
      </p:sp>
      <p:sp>
        <p:nvSpPr>
          <p:cNvPr id="26" name="מציין מיקום טקסט 13">
            <a:extLst>
              <a:ext uri="{FF2B5EF4-FFF2-40B4-BE49-F238E27FC236}">
                <a16:creationId xmlns:a16="http://schemas.microsoft.com/office/drawing/2014/main" id="{C1BAC88A-3272-43BE-93E1-272489A2067C}"/>
              </a:ext>
            </a:extLst>
          </p:cNvPr>
          <p:cNvSpPr txBox="1">
            <a:spLocks/>
          </p:cNvSpPr>
          <p:nvPr/>
        </p:nvSpPr>
        <p:spPr>
          <a:xfrm>
            <a:off x="4858495" y="4009358"/>
            <a:ext cx="2511943" cy="615568"/>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he-IL" sz="1800" b="0" dirty="0"/>
              <a:t>חשנו כאב </a:t>
            </a:r>
            <a:r>
              <a:rPr lang="he-IL" sz="2400" dirty="0"/>
              <a:t>צוֹרֵב</a:t>
            </a:r>
            <a:r>
              <a:rPr lang="he-IL" sz="1800" b="0" dirty="0"/>
              <a:t> לאחר הרחצה בים.</a:t>
            </a:r>
          </a:p>
        </p:txBody>
      </p:sp>
      <p:sp>
        <p:nvSpPr>
          <p:cNvPr id="27" name="מציין מיקום טקסט 13">
            <a:extLst>
              <a:ext uri="{FF2B5EF4-FFF2-40B4-BE49-F238E27FC236}">
                <a16:creationId xmlns:a16="http://schemas.microsoft.com/office/drawing/2014/main" id="{914E3370-60D1-44DB-B3BF-FFE46501E07B}"/>
              </a:ext>
            </a:extLst>
          </p:cNvPr>
          <p:cNvSpPr txBox="1">
            <a:spLocks/>
          </p:cNvSpPr>
          <p:nvPr/>
        </p:nvSpPr>
        <p:spPr>
          <a:xfrm>
            <a:off x="1788582" y="3955386"/>
            <a:ext cx="2511943" cy="683845"/>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he-IL" sz="1800" b="0" dirty="0"/>
              <a:t>המכשיר הרפואי </a:t>
            </a:r>
            <a:r>
              <a:rPr lang="he-IL" sz="2400" dirty="0"/>
              <a:t>צוֹרֵב</a:t>
            </a:r>
            <a:r>
              <a:rPr lang="he-IL" sz="1800" b="0" dirty="0"/>
              <a:t> את נגע העור.</a:t>
            </a:r>
          </a:p>
        </p:txBody>
      </p:sp>
      <p:sp>
        <p:nvSpPr>
          <p:cNvPr id="17" name="מציין מיקום טקסט 13">
            <a:extLst>
              <a:ext uri="{FF2B5EF4-FFF2-40B4-BE49-F238E27FC236}">
                <a16:creationId xmlns:a16="http://schemas.microsoft.com/office/drawing/2014/main" id="{B53F1857-0565-42E6-B213-8EE460D9CD0A}"/>
              </a:ext>
            </a:extLst>
          </p:cNvPr>
          <p:cNvSpPr txBox="1">
            <a:spLocks/>
          </p:cNvSpPr>
          <p:nvPr/>
        </p:nvSpPr>
        <p:spPr>
          <a:xfrm>
            <a:off x="404044" y="5924714"/>
            <a:ext cx="5150123" cy="540070"/>
          </a:xfrm>
          <a:prstGeom prst="rect">
            <a:avLst/>
          </a:prstGeom>
          <a:ln w="19050">
            <a:solidFill>
              <a:srgbClr val="192A72"/>
            </a:solidFill>
          </a:ln>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dirty="0"/>
              <a:t>נסו שוב עם המילים: קוֹרֵא, בּוֹרֵר.</a:t>
            </a:r>
          </a:p>
        </p:txBody>
      </p:sp>
    </p:spTree>
    <p:custDataLst>
      <p:tags r:id="rId1"/>
    </p:custDataLst>
    <p:extLst>
      <p:ext uri="{BB962C8B-B14F-4D97-AF65-F5344CB8AC3E}">
        <p14:creationId xmlns:p14="http://schemas.microsoft.com/office/powerpoint/2010/main" val="29586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27" grpId="0"/>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057C3B0-AAED-4AFA-AA53-37338FDBFC72}"/>
              </a:ext>
            </a:extLst>
          </p:cNvPr>
          <p:cNvSpPr>
            <a:spLocks noGrp="1"/>
          </p:cNvSpPr>
          <p:nvPr>
            <p:ph type="title"/>
          </p:nvPr>
        </p:nvSpPr>
        <p:spPr/>
        <p:txBody>
          <a:bodyPr/>
          <a:lstStyle/>
          <a:p>
            <a:r>
              <a:rPr lang="he-IL" dirty="0"/>
              <a:t>תרגול מבחינות בגרות</a:t>
            </a:r>
          </a:p>
        </p:txBody>
      </p:sp>
      <p:sp>
        <p:nvSpPr>
          <p:cNvPr id="6" name="מציין מיקום טקסט 13">
            <a:extLst>
              <a:ext uri="{FF2B5EF4-FFF2-40B4-BE49-F238E27FC236}">
                <a16:creationId xmlns:a16="http://schemas.microsoft.com/office/drawing/2014/main" id="{D7C09412-2C99-4CB5-9FD4-176D23987019}"/>
              </a:ext>
            </a:extLst>
          </p:cNvPr>
          <p:cNvSpPr txBox="1">
            <a:spLocks/>
          </p:cNvSpPr>
          <p:nvPr/>
        </p:nvSpPr>
        <p:spPr>
          <a:xfrm>
            <a:off x="701854" y="2596846"/>
            <a:ext cx="1625241" cy="473681"/>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he-IL" sz="1800" b="0" dirty="0">
                <a:solidFill>
                  <a:srgbClr val="92D050"/>
                </a:solidFill>
              </a:rPr>
              <a:t>שם עצם</a:t>
            </a:r>
          </a:p>
        </p:txBody>
      </p:sp>
      <p:sp>
        <p:nvSpPr>
          <p:cNvPr id="7" name="מציין מיקום טקסט 13">
            <a:extLst>
              <a:ext uri="{FF2B5EF4-FFF2-40B4-BE49-F238E27FC236}">
                <a16:creationId xmlns:a16="http://schemas.microsoft.com/office/drawing/2014/main" id="{D7C9BD02-919B-4A9E-8D64-F20458D6584C}"/>
              </a:ext>
            </a:extLst>
          </p:cNvPr>
          <p:cNvSpPr txBox="1">
            <a:spLocks/>
          </p:cNvSpPr>
          <p:nvPr/>
        </p:nvSpPr>
        <p:spPr>
          <a:xfrm>
            <a:off x="701854" y="2154288"/>
            <a:ext cx="1625241" cy="473681"/>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he-IL" sz="1800" b="0" dirty="0">
                <a:solidFill>
                  <a:srgbClr val="92D050"/>
                </a:solidFill>
              </a:rPr>
              <a:t>שם תואר</a:t>
            </a:r>
          </a:p>
        </p:txBody>
      </p:sp>
      <p:sp>
        <p:nvSpPr>
          <p:cNvPr id="8" name="מציין מיקום טקסט 13">
            <a:extLst>
              <a:ext uri="{FF2B5EF4-FFF2-40B4-BE49-F238E27FC236}">
                <a16:creationId xmlns:a16="http://schemas.microsoft.com/office/drawing/2014/main" id="{2B0F3D09-68C6-44FC-AF91-950747778066}"/>
              </a:ext>
            </a:extLst>
          </p:cNvPr>
          <p:cNvSpPr txBox="1">
            <a:spLocks/>
          </p:cNvSpPr>
          <p:nvPr/>
        </p:nvSpPr>
        <p:spPr>
          <a:xfrm>
            <a:off x="701854" y="3499131"/>
            <a:ext cx="1625241" cy="473681"/>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he-IL" sz="1800" b="0" dirty="0">
                <a:solidFill>
                  <a:srgbClr val="92D050"/>
                </a:solidFill>
              </a:rPr>
              <a:t>שם עצם</a:t>
            </a:r>
          </a:p>
        </p:txBody>
      </p:sp>
      <p:sp>
        <p:nvSpPr>
          <p:cNvPr id="9" name="מציין מיקום טקסט 13">
            <a:extLst>
              <a:ext uri="{FF2B5EF4-FFF2-40B4-BE49-F238E27FC236}">
                <a16:creationId xmlns:a16="http://schemas.microsoft.com/office/drawing/2014/main" id="{1CBD10F2-2FC2-4D5B-A2F3-638704913B69}"/>
              </a:ext>
            </a:extLst>
          </p:cNvPr>
          <p:cNvSpPr txBox="1">
            <a:spLocks/>
          </p:cNvSpPr>
          <p:nvPr/>
        </p:nvSpPr>
        <p:spPr>
          <a:xfrm>
            <a:off x="562244" y="3039404"/>
            <a:ext cx="1625241" cy="473681"/>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he-IL" sz="1800" b="0" dirty="0">
                <a:solidFill>
                  <a:srgbClr val="92D050"/>
                </a:solidFill>
              </a:rPr>
              <a:t>פועל בהווה</a:t>
            </a:r>
          </a:p>
        </p:txBody>
      </p:sp>
      <p:grpSp>
        <p:nvGrpSpPr>
          <p:cNvPr id="16" name="קבוצה 15">
            <a:extLst>
              <a:ext uri="{FF2B5EF4-FFF2-40B4-BE49-F238E27FC236}">
                <a16:creationId xmlns:a16="http://schemas.microsoft.com/office/drawing/2014/main" id="{6B56FFA8-626D-4778-8E5B-2E61A86E1F0C}"/>
              </a:ext>
            </a:extLst>
          </p:cNvPr>
          <p:cNvGrpSpPr/>
          <p:nvPr/>
        </p:nvGrpSpPr>
        <p:grpSpPr>
          <a:xfrm>
            <a:off x="479181" y="1028701"/>
            <a:ext cx="8572500" cy="2944112"/>
            <a:chOff x="1514475" y="1028701"/>
            <a:chExt cx="8572500" cy="2944112"/>
          </a:xfrm>
        </p:grpSpPr>
        <p:pic>
          <p:nvPicPr>
            <p:cNvPr id="10" name="תמונה 9">
              <a:extLst>
                <a:ext uri="{FF2B5EF4-FFF2-40B4-BE49-F238E27FC236}">
                  <a16:creationId xmlns:a16="http://schemas.microsoft.com/office/drawing/2014/main" id="{50FC66D1-60CA-4EC2-8438-447E1590086A}"/>
                </a:ext>
              </a:extLst>
            </p:cNvPr>
            <p:cNvPicPr>
              <a:picLocks noChangeAspect="1"/>
            </p:cNvPicPr>
            <p:nvPr/>
          </p:nvPicPr>
          <p:blipFill rotWithShape="1">
            <a:blip r:embed="rId3"/>
            <a:srcRect l="20914" t="27083" r="22656" b="32083"/>
            <a:stretch/>
          </p:blipFill>
          <p:spPr>
            <a:xfrm>
              <a:off x="3083169" y="1141082"/>
              <a:ext cx="6879982" cy="2800351"/>
            </a:xfrm>
            <a:prstGeom prst="rect">
              <a:avLst/>
            </a:prstGeom>
          </p:spPr>
        </p:pic>
        <p:sp>
          <p:nvSpPr>
            <p:cNvPr id="11" name="מלבן 10">
              <a:extLst>
                <a:ext uri="{FF2B5EF4-FFF2-40B4-BE49-F238E27FC236}">
                  <a16:creationId xmlns:a16="http://schemas.microsoft.com/office/drawing/2014/main" id="{2C74BE98-4FD1-499F-A1E8-3D2E685DC003}"/>
                </a:ext>
              </a:extLst>
            </p:cNvPr>
            <p:cNvSpPr/>
            <p:nvPr/>
          </p:nvSpPr>
          <p:spPr>
            <a:xfrm>
              <a:off x="1514475" y="1028701"/>
              <a:ext cx="8572500" cy="2944112"/>
            </a:xfrm>
            <a:prstGeom prst="rect">
              <a:avLst/>
            </a:prstGeom>
            <a:noFill/>
            <a:ln w="28575">
              <a:solidFill>
                <a:srgbClr val="192A7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17" name="קבוצה 16">
            <a:extLst>
              <a:ext uri="{FF2B5EF4-FFF2-40B4-BE49-F238E27FC236}">
                <a16:creationId xmlns:a16="http://schemas.microsoft.com/office/drawing/2014/main" id="{E5642B28-2759-4C6A-B62A-69CB2CCCB8CF}"/>
              </a:ext>
            </a:extLst>
          </p:cNvPr>
          <p:cNvGrpSpPr/>
          <p:nvPr/>
        </p:nvGrpSpPr>
        <p:grpSpPr>
          <a:xfrm>
            <a:off x="479181" y="4203796"/>
            <a:ext cx="6202485" cy="2262887"/>
            <a:chOff x="1168399" y="4125213"/>
            <a:chExt cx="6202485" cy="2262887"/>
          </a:xfrm>
        </p:grpSpPr>
        <p:pic>
          <p:nvPicPr>
            <p:cNvPr id="12" name="תמונה 11">
              <a:extLst>
                <a:ext uri="{FF2B5EF4-FFF2-40B4-BE49-F238E27FC236}">
                  <a16:creationId xmlns:a16="http://schemas.microsoft.com/office/drawing/2014/main" id="{A376FD62-9FFA-4D39-8334-B1DBEC8AD67D}"/>
                </a:ext>
              </a:extLst>
            </p:cNvPr>
            <p:cNvPicPr>
              <a:picLocks noChangeAspect="1"/>
            </p:cNvPicPr>
            <p:nvPr/>
          </p:nvPicPr>
          <p:blipFill rotWithShape="1">
            <a:blip r:embed="rId4"/>
            <a:srcRect l="23906" t="28749" r="26434" b="44773"/>
            <a:stretch/>
          </p:blipFill>
          <p:spPr>
            <a:xfrm>
              <a:off x="1316311" y="4190500"/>
              <a:ext cx="6054573" cy="1815800"/>
            </a:xfrm>
            <a:prstGeom prst="rect">
              <a:avLst/>
            </a:prstGeom>
          </p:spPr>
        </p:pic>
        <p:sp>
          <p:nvSpPr>
            <p:cNvPr id="13" name="מלבן 12">
              <a:extLst>
                <a:ext uri="{FF2B5EF4-FFF2-40B4-BE49-F238E27FC236}">
                  <a16:creationId xmlns:a16="http://schemas.microsoft.com/office/drawing/2014/main" id="{133D7422-8022-40FA-BA55-2D28253656A2}"/>
                </a:ext>
              </a:extLst>
            </p:cNvPr>
            <p:cNvSpPr/>
            <p:nvPr/>
          </p:nvSpPr>
          <p:spPr>
            <a:xfrm>
              <a:off x="1168399" y="4125213"/>
              <a:ext cx="6201019" cy="2262887"/>
            </a:xfrm>
            <a:prstGeom prst="rect">
              <a:avLst/>
            </a:prstGeom>
            <a:noFill/>
            <a:ln w="28575">
              <a:solidFill>
                <a:srgbClr val="192A7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14" name="מציין מיקום טקסט 13">
            <a:extLst>
              <a:ext uri="{FF2B5EF4-FFF2-40B4-BE49-F238E27FC236}">
                <a16:creationId xmlns:a16="http://schemas.microsoft.com/office/drawing/2014/main" id="{69844190-5769-4DF1-B11D-62E2A6FD62F3}"/>
              </a:ext>
            </a:extLst>
          </p:cNvPr>
          <p:cNvSpPr txBox="1">
            <a:spLocks/>
          </p:cNvSpPr>
          <p:nvPr/>
        </p:nvSpPr>
        <p:spPr>
          <a:xfrm>
            <a:off x="627093" y="4940142"/>
            <a:ext cx="1625241" cy="473681"/>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he-IL" sz="1800" b="0" dirty="0">
                <a:solidFill>
                  <a:srgbClr val="92D050"/>
                </a:solidFill>
              </a:rPr>
              <a:t>שם עצם</a:t>
            </a:r>
          </a:p>
        </p:txBody>
      </p:sp>
      <p:sp>
        <p:nvSpPr>
          <p:cNvPr id="15" name="מציין מיקום טקסט 13">
            <a:extLst>
              <a:ext uri="{FF2B5EF4-FFF2-40B4-BE49-F238E27FC236}">
                <a16:creationId xmlns:a16="http://schemas.microsoft.com/office/drawing/2014/main" id="{FA3B28CD-FF41-45DE-A997-DC4AD66F6C4A}"/>
              </a:ext>
            </a:extLst>
          </p:cNvPr>
          <p:cNvSpPr txBox="1">
            <a:spLocks/>
          </p:cNvSpPr>
          <p:nvPr/>
        </p:nvSpPr>
        <p:spPr>
          <a:xfrm>
            <a:off x="1940860" y="6027753"/>
            <a:ext cx="4636579" cy="473681"/>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1800" b="0" dirty="0">
                <a:solidFill>
                  <a:srgbClr val="92D050"/>
                </a:solidFill>
              </a:rPr>
              <a:t>תלמידי הכיתה </a:t>
            </a:r>
            <a:r>
              <a:rPr lang="he-IL" sz="2000" dirty="0">
                <a:solidFill>
                  <a:srgbClr val="92D050"/>
                </a:solidFill>
              </a:rPr>
              <a:t>נוסעים</a:t>
            </a:r>
            <a:r>
              <a:rPr lang="he-IL" sz="1800" b="0" dirty="0">
                <a:solidFill>
                  <a:srgbClr val="92D050"/>
                </a:solidFill>
              </a:rPr>
              <a:t> לטייל ברמת הגולן.</a:t>
            </a:r>
          </a:p>
        </p:txBody>
      </p:sp>
      <p:pic>
        <p:nvPicPr>
          <p:cNvPr id="4098" name="Picture 2" descr="Weather icons Free Vector">
            <a:extLst>
              <a:ext uri="{FF2B5EF4-FFF2-40B4-BE49-F238E27FC236}">
                <a16:creationId xmlns:a16="http://schemas.microsoft.com/office/drawing/2014/main" id="{5B68049C-3BBA-42AA-9FF6-74C32B6815F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64675" y="1024875"/>
            <a:ext cx="2311400" cy="2311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1015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F56D716-E57E-41C3-9C14-20A2BFAC365A}"/>
              </a:ext>
            </a:extLst>
          </p:cNvPr>
          <p:cNvSpPr>
            <a:spLocks noGrp="1"/>
          </p:cNvSpPr>
          <p:nvPr>
            <p:ph type="title"/>
          </p:nvPr>
        </p:nvSpPr>
        <p:spPr/>
        <p:txBody>
          <a:bodyPr/>
          <a:lstStyle/>
          <a:p>
            <a:r>
              <a:rPr lang="he-IL" dirty="0"/>
              <a:t>תרגול מבחינות בגרות</a:t>
            </a:r>
          </a:p>
        </p:txBody>
      </p:sp>
      <p:pic>
        <p:nvPicPr>
          <p:cNvPr id="5" name="תמונה 4">
            <a:extLst>
              <a:ext uri="{FF2B5EF4-FFF2-40B4-BE49-F238E27FC236}">
                <a16:creationId xmlns:a16="http://schemas.microsoft.com/office/drawing/2014/main" id="{CB3C702F-E1F9-4763-8F50-5F5D5D8CF16F}"/>
              </a:ext>
            </a:extLst>
          </p:cNvPr>
          <p:cNvPicPr>
            <a:picLocks noChangeAspect="1"/>
          </p:cNvPicPr>
          <p:nvPr/>
        </p:nvPicPr>
        <p:blipFill rotWithShape="1">
          <a:blip r:embed="rId3"/>
          <a:srcRect l="14923" t="30928" r="28479" b="16976"/>
          <a:stretch/>
        </p:blipFill>
        <p:spPr>
          <a:xfrm>
            <a:off x="1798411" y="3292538"/>
            <a:ext cx="6023730" cy="3118844"/>
          </a:xfrm>
          <a:prstGeom prst="rect">
            <a:avLst/>
          </a:prstGeom>
        </p:spPr>
      </p:pic>
      <p:sp>
        <p:nvSpPr>
          <p:cNvPr id="6" name="מלבן 5">
            <a:extLst>
              <a:ext uri="{FF2B5EF4-FFF2-40B4-BE49-F238E27FC236}">
                <a16:creationId xmlns:a16="http://schemas.microsoft.com/office/drawing/2014/main" id="{3533434F-AA3E-4B0A-8D4A-A1ACC7CE177C}"/>
              </a:ext>
            </a:extLst>
          </p:cNvPr>
          <p:cNvSpPr/>
          <p:nvPr/>
        </p:nvSpPr>
        <p:spPr>
          <a:xfrm>
            <a:off x="1562742" y="3292539"/>
            <a:ext cx="6342012" cy="3213111"/>
          </a:xfrm>
          <a:prstGeom prst="rect">
            <a:avLst/>
          </a:prstGeom>
          <a:noFill/>
          <a:ln w="28575">
            <a:solidFill>
              <a:srgbClr val="192A7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מציין מיקום טקסט 13">
            <a:extLst>
              <a:ext uri="{FF2B5EF4-FFF2-40B4-BE49-F238E27FC236}">
                <a16:creationId xmlns:a16="http://schemas.microsoft.com/office/drawing/2014/main" id="{F4252EBF-A7B4-4DC4-B22F-5F2F05B57DDF}"/>
              </a:ext>
            </a:extLst>
          </p:cNvPr>
          <p:cNvSpPr txBox="1">
            <a:spLocks/>
          </p:cNvSpPr>
          <p:nvPr/>
        </p:nvSpPr>
        <p:spPr>
          <a:xfrm>
            <a:off x="6196900" y="4662253"/>
            <a:ext cx="1625241" cy="473681"/>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he-IL" sz="1800" b="0" dirty="0">
                <a:solidFill>
                  <a:srgbClr val="92D050"/>
                </a:solidFill>
              </a:rPr>
              <a:t>שם עצם</a:t>
            </a:r>
          </a:p>
        </p:txBody>
      </p:sp>
      <p:sp>
        <p:nvSpPr>
          <p:cNvPr id="10" name="מציין מיקום טקסט 13">
            <a:extLst>
              <a:ext uri="{FF2B5EF4-FFF2-40B4-BE49-F238E27FC236}">
                <a16:creationId xmlns:a16="http://schemas.microsoft.com/office/drawing/2014/main" id="{AD69E6DF-DDB5-4644-899E-77F62673CB06}"/>
              </a:ext>
            </a:extLst>
          </p:cNvPr>
          <p:cNvSpPr txBox="1">
            <a:spLocks/>
          </p:cNvSpPr>
          <p:nvPr/>
        </p:nvSpPr>
        <p:spPr>
          <a:xfrm>
            <a:off x="1399951" y="5561136"/>
            <a:ext cx="6107558" cy="473681"/>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1800" b="0" dirty="0">
                <a:solidFill>
                  <a:srgbClr val="92D050"/>
                </a:solidFill>
              </a:rPr>
              <a:t>לשם עצם ניתן להוסיף כינוי שייכות (יוצרי – היוצר שלי).</a:t>
            </a:r>
          </a:p>
        </p:txBody>
      </p:sp>
      <p:sp>
        <p:nvSpPr>
          <p:cNvPr id="11" name="מציין מיקום טקסט 13">
            <a:extLst>
              <a:ext uri="{FF2B5EF4-FFF2-40B4-BE49-F238E27FC236}">
                <a16:creationId xmlns:a16="http://schemas.microsoft.com/office/drawing/2014/main" id="{4B62C74E-0201-44A8-8BE8-B0163E49DC61}"/>
              </a:ext>
            </a:extLst>
          </p:cNvPr>
          <p:cNvSpPr txBox="1">
            <a:spLocks/>
          </p:cNvSpPr>
          <p:nvPr/>
        </p:nvSpPr>
        <p:spPr>
          <a:xfrm>
            <a:off x="1399951" y="5902600"/>
            <a:ext cx="6107558" cy="473681"/>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1800" b="0" dirty="0">
                <a:solidFill>
                  <a:srgbClr val="92D050"/>
                </a:solidFill>
              </a:rPr>
              <a:t>לשם עצם ניתן להוסיף יידוע (היוצר).</a:t>
            </a:r>
          </a:p>
        </p:txBody>
      </p:sp>
      <p:pic>
        <p:nvPicPr>
          <p:cNvPr id="3074" name="Picture 2" descr="People running at a marathon Free Vector">
            <a:extLst>
              <a:ext uri="{FF2B5EF4-FFF2-40B4-BE49-F238E27FC236}">
                <a16:creationId xmlns:a16="http://schemas.microsoft.com/office/drawing/2014/main" id="{B7A991B0-27B7-48BE-AF7A-80B07FD33A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75888" y="1060435"/>
            <a:ext cx="2772901" cy="2772901"/>
          </a:xfrm>
          <a:prstGeom prst="rect">
            <a:avLst/>
          </a:prstGeom>
          <a:noFill/>
          <a:extLst>
            <a:ext uri="{909E8E84-426E-40DD-AFC4-6F175D3DCCD1}">
              <a14:hiddenFill xmlns:a14="http://schemas.microsoft.com/office/drawing/2010/main">
                <a:solidFill>
                  <a:srgbClr val="FFFFFF"/>
                </a:solidFill>
              </a14:hiddenFill>
            </a:ext>
          </a:extLst>
        </p:spPr>
      </p:pic>
      <p:sp>
        <p:nvSpPr>
          <p:cNvPr id="14" name="מלבן 13">
            <a:extLst>
              <a:ext uri="{FF2B5EF4-FFF2-40B4-BE49-F238E27FC236}">
                <a16:creationId xmlns:a16="http://schemas.microsoft.com/office/drawing/2014/main" id="{531278C4-BD2D-4DD1-9C69-6B466149704B}"/>
              </a:ext>
            </a:extLst>
          </p:cNvPr>
          <p:cNvSpPr/>
          <p:nvPr/>
        </p:nvSpPr>
        <p:spPr>
          <a:xfrm>
            <a:off x="459805" y="1060435"/>
            <a:ext cx="7444949" cy="1909214"/>
          </a:xfrm>
          <a:prstGeom prst="rect">
            <a:avLst/>
          </a:prstGeom>
          <a:noFill/>
          <a:ln w="28575">
            <a:solidFill>
              <a:srgbClr val="192A7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5" name="תמונה 14">
            <a:extLst>
              <a:ext uri="{FF2B5EF4-FFF2-40B4-BE49-F238E27FC236}">
                <a16:creationId xmlns:a16="http://schemas.microsoft.com/office/drawing/2014/main" id="{D9E27740-0390-4183-B9CD-1EF8ED8E5482}"/>
              </a:ext>
            </a:extLst>
          </p:cNvPr>
          <p:cNvPicPr>
            <a:picLocks noChangeAspect="1"/>
          </p:cNvPicPr>
          <p:nvPr/>
        </p:nvPicPr>
        <p:blipFill rotWithShape="1">
          <a:blip r:embed="rId5"/>
          <a:srcRect l="15309" t="40138" r="16959" b="30584"/>
          <a:stretch/>
        </p:blipFill>
        <p:spPr>
          <a:xfrm>
            <a:off x="744837" y="1131421"/>
            <a:ext cx="7077304" cy="1720852"/>
          </a:xfrm>
          <a:prstGeom prst="rect">
            <a:avLst/>
          </a:prstGeom>
        </p:spPr>
      </p:pic>
      <p:sp>
        <p:nvSpPr>
          <p:cNvPr id="16" name="מציין מיקום טקסט 13">
            <a:extLst>
              <a:ext uri="{FF2B5EF4-FFF2-40B4-BE49-F238E27FC236}">
                <a16:creationId xmlns:a16="http://schemas.microsoft.com/office/drawing/2014/main" id="{35E044E1-FF52-4EB1-B38B-1FB19817DC62}"/>
              </a:ext>
            </a:extLst>
          </p:cNvPr>
          <p:cNvSpPr txBox="1">
            <a:spLocks/>
          </p:cNvSpPr>
          <p:nvPr/>
        </p:nvSpPr>
        <p:spPr>
          <a:xfrm>
            <a:off x="3185035" y="1895989"/>
            <a:ext cx="1625241" cy="473681"/>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he-IL" sz="1800" b="0" dirty="0" err="1">
                <a:solidFill>
                  <a:srgbClr val="92D050"/>
                </a:solidFill>
              </a:rPr>
              <a:t>רו"צ</a:t>
            </a:r>
            <a:endParaRPr lang="he-IL" sz="1800" b="0" dirty="0">
              <a:solidFill>
                <a:srgbClr val="92D050"/>
              </a:solidFill>
            </a:endParaRPr>
          </a:p>
        </p:txBody>
      </p:sp>
      <p:sp>
        <p:nvSpPr>
          <p:cNvPr id="17" name="מציין מיקום טקסט 13">
            <a:extLst>
              <a:ext uri="{FF2B5EF4-FFF2-40B4-BE49-F238E27FC236}">
                <a16:creationId xmlns:a16="http://schemas.microsoft.com/office/drawing/2014/main" id="{787BB019-8679-4BA9-A9FA-4DE8BD10E21B}"/>
              </a:ext>
            </a:extLst>
          </p:cNvPr>
          <p:cNvSpPr txBox="1">
            <a:spLocks/>
          </p:cNvSpPr>
          <p:nvPr/>
        </p:nvSpPr>
        <p:spPr>
          <a:xfrm>
            <a:off x="1152316" y="2328935"/>
            <a:ext cx="1625241" cy="473681"/>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he-IL" sz="1800" b="0" dirty="0">
                <a:solidFill>
                  <a:srgbClr val="92D050"/>
                </a:solidFill>
              </a:rPr>
              <a:t>שם עצם</a:t>
            </a:r>
          </a:p>
        </p:txBody>
      </p:sp>
    </p:spTree>
    <p:custDataLst>
      <p:tags r:id="rId1"/>
    </p:custDataLst>
    <p:extLst>
      <p:ext uri="{BB962C8B-B14F-4D97-AF65-F5344CB8AC3E}">
        <p14:creationId xmlns:p14="http://schemas.microsoft.com/office/powerpoint/2010/main" val="3162516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p:bldP spid="11"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CB48713-BAA2-4878-A9E8-87FD40C87F6C}"/>
              </a:ext>
            </a:extLst>
          </p:cNvPr>
          <p:cNvSpPr>
            <a:spLocks noGrp="1"/>
          </p:cNvSpPr>
          <p:nvPr>
            <p:ph type="title"/>
          </p:nvPr>
        </p:nvSpPr>
        <p:spPr/>
        <p:txBody>
          <a:bodyPr/>
          <a:lstStyle/>
          <a:p>
            <a:r>
              <a:rPr lang="he-IL" dirty="0"/>
              <a:t>תרגול מבחינות בגרות</a:t>
            </a:r>
          </a:p>
        </p:txBody>
      </p:sp>
      <p:pic>
        <p:nvPicPr>
          <p:cNvPr id="5" name="תמונה 4">
            <a:extLst>
              <a:ext uri="{FF2B5EF4-FFF2-40B4-BE49-F238E27FC236}">
                <a16:creationId xmlns:a16="http://schemas.microsoft.com/office/drawing/2014/main" id="{7920D0D1-AA43-440B-ACD3-532F37231881}"/>
              </a:ext>
            </a:extLst>
          </p:cNvPr>
          <p:cNvPicPr>
            <a:picLocks noChangeAspect="1"/>
          </p:cNvPicPr>
          <p:nvPr/>
        </p:nvPicPr>
        <p:blipFill rotWithShape="1">
          <a:blip r:embed="rId3"/>
          <a:srcRect l="16392" t="13606" r="26778" b="13952"/>
          <a:stretch/>
        </p:blipFill>
        <p:spPr>
          <a:xfrm>
            <a:off x="656391" y="1225326"/>
            <a:ext cx="6928702" cy="4968085"/>
          </a:xfrm>
          <a:prstGeom prst="rect">
            <a:avLst/>
          </a:prstGeom>
        </p:spPr>
      </p:pic>
      <p:sp>
        <p:nvSpPr>
          <p:cNvPr id="6" name="מלבן 5">
            <a:extLst>
              <a:ext uri="{FF2B5EF4-FFF2-40B4-BE49-F238E27FC236}">
                <a16:creationId xmlns:a16="http://schemas.microsoft.com/office/drawing/2014/main" id="{2FFD68B2-8C3B-4625-8E04-E917E461B44A}"/>
              </a:ext>
            </a:extLst>
          </p:cNvPr>
          <p:cNvSpPr/>
          <p:nvPr/>
        </p:nvSpPr>
        <p:spPr>
          <a:xfrm>
            <a:off x="533842" y="1123594"/>
            <a:ext cx="7152719" cy="5192365"/>
          </a:xfrm>
          <a:prstGeom prst="rect">
            <a:avLst/>
          </a:prstGeom>
          <a:noFill/>
          <a:ln w="28575">
            <a:solidFill>
              <a:srgbClr val="192A7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מציין מיקום טקסט 2">
            <a:extLst>
              <a:ext uri="{FF2B5EF4-FFF2-40B4-BE49-F238E27FC236}">
                <a16:creationId xmlns:a16="http://schemas.microsoft.com/office/drawing/2014/main" id="{38AAA519-2545-4093-9AC6-E971F0413D0A}"/>
              </a:ext>
            </a:extLst>
          </p:cNvPr>
          <p:cNvSpPr txBox="1">
            <a:spLocks/>
          </p:cNvSpPr>
          <p:nvPr/>
        </p:nvSpPr>
        <p:spPr>
          <a:xfrm>
            <a:off x="5318788" y="3599977"/>
            <a:ext cx="1544693"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he-IL" sz="1800" b="0" dirty="0">
                <a:solidFill>
                  <a:srgbClr val="92D050"/>
                </a:solidFill>
              </a:rPr>
              <a:t>מתווכחות</a:t>
            </a:r>
            <a:endParaRPr lang="he-IL" sz="2000" b="0" dirty="0">
              <a:solidFill>
                <a:srgbClr val="92D050"/>
              </a:solidFill>
            </a:endParaRPr>
          </a:p>
        </p:txBody>
      </p:sp>
      <p:sp>
        <p:nvSpPr>
          <p:cNvPr id="8" name="מציין מיקום טקסט 2">
            <a:extLst>
              <a:ext uri="{FF2B5EF4-FFF2-40B4-BE49-F238E27FC236}">
                <a16:creationId xmlns:a16="http://schemas.microsoft.com/office/drawing/2014/main" id="{408DA453-3C64-422B-BB21-4FC5FE63898C}"/>
              </a:ext>
            </a:extLst>
          </p:cNvPr>
          <p:cNvSpPr txBox="1">
            <a:spLocks/>
          </p:cNvSpPr>
          <p:nvPr/>
        </p:nvSpPr>
        <p:spPr>
          <a:xfrm>
            <a:off x="4010165" y="3599977"/>
            <a:ext cx="1544693"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he-IL" sz="1800" b="0" dirty="0">
                <a:solidFill>
                  <a:srgbClr val="92D050"/>
                </a:solidFill>
              </a:rPr>
              <a:t>להשתתף</a:t>
            </a:r>
            <a:endParaRPr lang="he-IL" sz="2000" b="0" dirty="0">
              <a:solidFill>
                <a:srgbClr val="92D050"/>
              </a:solidFill>
            </a:endParaRPr>
          </a:p>
        </p:txBody>
      </p:sp>
      <p:sp>
        <p:nvSpPr>
          <p:cNvPr id="9" name="מציין מיקום טקסט 2">
            <a:extLst>
              <a:ext uri="{FF2B5EF4-FFF2-40B4-BE49-F238E27FC236}">
                <a16:creationId xmlns:a16="http://schemas.microsoft.com/office/drawing/2014/main" id="{B0905026-06A3-4297-BA33-9C0435BBB692}"/>
              </a:ext>
            </a:extLst>
          </p:cNvPr>
          <p:cNvSpPr txBox="1">
            <a:spLocks/>
          </p:cNvSpPr>
          <p:nvPr/>
        </p:nvSpPr>
        <p:spPr>
          <a:xfrm>
            <a:off x="1038814" y="3599977"/>
            <a:ext cx="1544693"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he-IL" sz="1800" b="0" dirty="0">
                <a:solidFill>
                  <a:srgbClr val="92D050"/>
                </a:solidFill>
              </a:rPr>
              <a:t>התפעל</a:t>
            </a:r>
            <a:endParaRPr lang="he-IL" sz="2000" b="0" dirty="0">
              <a:solidFill>
                <a:srgbClr val="92D050"/>
              </a:solidFill>
            </a:endParaRPr>
          </a:p>
        </p:txBody>
      </p:sp>
      <p:sp>
        <p:nvSpPr>
          <p:cNvPr id="10" name="מציין מיקום טקסט 2">
            <a:extLst>
              <a:ext uri="{FF2B5EF4-FFF2-40B4-BE49-F238E27FC236}">
                <a16:creationId xmlns:a16="http://schemas.microsoft.com/office/drawing/2014/main" id="{F8C5B939-BD4D-4787-B17D-D99C6619D9A1}"/>
              </a:ext>
            </a:extLst>
          </p:cNvPr>
          <p:cNvSpPr txBox="1">
            <a:spLocks/>
          </p:cNvSpPr>
          <p:nvPr/>
        </p:nvSpPr>
        <p:spPr>
          <a:xfrm>
            <a:off x="5318787" y="4022377"/>
            <a:ext cx="1544693"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he-IL" sz="1800" b="0" dirty="0">
                <a:solidFill>
                  <a:srgbClr val="92D050"/>
                </a:solidFill>
              </a:rPr>
              <a:t>מסרבות</a:t>
            </a:r>
            <a:endParaRPr lang="he-IL" sz="2000" b="0" dirty="0">
              <a:solidFill>
                <a:srgbClr val="92D050"/>
              </a:solidFill>
            </a:endParaRPr>
          </a:p>
        </p:txBody>
      </p:sp>
      <p:sp>
        <p:nvSpPr>
          <p:cNvPr id="11" name="מציין מיקום טקסט 2">
            <a:extLst>
              <a:ext uri="{FF2B5EF4-FFF2-40B4-BE49-F238E27FC236}">
                <a16:creationId xmlns:a16="http://schemas.microsoft.com/office/drawing/2014/main" id="{588D4486-B78D-4081-B360-9B24D477DBAA}"/>
              </a:ext>
            </a:extLst>
          </p:cNvPr>
          <p:cNvSpPr txBox="1">
            <a:spLocks/>
          </p:cNvSpPr>
          <p:nvPr/>
        </p:nvSpPr>
        <p:spPr>
          <a:xfrm>
            <a:off x="4010164" y="4022377"/>
            <a:ext cx="1544693"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he-IL" sz="1800" b="0" dirty="0">
                <a:solidFill>
                  <a:srgbClr val="92D050"/>
                </a:solidFill>
              </a:rPr>
              <a:t>מהגרים</a:t>
            </a:r>
            <a:endParaRPr lang="he-IL" sz="2000" b="0" dirty="0">
              <a:solidFill>
                <a:srgbClr val="92D050"/>
              </a:solidFill>
            </a:endParaRPr>
          </a:p>
        </p:txBody>
      </p:sp>
      <p:sp>
        <p:nvSpPr>
          <p:cNvPr id="12" name="מציין מיקום טקסט 2">
            <a:extLst>
              <a:ext uri="{FF2B5EF4-FFF2-40B4-BE49-F238E27FC236}">
                <a16:creationId xmlns:a16="http://schemas.microsoft.com/office/drawing/2014/main" id="{07DD9892-C045-4276-961C-739343A5D2C9}"/>
              </a:ext>
            </a:extLst>
          </p:cNvPr>
          <p:cNvSpPr txBox="1">
            <a:spLocks/>
          </p:cNvSpPr>
          <p:nvPr/>
        </p:nvSpPr>
        <p:spPr>
          <a:xfrm>
            <a:off x="1038814" y="4022377"/>
            <a:ext cx="1544693"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he-IL" sz="1800" b="0" dirty="0">
                <a:solidFill>
                  <a:srgbClr val="92D050"/>
                </a:solidFill>
              </a:rPr>
              <a:t>פיעל</a:t>
            </a:r>
            <a:endParaRPr lang="he-IL" sz="2000" b="0" dirty="0">
              <a:solidFill>
                <a:srgbClr val="92D050"/>
              </a:solidFill>
            </a:endParaRPr>
          </a:p>
        </p:txBody>
      </p:sp>
      <p:sp>
        <p:nvSpPr>
          <p:cNvPr id="13" name="מציין מיקום טקסט 2">
            <a:extLst>
              <a:ext uri="{FF2B5EF4-FFF2-40B4-BE49-F238E27FC236}">
                <a16:creationId xmlns:a16="http://schemas.microsoft.com/office/drawing/2014/main" id="{777873A5-E383-4961-9CE3-E8395F1C00B8}"/>
              </a:ext>
            </a:extLst>
          </p:cNvPr>
          <p:cNvSpPr txBox="1">
            <a:spLocks/>
          </p:cNvSpPr>
          <p:nvPr/>
        </p:nvSpPr>
        <p:spPr>
          <a:xfrm>
            <a:off x="3444556" y="4837894"/>
            <a:ext cx="3384990"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he-IL" sz="1800" b="0" dirty="0">
                <a:solidFill>
                  <a:srgbClr val="92D050"/>
                </a:solidFill>
              </a:rPr>
              <a:t>מתווכחות/מסרבות/להשתתף</a:t>
            </a:r>
            <a:endParaRPr lang="he-IL" sz="2000" b="0" dirty="0">
              <a:solidFill>
                <a:srgbClr val="92D050"/>
              </a:solidFill>
            </a:endParaRPr>
          </a:p>
        </p:txBody>
      </p:sp>
      <p:sp>
        <p:nvSpPr>
          <p:cNvPr id="14" name="מציין מיקום טקסט 2">
            <a:extLst>
              <a:ext uri="{FF2B5EF4-FFF2-40B4-BE49-F238E27FC236}">
                <a16:creationId xmlns:a16="http://schemas.microsoft.com/office/drawing/2014/main" id="{1C2DF1E5-587D-471C-AA4D-1D8DA9663468}"/>
              </a:ext>
            </a:extLst>
          </p:cNvPr>
          <p:cNvSpPr txBox="1">
            <a:spLocks/>
          </p:cNvSpPr>
          <p:nvPr/>
        </p:nvSpPr>
        <p:spPr>
          <a:xfrm>
            <a:off x="3892435" y="5260294"/>
            <a:ext cx="2971045"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he-IL" sz="1800" b="0" dirty="0">
                <a:solidFill>
                  <a:srgbClr val="92D050"/>
                </a:solidFill>
              </a:rPr>
              <a:t>מהגרים</a:t>
            </a:r>
            <a:endParaRPr lang="he-IL" sz="2000" b="0" dirty="0">
              <a:solidFill>
                <a:srgbClr val="92D050"/>
              </a:solidFill>
            </a:endParaRPr>
          </a:p>
        </p:txBody>
      </p:sp>
      <p:sp>
        <p:nvSpPr>
          <p:cNvPr id="15" name="מציין מיקום טקסט 2">
            <a:extLst>
              <a:ext uri="{FF2B5EF4-FFF2-40B4-BE49-F238E27FC236}">
                <a16:creationId xmlns:a16="http://schemas.microsoft.com/office/drawing/2014/main" id="{9E621550-229A-4511-9245-697CD0C32519}"/>
              </a:ext>
            </a:extLst>
          </p:cNvPr>
          <p:cNvSpPr txBox="1">
            <a:spLocks/>
          </p:cNvSpPr>
          <p:nvPr/>
        </p:nvSpPr>
        <p:spPr>
          <a:xfrm>
            <a:off x="3778777" y="5678963"/>
            <a:ext cx="2971045" cy="54000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he-IL" sz="1800" b="0" dirty="0">
                <a:solidFill>
                  <a:srgbClr val="92D050"/>
                </a:solidFill>
              </a:rPr>
              <a:t>מוסכמת</a:t>
            </a:r>
            <a:endParaRPr lang="he-IL" sz="2000" b="0" dirty="0">
              <a:solidFill>
                <a:srgbClr val="92D050"/>
              </a:solidFill>
            </a:endParaRPr>
          </a:p>
        </p:txBody>
      </p:sp>
      <p:pic>
        <p:nvPicPr>
          <p:cNvPr id="2050" name="Picture 2" descr="Flat design world refugee day Free Vector">
            <a:extLst>
              <a:ext uri="{FF2B5EF4-FFF2-40B4-BE49-F238E27FC236}">
                <a16:creationId xmlns:a16="http://schemas.microsoft.com/office/drawing/2014/main" id="{E0488166-16E4-4761-AB66-27270691C8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271" t="6088" r="14375" b="26371"/>
          <a:stretch/>
        </p:blipFill>
        <p:spPr bwMode="auto">
          <a:xfrm>
            <a:off x="8691513" y="1123594"/>
            <a:ext cx="2450581" cy="235259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7830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8.7|4|3.2|0.7|7|1.1|25.8"/>
</p:tagLst>
</file>

<file path=ppt/tags/tag10.xml><?xml version="1.0" encoding="utf-8"?>
<p:tagLst xmlns:a="http://schemas.openxmlformats.org/drawingml/2006/main" xmlns:r="http://schemas.openxmlformats.org/officeDocument/2006/relationships" xmlns:p="http://schemas.openxmlformats.org/presentationml/2006/main">
  <p:tag name="TIMING" val="|5.5|3.8|5.2|4.8|15.5|18.6|10.6"/>
</p:tagLst>
</file>

<file path=ppt/tags/tag11.xml><?xml version="1.0" encoding="utf-8"?>
<p:tagLst xmlns:a="http://schemas.openxmlformats.org/drawingml/2006/main" xmlns:r="http://schemas.openxmlformats.org/officeDocument/2006/relationships" xmlns:p="http://schemas.openxmlformats.org/presentationml/2006/main">
  <p:tag name="TIMING" val="|10.3|1.7|2.6|7|5.3|18.9"/>
</p:tagLst>
</file>

<file path=ppt/tags/tag12.xml><?xml version="1.0" encoding="utf-8"?>
<p:tagLst xmlns:a="http://schemas.openxmlformats.org/drawingml/2006/main" xmlns:r="http://schemas.openxmlformats.org/officeDocument/2006/relationships" xmlns:p="http://schemas.openxmlformats.org/presentationml/2006/main">
  <p:tag name="TIMING" val="|11.3|18.4|0.6|16.3|56"/>
</p:tagLst>
</file>

<file path=ppt/tags/tag13.xml><?xml version="1.0" encoding="utf-8"?>
<p:tagLst xmlns:a="http://schemas.openxmlformats.org/drawingml/2006/main" xmlns:r="http://schemas.openxmlformats.org/officeDocument/2006/relationships" xmlns:p="http://schemas.openxmlformats.org/presentationml/2006/main">
  <p:tag name="TIMING" val="|9.3|9.1|0.5|35.2|24.5|14.9|12.5|26.2"/>
</p:tagLst>
</file>

<file path=ppt/tags/tag14.xml><?xml version="1.0" encoding="utf-8"?>
<p:tagLst xmlns:a="http://schemas.openxmlformats.org/drawingml/2006/main" xmlns:r="http://schemas.openxmlformats.org/officeDocument/2006/relationships" xmlns:p="http://schemas.openxmlformats.org/presentationml/2006/main">
  <p:tag name="TIMING" val="|11.9|6.7|7.9|13.8|10"/>
</p:tagLst>
</file>

<file path=ppt/tags/tag15.xml><?xml version="1.0" encoding="utf-8"?>
<p:tagLst xmlns:a="http://schemas.openxmlformats.org/drawingml/2006/main" xmlns:r="http://schemas.openxmlformats.org/officeDocument/2006/relationships" xmlns:p="http://schemas.openxmlformats.org/presentationml/2006/main">
  <p:tag name="TIMING" val="|20.9|12.2|3.1|1|3.7|2.6|1.9|15.8|1|5|2|5.5|1.8|3.3|27.4|5.8|15.5"/>
</p:tagLst>
</file>

<file path=ppt/tags/tag16.xml><?xml version="1.0" encoding="utf-8"?>
<p:tagLst xmlns:a="http://schemas.openxmlformats.org/drawingml/2006/main" xmlns:r="http://schemas.openxmlformats.org/officeDocument/2006/relationships" xmlns:p="http://schemas.openxmlformats.org/presentationml/2006/main">
  <p:tag name="TIMING" val="|4.8|5.3|0.4|6.5|33.1|7.7"/>
</p:tagLst>
</file>

<file path=ppt/tags/tag17.xml><?xml version="1.0" encoding="utf-8"?>
<p:tagLst xmlns:a="http://schemas.openxmlformats.org/drawingml/2006/main" xmlns:r="http://schemas.openxmlformats.org/officeDocument/2006/relationships" xmlns:p="http://schemas.openxmlformats.org/presentationml/2006/main">
  <p:tag name="TIMING" val="|13.3|0.1|14.9|10.1|11|9.8|18"/>
</p:tagLst>
</file>

<file path=ppt/tags/tag18.xml><?xml version="1.0" encoding="utf-8"?>
<p:tagLst xmlns:a="http://schemas.openxmlformats.org/drawingml/2006/main" xmlns:r="http://schemas.openxmlformats.org/officeDocument/2006/relationships" xmlns:p="http://schemas.openxmlformats.org/presentationml/2006/main">
  <p:tag name="TIMING" val="|5.1|50.9|42.4"/>
</p:tagLst>
</file>

<file path=ppt/tags/tag2.xml><?xml version="1.0" encoding="utf-8"?>
<p:tagLst xmlns:a="http://schemas.openxmlformats.org/drawingml/2006/main" xmlns:r="http://schemas.openxmlformats.org/officeDocument/2006/relationships" xmlns:p="http://schemas.openxmlformats.org/presentationml/2006/main">
  <p:tag name="TIMING" val="|38.3|7.3|4.4|34.9|9.7|10.6|24|11"/>
</p:tagLst>
</file>

<file path=ppt/tags/tag3.xml><?xml version="1.0" encoding="utf-8"?>
<p:tagLst xmlns:a="http://schemas.openxmlformats.org/drawingml/2006/main" xmlns:r="http://schemas.openxmlformats.org/officeDocument/2006/relationships" xmlns:p="http://schemas.openxmlformats.org/presentationml/2006/main">
  <p:tag name="TIMING" val="|20.8|41.9|32.8|20"/>
</p:tagLst>
</file>

<file path=ppt/tags/tag4.xml><?xml version="1.0" encoding="utf-8"?>
<p:tagLst xmlns:a="http://schemas.openxmlformats.org/drawingml/2006/main" xmlns:r="http://schemas.openxmlformats.org/officeDocument/2006/relationships" xmlns:p="http://schemas.openxmlformats.org/presentationml/2006/main">
  <p:tag name="TIMING" val="|26.7|18.3|15.6|14.4|4.9|31.5"/>
</p:tagLst>
</file>

<file path=ppt/tags/tag5.xml><?xml version="1.0" encoding="utf-8"?>
<p:tagLst xmlns:a="http://schemas.openxmlformats.org/drawingml/2006/main" xmlns:r="http://schemas.openxmlformats.org/officeDocument/2006/relationships" xmlns:p="http://schemas.openxmlformats.org/presentationml/2006/main">
  <p:tag name="TIMING" val="|44.8|11.3|7.3|37.8|13.8|0.6"/>
</p:tagLst>
</file>

<file path=ppt/tags/tag6.xml><?xml version="1.0" encoding="utf-8"?>
<p:tagLst xmlns:a="http://schemas.openxmlformats.org/drawingml/2006/main" xmlns:r="http://schemas.openxmlformats.org/officeDocument/2006/relationships" xmlns:p="http://schemas.openxmlformats.org/presentationml/2006/main">
  <p:tag name="TIMING" val="|54.4|0.5|1.5|8|0.3|0.2|19.3|36.8|8.6"/>
</p:tagLst>
</file>

<file path=ppt/tags/tag7.xml><?xml version="1.0" encoding="utf-8"?>
<p:tagLst xmlns:a="http://schemas.openxmlformats.org/drawingml/2006/main" xmlns:r="http://schemas.openxmlformats.org/officeDocument/2006/relationships" xmlns:p="http://schemas.openxmlformats.org/presentationml/2006/main">
  <p:tag name="TIMING" val="|89.4|24.7"/>
</p:tagLst>
</file>

<file path=ppt/tags/tag8.xml><?xml version="1.0" encoding="utf-8"?>
<p:tagLst xmlns:a="http://schemas.openxmlformats.org/drawingml/2006/main" xmlns:r="http://schemas.openxmlformats.org/officeDocument/2006/relationships" xmlns:p="http://schemas.openxmlformats.org/presentationml/2006/main">
  <p:tag name="TIMING" val="|8|32.8|2.7|8.1|3.9|16.2|2.8|14.3"/>
</p:tagLst>
</file>

<file path=ppt/tags/tag9.xml><?xml version="1.0" encoding="utf-8"?>
<p:tagLst xmlns:a="http://schemas.openxmlformats.org/drawingml/2006/main" xmlns:r="http://schemas.openxmlformats.org/officeDocument/2006/relationships" xmlns:p="http://schemas.openxmlformats.org/presentationml/2006/main">
  <p:tag name="TIMING" val="|8.9|16.4|45.8|5.2|33.8|7.5|17.3|10.6"/>
</p:tagLst>
</file>

<file path=ppt/theme/theme1.xml><?xml version="1.0" encoding="utf-8"?>
<a:theme xmlns:a="http://schemas.openxmlformats.org/drawingml/2006/main" name="ערכת נושא Office">
  <a:themeElements>
    <a:clrScheme name="מערכת שידורים">
      <a:dk1>
        <a:srgbClr val="002060"/>
      </a:dk1>
      <a:lt1>
        <a:sysClr val="window" lastClr="FFFFFF"/>
      </a:lt1>
      <a:dk2>
        <a:srgbClr val="44546A"/>
      </a:dk2>
      <a:lt2>
        <a:srgbClr val="E7E6E6"/>
      </a:lt2>
      <a:accent1>
        <a:srgbClr val="92D050"/>
      </a:accent1>
      <a:accent2>
        <a:srgbClr val="ED7D31"/>
      </a:accent2>
      <a:accent3>
        <a:srgbClr val="A5A5A5"/>
      </a:accent3>
      <a:accent4>
        <a:srgbClr val="FFC000"/>
      </a:accent4>
      <a:accent5>
        <a:srgbClr val="4472C4"/>
      </a:accent5>
      <a:accent6>
        <a:srgbClr val="70AD47"/>
      </a:accent6>
      <a:hlink>
        <a:srgbClr val="0563C1"/>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4376</TotalTime>
  <Words>2059</Words>
  <Application>Microsoft Office PowerPoint</Application>
  <PresentationFormat>מסך רחב</PresentationFormat>
  <Paragraphs>1053</Paragraphs>
  <Slides>39</Slides>
  <Notes>7</Notes>
  <HiddenSlides>5</HiddenSlides>
  <MMClips>3</MMClips>
  <ScaleCrop>false</ScaleCrop>
  <HeadingPairs>
    <vt:vector size="6" baseType="variant">
      <vt:variant>
        <vt:lpstr>גופנים בשימוש</vt:lpstr>
      </vt:variant>
      <vt:variant>
        <vt:i4>3</vt:i4>
      </vt:variant>
      <vt:variant>
        <vt:lpstr>ערכת נושא</vt:lpstr>
      </vt:variant>
      <vt:variant>
        <vt:i4>1</vt:i4>
      </vt:variant>
      <vt:variant>
        <vt:lpstr>כותרות שקופיות</vt:lpstr>
      </vt:variant>
      <vt:variant>
        <vt:i4>39</vt:i4>
      </vt:variant>
    </vt:vector>
  </HeadingPairs>
  <TitlesOfParts>
    <vt:vector size="43" baseType="lpstr">
      <vt:lpstr>Arial</vt:lpstr>
      <vt:lpstr>Calibri</vt:lpstr>
      <vt:lpstr>Varela Round</vt:lpstr>
      <vt:lpstr>ערכת נושא Office</vt:lpstr>
      <vt:lpstr>מערכת שידורים לאומית</vt:lpstr>
      <vt:lpstr>צורות הבינוני</vt:lpstr>
      <vt:lpstr>מה נלמד היום? </vt:lpstr>
      <vt:lpstr>מהי צורת בינוני?</vt:lpstr>
      <vt:lpstr>שימושי הבינוני</vt:lpstr>
      <vt:lpstr>שימושי הבינוני</vt:lpstr>
      <vt:lpstr>תרגול מבחינות בגרות</vt:lpstr>
      <vt:lpstr>תרגול מבחינות בגרות</vt:lpstr>
      <vt:lpstr>תרגול מבחינות בגרות</vt:lpstr>
      <vt:lpstr>לשם מה משתמשים בזמן הווה?</vt:lpstr>
      <vt:lpstr>צורות הבינוני בבניינים השונים</vt:lpstr>
      <vt:lpstr>צורות הבינוני בבניין קל</vt:lpstr>
      <vt:lpstr>צורות הבינוני בבניין קל</vt:lpstr>
      <vt:lpstr>צורות הבינוני בבניין קל</vt:lpstr>
      <vt:lpstr>צורות הבינוני בבניין קל</vt:lpstr>
      <vt:lpstr>צורות הבינוני בבניין נפעל</vt:lpstr>
      <vt:lpstr>צורות הבינוני בבניין הפעיל</vt:lpstr>
      <vt:lpstr>צורות הבינוני בבניין הפעיל</vt:lpstr>
      <vt:lpstr>תרגול מבחינות בגרות</vt:lpstr>
      <vt:lpstr>צורות הבינוני בבניין הופעל</vt:lpstr>
      <vt:lpstr>תרגיל</vt:lpstr>
      <vt:lpstr>צורות הבינוני בבניין פיעל</vt:lpstr>
      <vt:lpstr>תרגול מבחינות בגרות</vt:lpstr>
      <vt:lpstr>תרגול מבחינות בגרות</vt:lpstr>
      <vt:lpstr>צורות הבינוני בבניין פועל</vt:lpstr>
      <vt:lpstr>צורות הבינוני בבניין התפעל</vt:lpstr>
      <vt:lpstr>זיהוי צורות הבינוני</vt:lpstr>
      <vt:lpstr>תרגול מבחינות בגרות</vt:lpstr>
      <vt:lpstr>תרגול מבחינות בגרות</vt:lpstr>
      <vt:lpstr>משמעויות משקלי הבינוני</vt:lpstr>
      <vt:lpstr>צורות בינוני במשמעות בעל מקצוע</vt:lpstr>
      <vt:lpstr>צורות בינוני במשמעות בעל מקצוע</vt:lpstr>
      <vt:lpstr>תרגול מבחינות בגרות</vt:lpstr>
      <vt:lpstr>צורות בינוני במשמעות כלי/מכשיר</vt:lpstr>
      <vt:lpstr>צורות בינוני במשמעות כלי/מכשיר</vt:lpstr>
      <vt:lpstr>תרגול מבחינות בגרות</vt:lpstr>
      <vt:lpstr>צורות בינוני במשמעות כלי/מכשיר</vt:lpstr>
      <vt:lpstr>בהצלחה רבה!</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שקופית 1</dc:title>
  <dc:creator>user</dc:creator>
  <cp:lastModifiedBy>מרב שראל</cp:lastModifiedBy>
  <cp:revision>228</cp:revision>
  <dcterms:created xsi:type="dcterms:W3CDTF">2020-03-15T19:13:03Z</dcterms:created>
  <dcterms:modified xsi:type="dcterms:W3CDTF">2021-01-19T15:36:21Z</dcterms:modified>
</cp:coreProperties>
</file>