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67" r:id="rId3"/>
    <p:sldId id="257" r:id="rId4"/>
    <p:sldId id="284" r:id="rId5"/>
    <p:sldId id="288" r:id="rId6"/>
    <p:sldId id="289" r:id="rId7"/>
    <p:sldId id="290" r:id="rId8"/>
    <p:sldId id="268" r:id="rId9"/>
    <p:sldId id="261" r:id="rId10"/>
    <p:sldId id="269" r:id="rId11"/>
    <p:sldId id="270" r:id="rId12"/>
    <p:sldId id="271" r:id="rId13"/>
    <p:sldId id="292" r:id="rId14"/>
    <p:sldId id="264" r:id="rId15"/>
    <p:sldId id="291" r:id="rId16"/>
    <p:sldId id="262" r:id="rId17"/>
    <p:sldId id="286" r:id="rId18"/>
    <p:sldId id="276" r:id="rId19"/>
  </p:sldIdLst>
  <p:sldSz cx="12192000" cy="6858000"/>
  <p:notesSz cx="6858000" cy="9144000"/>
  <p:embeddedFontLst>
    <p:embeddedFont>
      <p:font typeface="Barlow Condensed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mfortaa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479"/>
    <a:srgbClr val="FFFFFF"/>
    <a:srgbClr val="F2E9D6"/>
    <a:srgbClr val="E4B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סגנון ערכת נושא 1 - הדגשה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סגנון בהיר 2 - הדגשה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959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58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6192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202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6731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344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1">
  <p:cSld name="0096_Litton_Template_SlidesMania_1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;p2"/>
          <p:cNvGrpSpPr/>
          <p:nvPr/>
        </p:nvGrpSpPr>
        <p:grpSpPr>
          <a:xfrm rot="1055452">
            <a:off x="329562" y="1515676"/>
            <a:ext cx="3807866" cy="5072237"/>
            <a:chOff x="6211004" y="738628"/>
            <a:chExt cx="3807866" cy="5072237"/>
          </a:xfrm>
        </p:grpSpPr>
        <p:grpSp>
          <p:nvGrpSpPr>
            <p:cNvPr id="9" name="Google Shape;9;p2"/>
            <p:cNvGrpSpPr/>
            <p:nvPr/>
          </p:nvGrpSpPr>
          <p:grpSpPr>
            <a:xfrm>
              <a:off x="7870661" y="5121818"/>
              <a:ext cx="510840" cy="689047"/>
              <a:chOff x="7836747" y="5131650"/>
              <a:chExt cx="601849" cy="919777"/>
            </a:xfrm>
          </p:grpSpPr>
          <p:sp>
            <p:nvSpPr>
              <p:cNvPr id="10" name="Google Shape;10;p2"/>
              <p:cNvSpPr/>
              <p:nvPr/>
            </p:nvSpPr>
            <p:spPr>
              <a:xfrm>
                <a:off x="7836747" y="5469147"/>
                <a:ext cx="598332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1;p2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4798" y="1075514"/>
            <a:ext cx="7638950" cy="5029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2692" y="946128"/>
            <a:ext cx="2920844" cy="1723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2"/>
          <p:cNvGrpSpPr/>
          <p:nvPr/>
        </p:nvGrpSpPr>
        <p:grpSpPr>
          <a:xfrm>
            <a:off x="2908980" y="43319"/>
            <a:ext cx="870519" cy="1032775"/>
            <a:chOff x="8628598" y="-256174"/>
            <a:chExt cx="3288699" cy="3901680"/>
          </a:xfrm>
        </p:grpSpPr>
        <p:sp>
          <p:nvSpPr>
            <p:cNvPr id="23" name="Google Shape;23;p2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10800000">
              <a:off x="10042348" y="1702611"/>
              <a:ext cx="542400" cy="404700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" name="Google Shape;3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418" y="4221131"/>
            <a:ext cx="1761065" cy="1039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2">
  <p:cSld name="0096_Litton_Template_SlidesMania_2">
    <p:bg>
      <p:bgPr>
        <a:solidFill>
          <a:schemeClr val="dk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>
            <a:off x="127819" y="235974"/>
            <a:ext cx="11897033" cy="6361471"/>
          </a:xfrm>
          <a:prstGeom prst="rect">
            <a:avLst/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oogle Shape;42;p3"/>
          <p:cNvGrpSpPr/>
          <p:nvPr/>
        </p:nvGrpSpPr>
        <p:grpSpPr>
          <a:xfrm rot="-689345">
            <a:off x="380761" y="3606878"/>
            <a:ext cx="2062466" cy="2747291"/>
            <a:chOff x="6211004" y="738628"/>
            <a:chExt cx="3807866" cy="5072237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7870661" y="5121818"/>
              <a:ext cx="510840" cy="689047"/>
              <a:chOff x="7836747" y="5131650"/>
              <a:chExt cx="601849" cy="919777"/>
            </a:xfrm>
          </p:grpSpPr>
          <p:sp>
            <p:nvSpPr>
              <p:cNvPr id="44" name="Google Shape;44;p3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836747" y="5469147"/>
                <a:ext cx="598332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" name="Google Shape;48;p3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" name="Google Shape;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118" y="2571954"/>
            <a:ext cx="1323462" cy="78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6502" y="3725926"/>
            <a:ext cx="2173033" cy="128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618" y="5288077"/>
            <a:ext cx="1622447" cy="9574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"/>
          <p:cNvSpPr txBox="1"/>
          <p:nvPr/>
        </p:nvSpPr>
        <p:spPr>
          <a:xfrm rot="5400000">
            <a:off x="-512550" y="6069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3">
  <p:cSld name="0096_Litton_Template_SlidesMania_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66827" y="5335585"/>
            <a:ext cx="1935161" cy="114197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/>
          <p:nvPr/>
        </p:nvSpPr>
        <p:spPr>
          <a:xfrm>
            <a:off x="127819" y="235974"/>
            <a:ext cx="11897033" cy="6361471"/>
          </a:xfrm>
          <a:prstGeom prst="rect">
            <a:avLst/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26876" y="4899153"/>
            <a:ext cx="1935161" cy="11419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4"/>
          <p:cNvGrpSpPr/>
          <p:nvPr/>
        </p:nvGrpSpPr>
        <p:grpSpPr>
          <a:xfrm>
            <a:off x="10003355" y="4081183"/>
            <a:ext cx="870534" cy="1032794"/>
            <a:chOff x="8628598" y="-256174"/>
            <a:chExt cx="3288699" cy="3901680"/>
          </a:xfrm>
        </p:grpSpPr>
        <p:sp>
          <p:nvSpPr>
            <p:cNvPr id="63" name="Google Shape;63;p4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" name="Google Shape;7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6288" y="4530639"/>
            <a:ext cx="1309065" cy="772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6">
  <p:cSld name="0096_Litton_Template_SlidesMania_6">
    <p:bg>
      <p:bgPr>
        <a:solidFill>
          <a:schemeClr val="dk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5448" y="961684"/>
            <a:ext cx="2244121" cy="132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6044" y="27855"/>
            <a:ext cx="1942019" cy="114601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6"/>
          <p:cNvSpPr/>
          <p:nvPr/>
        </p:nvSpPr>
        <p:spPr>
          <a:xfrm>
            <a:off x="6866055" y="636502"/>
            <a:ext cx="4597814" cy="5786543"/>
          </a:xfrm>
          <a:prstGeom prst="roundRect">
            <a:avLst>
              <a:gd name="adj" fmla="val 879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6719373" y="287600"/>
            <a:ext cx="5040007" cy="6282800"/>
          </a:xfrm>
          <a:prstGeom prst="roundRect">
            <a:avLst>
              <a:gd name="adj" fmla="val 8798"/>
            </a:avLst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6"/>
          <p:cNvGrpSpPr/>
          <p:nvPr/>
        </p:nvGrpSpPr>
        <p:grpSpPr>
          <a:xfrm>
            <a:off x="7167713" y="5202882"/>
            <a:ext cx="1132005" cy="1343000"/>
            <a:chOff x="8628598" y="-256174"/>
            <a:chExt cx="3288699" cy="3901680"/>
          </a:xfrm>
        </p:grpSpPr>
        <p:sp>
          <p:nvSpPr>
            <p:cNvPr id="103" name="Google Shape;103;p6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6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7">
  <p:cSld name="0096_Litton_Template_SlidesMania_7">
    <p:bg>
      <p:bgPr>
        <a:solidFill>
          <a:schemeClr val="dk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593075" y="665998"/>
            <a:ext cx="4597814" cy="5786543"/>
          </a:xfrm>
          <a:prstGeom prst="roundRect">
            <a:avLst>
              <a:gd name="adj" fmla="val 879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446393" y="317096"/>
            <a:ext cx="5040007" cy="6282800"/>
          </a:xfrm>
          <a:prstGeom prst="roundRect">
            <a:avLst>
              <a:gd name="adj" fmla="val 8798"/>
            </a:avLst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7"/>
          <p:cNvGrpSpPr/>
          <p:nvPr/>
        </p:nvGrpSpPr>
        <p:grpSpPr>
          <a:xfrm>
            <a:off x="3767214" y="5256896"/>
            <a:ext cx="1132005" cy="1343000"/>
            <a:chOff x="8628598" y="-256174"/>
            <a:chExt cx="3288699" cy="3901680"/>
          </a:xfrm>
        </p:grpSpPr>
        <p:sp>
          <p:nvSpPr>
            <p:cNvPr id="124" name="Google Shape;124;p7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7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0" name="Google Shape;14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961" y="5365077"/>
            <a:ext cx="2244121" cy="132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3530" y="4693153"/>
            <a:ext cx="1327471" cy="7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8">
  <p:cSld name="0096_Litton_Template_SlidesMania_8"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5448" y="961684"/>
            <a:ext cx="2244121" cy="132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6044" y="27855"/>
            <a:ext cx="1942019" cy="114601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/>
          <p:nvPr/>
        </p:nvSpPr>
        <p:spPr>
          <a:xfrm>
            <a:off x="6866055" y="636502"/>
            <a:ext cx="4597814" cy="5786543"/>
          </a:xfrm>
          <a:prstGeom prst="roundRect">
            <a:avLst>
              <a:gd name="adj" fmla="val 879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6719373" y="287600"/>
            <a:ext cx="5040007" cy="6282800"/>
          </a:xfrm>
          <a:prstGeom prst="roundRect">
            <a:avLst>
              <a:gd name="adj" fmla="val 8798"/>
            </a:avLst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8"/>
          <p:cNvGrpSpPr/>
          <p:nvPr/>
        </p:nvGrpSpPr>
        <p:grpSpPr>
          <a:xfrm>
            <a:off x="7167713" y="5202882"/>
            <a:ext cx="1132005" cy="1343000"/>
            <a:chOff x="8628598" y="-256174"/>
            <a:chExt cx="3288699" cy="3901680"/>
          </a:xfrm>
        </p:grpSpPr>
        <p:sp>
          <p:nvSpPr>
            <p:cNvPr id="149" name="Google Shape;149;p8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8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9">
  <p:cSld name="0096_Litton_Template_SlidesMania_9">
    <p:bg>
      <p:bgPr>
        <a:solidFill>
          <a:schemeClr val="dk2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ashon.co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/>
          <p:nvPr/>
        </p:nvSpPr>
        <p:spPr>
          <a:xfrm>
            <a:off x="5944567" y="1868169"/>
            <a:ext cx="4324627" cy="284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8000" b="1" i="0" u="none" strike="noStrike" cap="none" dirty="0">
                <a:solidFill>
                  <a:schemeClr val="accent1"/>
                </a:solidFill>
                <a:latin typeface="Baloo Bhai"/>
                <a:ea typeface="Baloo Bhai"/>
                <a:cs typeface="Baloo Bhai"/>
                <a:sym typeface="Baloo Bhai"/>
              </a:rPr>
              <a:t>גזרת 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8000" b="1" dirty="0">
                <a:solidFill>
                  <a:schemeClr val="accent1"/>
                </a:solidFill>
                <a:latin typeface="Baloo Bhai"/>
                <a:ea typeface="Baloo Bhai"/>
                <a:cs typeface="Baloo Bhai"/>
                <a:sym typeface="Baloo Bhai"/>
              </a:rPr>
              <a:t>נע"ו/י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8000" b="1" i="0" u="none" strike="noStrike" cap="none" dirty="0">
                <a:solidFill>
                  <a:schemeClr val="accent1"/>
                </a:solidFill>
                <a:latin typeface="Baloo Bhai"/>
                <a:ea typeface="Baloo Bhai"/>
                <a:cs typeface="Baloo Bhai"/>
                <a:sym typeface="Baloo Bhai"/>
              </a:rPr>
              <a:t>חלק ב'</a:t>
            </a:r>
            <a:endParaRPr sz="8000" b="1" i="0" u="none" strike="noStrike" cap="none" dirty="0">
              <a:solidFill>
                <a:schemeClr val="accent1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sp>
        <p:nvSpPr>
          <p:cNvPr id="4" name="Google Shape;218;p12">
            <a:extLst>
              <a:ext uri="{FF2B5EF4-FFF2-40B4-BE49-F238E27FC236}">
                <a16:creationId xmlns:a16="http://schemas.microsoft.com/office/drawing/2014/main" id="{6D3C3276-6283-421E-85D3-1F9AAC5D11E4}"/>
              </a:ext>
            </a:extLst>
          </p:cNvPr>
          <p:cNvSpPr txBox="1"/>
          <p:nvPr/>
        </p:nvSpPr>
        <p:spPr>
          <a:xfrm>
            <a:off x="2861397" y="1515823"/>
            <a:ext cx="1401113" cy="72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b="1" i="0" u="none" strike="noStrike" cap="none" dirty="0">
                <a:solidFill>
                  <a:schemeClr val="accent1"/>
                </a:solidFill>
                <a:latin typeface="Baloo Bhai"/>
                <a:ea typeface="Baloo Bhai"/>
                <a:cs typeface="Baloo Bhai"/>
                <a:sym typeface="Baloo Bhai"/>
              </a:rPr>
              <a:t>בגרות חורף תש</a:t>
            </a:r>
            <a:r>
              <a:rPr lang="he-IL" sz="2000" b="1" dirty="0">
                <a:solidFill>
                  <a:schemeClr val="accent1"/>
                </a:solidFill>
                <a:latin typeface="Baloo Bhai"/>
                <a:ea typeface="Baloo Bhai"/>
                <a:cs typeface="Baloo Bhai"/>
                <a:sym typeface="Baloo Bhai"/>
              </a:rPr>
              <a:t>פ"א</a:t>
            </a:r>
            <a:endParaRPr sz="2000" b="1" i="0" u="none" strike="noStrike" cap="none" dirty="0">
              <a:solidFill>
                <a:schemeClr val="accent1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pic>
        <p:nvPicPr>
          <p:cNvPr id="6" name="תמונה 5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83C729D9-0322-4F08-8941-251D31AA2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510"/>
            <a:ext cx="1015091" cy="55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/>
          <p:nvPr/>
        </p:nvSpPr>
        <p:spPr>
          <a:xfrm>
            <a:off x="1370809" y="1580310"/>
            <a:ext cx="3864076" cy="132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מצאו שורש ובניין לפועל המודגש </a:t>
            </a:r>
            <a:endParaRPr sz="44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242" name="Google Shape;242;p16"/>
          <p:cNvSpPr/>
          <p:nvPr/>
        </p:nvSpPr>
        <p:spPr>
          <a:xfrm rot="21194894">
            <a:off x="831642" y="3432787"/>
            <a:ext cx="4852282" cy="21445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107000"/>
              </a:lnSpc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שורש </a:t>
            </a:r>
            <a:r>
              <a:rPr lang="he-IL" sz="4000" b="0" i="0" u="none" strike="noStrike" cap="none" dirty="0" err="1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רו"צ</a:t>
            </a:r>
            <a:endParaRPr lang="he-IL" sz="4000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בניין התפעל</a:t>
            </a:r>
            <a:endParaRPr sz="40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588926" y="471624"/>
            <a:ext cx="5018968" cy="11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5"/>
                </a:solidFill>
                <a:latin typeface="Baloo Bhai"/>
                <a:ea typeface="Baloo Bhai"/>
                <a:cs typeface="Baloo Bhai"/>
                <a:sym typeface="Baloo Bhai"/>
              </a:rPr>
              <a:t>תרגול</a:t>
            </a:r>
            <a:endParaRPr sz="7200" b="1" i="0" u="none" strike="noStrike" cap="none" dirty="0">
              <a:solidFill>
                <a:schemeClr val="accent5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pic>
        <p:nvPicPr>
          <p:cNvPr id="3" name="תמונה 2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C310D697-2093-4E5C-AB81-C3260300E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8"/>
            <a:ext cx="1015091" cy="580943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11F2AF9-27BD-4D97-AA69-75A5DCFC1228}"/>
              </a:ext>
            </a:extLst>
          </p:cNvPr>
          <p:cNvSpPr txBox="1"/>
          <p:nvPr/>
        </p:nvSpPr>
        <p:spPr>
          <a:xfrm>
            <a:off x="6957117" y="1765160"/>
            <a:ext cx="40336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7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הפעוט</a:t>
            </a:r>
          </a:p>
          <a:p>
            <a:pPr algn="ctr" rtl="1"/>
            <a:r>
              <a:rPr lang="he-IL" sz="7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הִתְרוֹצֵץ בגינה</a:t>
            </a:r>
            <a:endParaRPr lang="he-IL" sz="6000" dirty="0">
              <a:solidFill>
                <a:schemeClr val="bg1"/>
              </a:solidFill>
              <a:latin typeface="Baloo Bhai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EA861B3-AF39-4FED-A370-DB0EFC315ADE}"/>
              </a:ext>
            </a:extLst>
          </p:cNvPr>
          <p:cNvSpPr txBox="1"/>
          <p:nvPr/>
        </p:nvSpPr>
        <p:spPr>
          <a:xfrm rot="20598507">
            <a:off x="2506395" y="5197782"/>
            <a:ext cx="475956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סמנו את מאפייני הגזרה</a:t>
            </a:r>
          </a:p>
        </p:txBody>
      </p:sp>
    </p:spTree>
    <p:extLst>
      <p:ext uri="{BB962C8B-B14F-4D97-AF65-F5344CB8AC3E}">
        <p14:creationId xmlns:p14="http://schemas.microsoft.com/office/powerpoint/2010/main" val="38325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/>
          <p:nvPr/>
        </p:nvSpPr>
        <p:spPr>
          <a:xfrm>
            <a:off x="956804" y="1157570"/>
            <a:ext cx="3864076" cy="404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i="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יוסי מקונ</a:t>
            </a:r>
            <a:r>
              <a:rPr lang="he-IL" sz="720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ֵ</a:t>
            </a:r>
            <a:r>
              <a:rPr lang="he-IL" sz="7200" b="1" i="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ן על מר גורלו</a:t>
            </a:r>
            <a:r>
              <a:rPr lang="he-IL" sz="7200" b="0" i="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7200" b="0" i="0" u="none" strike="noStrike" cap="none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pic>
        <p:nvPicPr>
          <p:cNvPr id="2" name="תמונה 1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CAB23E58-AA4A-4C2A-9960-8E52DF8A7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259" y="6063432"/>
            <a:ext cx="1015091" cy="552490"/>
          </a:xfrm>
          <a:prstGeom prst="rect">
            <a:avLst/>
          </a:prstGeom>
        </p:spPr>
      </p:pic>
      <p:sp>
        <p:nvSpPr>
          <p:cNvPr id="7" name="Google Shape;241;p16">
            <a:extLst>
              <a:ext uri="{FF2B5EF4-FFF2-40B4-BE49-F238E27FC236}">
                <a16:creationId xmlns:a16="http://schemas.microsoft.com/office/drawing/2014/main" id="{BE04637B-42CB-46F5-B422-68C071B488EF}"/>
              </a:ext>
            </a:extLst>
          </p:cNvPr>
          <p:cNvSpPr/>
          <p:nvPr/>
        </p:nvSpPr>
        <p:spPr>
          <a:xfrm>
            <a:off x="6899416" y="1793296"/>
            <a:ext cx="3864076" cy="11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מצאו שורש ובניין של הפועל </a:t>
            </a:r>
            <a:endParaRPr sz="44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8" name="Google Shape;242;p16">
            <a:extLst>
              <a:ext uri="{FF2B5EF4-FFF2-40B4-BE49-F238E27FC236}">
                <a16:creationId xmlns:a16="http://schemas.microsoft.com/office/drawing/2014/main" id="{C524B58B-5901-447E-9B92-20C92A1F80C4}"/>
              </a:ext>
            </a:extLst>
          </p:cNvPr>
          <p:cNvSpPr/>
          <p:nvPr/>
        </p:nvSpPr>
        <p:spPr>
          <a:xfrm rot="425863">
            <a:off x="6468865" y="3408083"/>
            <a:ext cx="4852282" cy="173925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107000"/>
              </a:lnSpc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שורש </a:t>
            </a:r>
            <a:r>
              <a:rPr lang="he-IL" sz="4000" b="0" i="0" u="none" strike="noStrike" cap="none" dirty="0" err="1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קי"נ</a:t>
            </a:r>
            <a:endParaRPr lang="he-IL" sz="4000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בניין פיעל</a:t>
            </a:r>
            <a:endParaRPr sz="40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9" name="Google Shape;243;p16">
            <a:extLst>
              <a:ext uri="{FF2B5EF4-FFF2-40B4-BE49-F238E27FC236}">
                <a16:creationId xmlns:a16="http://schemas.microsoft.com/office/drawing/2014/main" id="{6A003318-9B2C-4BE7-9EAC-3A4397A4BC4C}"/>
              </a:ext>
            </a:extLst>
          </p:cNvPr>
          <p:cNvSpPr txBox="1"/>
          <p:nvPr/>
        </p:nvSpPr>
        <p:spPr>
          <a:xfrm>
            <a:off x="6117533" y="471624"/>
            <a:ext cx="5018968" cy="11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5"/>
                </a:solidFill>
                <a:latin typeface="Baloo Bhai"/>
                <a:ea typeface="Baloo Bhai"/>
                <a:cs typeface="Baloo Bhai"/>
                <a:sym typeface="Baloo Bhai"/>
              </a:rPr>
              <a:t>תרגול</a:t>
            </a:r>
            <a:endParaRPr sz="7200" b="1" i="0" u="none" strike="noStrike" cap="none" dirty="0">
              <a:solidFill>
                <a:schemeClr val="accent5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BEB120A-6369-4D1B-8196-45777A136A4B}"/>
              </a:ext>
            </a:extLst>
          </p:cNvPr>
          <p:cNvSpPr txBox="1"/>
          <p:nvPr/>
        </p:nvSpPr>
        <p:spPr>
          <a:xfrm rot="20598507">
            <a:off x="7266802" y="4875785"/>
            <a:ext cx="4759569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3600" dirty="0"/>
              <a:t>כיצד תבדילו בין פועל לפיעל</a:t>
            </a:r>
          </a:p>
        </p:txBody>
      </p:sp>
    </p:spTree>
    <p:extLst>
      <p:ext uri="{BB962C8B-B14F-4D97-AF65-F5344CB8AC3E}">
        <p14:creationId xmlns:p14="http://schemas.microsoft.com/office/powerpoint/2010/main" val="6344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/>
          <p:nvPr/>
        </p:nvSpPr>
        <p:spPr>
          <a:xfrm>
            <a:off x="1370809" y="1580310"/>
            <a:ext cx="3864076" cy="132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מצאו שורש ובניין לפועל המודגש </a:t>
            </a:r>
            <a:endParaRPr sz="44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242" name="Google Shape;242;p16"/>
          <p:cNvSpPr/>
          <p:nvPr/>
        </p:nvSpPr>
        <p:spPr>
          <a:xfrm rot="21194894">
            <a:off x="831642" y="3432787"/>
            <a:ext cx="4852282" cy="21445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107000"/>
              </a:lnSpc>
            </a:pPr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נדון</a:t>
            </a:r>
          </a:p>
          <a:p>
            <a:pPr lvl="0" algn="ctr" rtl="1">
              <a:lnSpc>
                <a:spcPct val="107000"/>
              </a:lnSpc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שורש </a:t>
            </a:r>
            <a:r>
              <a:rPr lang="he-IL" sz="4000" b="0" i="0" u="none" strike="noStrike" cap="none" dirty="0" err="1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דו"נ</a:t>
            </a:r>
            <a:endParaRPr lang="he-IL" sz="4000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בניין נפעל</a:t>
            </a:r>
            <a:endParaRPr sz="40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588926" y="471624"/>
            <a:ext cx="5018968" cy="11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5"/>
                </a:solidFill>
                <a:latin typeface="Baloo Bhai"/>
                <a:ea typeface="Baloo Bhai"/>
                <a:cs typeface="Baloo Bhai"/>
                <a:sym typeface="Baloo Bhai"/>
              </a:rPr>
              <a:t>תרגול</a:t>
            </a:r>
            <a:endParaRPr sz="7200" b="1" i="0" u="none" strike="noStrike" cap="none" dirty="0">
              <a:solidFill>
                <a:schemeClr val="accent5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pic>
        <p:nvPicPr>
          <p:cNvPr id="3" name="תמונה 2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C310D697-2093-4E5C-AB81-C3260300E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8"/>
            <a:ext cx="1015091" cy="580943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11F2AF9-27BD-4D97-AA69-75A5DCFC1228}"/>
              </a:ext>
            </a:extLst>
          </p:cNvPr>
          <p:cNvSpPr txBox="1"/>
          <p:nvPr/>
        </p:nvSpPr>
        <p:spPr>
          <a:xfrm>
            <a:off x="6957117" y="1765160"/>
            <a:ext cx="40336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6000" dirty="0">
                <a:solidFill>
                  <a:schemeClr val="bg1"/>
                </a:solidFill>
                <a:effectLst/>
                <a:latin typeface="Baloo Bhai"/>
                <a:ea typeface="Times New Roman" panose="02020603050405020304" pitchFamily="18" charset="0"/>
                <a:cs typeface="Calibri" panose="020F0502020204030204" pitchFamily="34" charset="0"/>
              </a:rPr>
              <a:t> הפעולה </a:t>
            </a:r>
            <a:r>
              <a:rPr lang="he-IL" sz="6000" b="1" dirty="0">
                <a:solidFill>
                  <a:schemeClr val="bg1"/>
                </a:solidFill>
                <a:effectLst/>
                <a:latin typeface="Baloo Bhai"/>
                <a:ea typeface="Times New Roman" panose="02020603050405020304" pitchFamily="18" charset="0"/>
                <a:cs typeface="Calibri" panose="020F0502020204030204" pitchFamily="34" charset="0"/>
              </a:rPr>
              <a:t>נִדּוֹנָה</a:t>
            </a:r>
            <a:r>
              <a:rPr lang="he-IL" sz="6000" dirty="0">
                <a:solidFill>
                  <a:schemeClr val="bg1"/>
                </a:solidFill>
                <a:effectLst/>
                <a:latin typeface="Baloo Bhai"/>
                <a:ea typeface="Times New Roman" panose="02020603050405020304" pitchFamily="18" charset="0"/>
                <a:cs typeface="Calibri" panose="020F0502020204030204" pitchFamily="34" charset="0"/>
              </a:rPr>
              <a:t> לכישלון</a:t>
            </a:r>
            <a:endParaRPr lang="he-IL" sz="6000" dirty="0">
              <a:solidFill>
                <a:schemeClr val="bg1"/>
              </a:solidFill>
              <a:latin typeface="Baloo Bhai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80FCD1A-B8DD-4362-910A-9339FD0310B0}"/>
              </a:ext>
            </a:extLst>
          </p:cNvPr>
          <p:cNvSpPr txBox="1"/>
          <p:nvPr/>
        </p:nvSpPr>
        <p:spPr>
          <a:xfrm rot="20598507">
            <a:off x="2992148" y="5146561"/>
            <a:ext cx="475956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תחילית נ בבניין נפעל</a:t>
            </a:r>
          </a:p>
        </p:txBody>
      </p:sp>
    </p:spTree>
    <p:extLst>
      <p:ext uri="{BB962C8B-B14F-4D97-AF65-F5344CB8AC3E}">
        <p14:creationId xmlns:p14="http://schemas.microsoft.com/office/powerpoint/2010/main" val="42246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/>
          <p:nvPr/>
        </p:nvSpPr>
        <p:spPr>
          <a:xfrm>
            <a:off x="956804" y="1157570"/>
            <a:ext cx="3864076" cy="404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i="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מצב רוחו מרומָם</a:t>
            </a:r>
            <a:endParaRPr sz="7200" b="0" i="0" u="none" strike="noStrike" cap="none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pic>
        <p:nvPicPr>
          <p:cNvPr id="2" name="תמונה 1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CAB23E58-AA4A-4C2A-9960-8E52DF8A7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259" y="6063432"/>
            <a:ext cx="1015091" cy="552490"/>
          </a:xfrm>
          <a:prstGeom prst="rect">
            <a:avLst/>
          </a:prstGeom>
        </p:spPr>
      </p:pic>
      <p:sp>
        <p:nvSpPr>
          <p:cNvPr id="7" name="Google Shape;241;p16">
            <a:extLst>
              <a:ext uri="{FF2B5EF4-FFF2-40B4-BE49-F238E27FC236}">
                <a16:creationId xmlns:a16="http://schemas.microsoft.com/office/drawing/2014/main" id="{BE04637B-42CB-46F5-B422-68C071B488EF}"/>
              </a:ext>
            </a:extLst>
          </p:cNvPr>
          <p:cNvSpPr/>
          <p:nvPr/>
        </p:nvSpPr>
        <p:spPr>
          <a:xfrm>
            <a:off x="6899416" y="1793296"/>
            <a:ext cx="3864076" cy="11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מצאו שורש ובניין של הפועל </a:t>
            </a:r>
            <a:endParaRPr sz="44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8" name="Google Shape;242;p16">
            <a:extLst>
              <a:ext uri="{FF2B5EF4-FFF2-40B4-BE49-F238E27FC236}">
                <a16:creationId xmlns:a16="http://schemas.microsoft.com/office/drawing/2014/main" id="{C524B58B-5901-447E-9B92-20C92A1F80C4}"/>
              </a:ext>
            </a:extLst>
          </p:cNvPr>
          <p:cNvSpPr/>
          <p:nvPr/>
        </p:nvSpPr>
        <p:spPr>
          <a:xfrm rot="425863">
            <a:off x="6468865" y="3408083"/>
            <a:ext cx="4852282" cy="173925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107000"/>
              </a:lnSpc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שורש </a:t>
            </a:r>
            <a:r>
              <a:rPr lang="he-IL" sz="4000" b="0" i="0" u="none" strike="noStrike" cap="none" dirty="0" err="1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רו"מ</a:t>
            </a:r>
            <a:endParaRPr lang="he-IL" sz="4000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0" i="0" u="none" strike="noStrike" cap="none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בניין פועל</a:t>
            </a:r>
            <a:endParaRPr sz="40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9" name="Google Shape;243;p16">
            <a:extLst>
              <a:ext uri="{FF2B5EF4-FFF2-40B4-BE49-F238E27FC236}">
                <a16:creationId xmlns:a16="http://schemas.microsoft.com/office/drawing/2014/main" id="{6A003318-9B2C-4BE7-9EAC-3A4397A4BC4C}"/>
              </a:ext>
            </a:extLst>
          </p:cNvPr>
          <p:cNvSpPr txBox="1"/>
          <p:nvPr/>
        </p:nvSpPr>
        <p:spPr>
          <a:xfrm>
            <a:off x="6117533" y="471624"/>
            <a:ext cx="5018968" cy="11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5"/>
                </a:solidFill>
                <a:latin typeface="Baloo Bhai"/>
                <a:ea typeface="Baloo Bhai"/>
                <a:cs typeface="Baloo Bhai"/>
                <a:sym typeface="Baloo Bhai"/>
              </a:rPr>
              <a:t>תרגול</a:t>
            </a:r>
            <a:endParaRPr sz="7200" b="1" i="0" u="none" strike="noStrike" cap="none" dirty="0">
              <a:solidFill>
                <a:schemeClr val="accent5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BEB120A-6369-4D1B-8196-45777A136A4B}"/>
              </a:ext>
            </a:extLst>
          </p:cNvPr>
          <p:cNvSpPr txBox="1"/>
          <p:nvPr/>
        </p:nvSpPr>
        <p:spPr>
          <a:xfrm rot="20598507">
            <a:off x="7266802" y="4875785"/>
            <a:ext cx="4759569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3600" dirty="0"/>
              <a:t>כיצד תבדילו בין פועל לפיעל</a:t>
            </a:r>
          </a:p>
        </p:txBody>
      </p:sp>
    </p:spTree>
    <p:extLst>
      <p:ext uri="{BB962C8B-B14F-4D97-AF65-F5344CB8AC3E}">
        <p14:creationId xmlns:p14="http://schemas.microsoft.com/office/powerpoint/2010/main" val="19085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5202" y="4363492"/>
            <a:ext cx="4194412" cy="247519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 txBox="1"/>
          <p:nvPr/>
        </p:nvSpPr>
        <p:spPr>
          <a:xfrm>
            <a:off x="1411329" y="137262"/>
            <a:ext cx="10475871" cy="158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000" b="0" i="0" u="none" strike="noStrike" cap="none" dirty="0">
                <a:solidFill>
                  <a:schemeClr val="accent5"/>
                </a:solidFill>
                <a:latin typeface="Baloo Bhai"/>
                <a:ea typeface="Baloo Bhai"/>
                <a:cs typeface="Baloo Bhai"/>
                <a:sym typeface="Baloo Bhai"/>
              </a:rPr>
              <a:t>לסיום- מה התחדש לכם במפגש זה?</a:t>
            </a:r>
            <a:endParaRPr sz="1600" dirty="0">
              <a:solidFill>
                <a:schemeClr val="accent5"/>
              </a:solidFill>
            </a:endParaRPr>
          </a:p>
        </p:txBody>
      </p:sp>
      <p:grpSp>
        <p:nvGrpSpPr>
          <p:cNvPr id="271" name="Google Shape;271;p20"/>
          <p:cNvGrpSpPr/>
          <p:nvPr/>
        </p:nvGrpSpPr>
        <p:grpSpPr>
          <a:xfrm>
            <a:off x="648262" y="1627070"/>
            <a:ext cx="3807866" cy="5072237"/>
            <a:chOff x="6211004" y="738628"/>
            <a:chExt cx="3807866" cy="5072237"/>
          </a:xfrm>
        </p:grpSpPr>
        <p:grpSp>
          <p:nvGrpSpPr>
            <p:cNvPr id="272" name="Google Shape;272;p20"/>
            <p:cNvGrpSpPr/>
            <p:nvPr/>
          </p:nvGrpSpPr>
          <p:grpSpPr>
            <a:xfrm>
              <a:off x="7821501" y="5121818"/>
              <a:ext cx="602429" cy="689047"/>
              <a:chOff x="7778826" y="5131650"/>
              <a:chExt cx="709755" cy="919777"/>
            </a:xfrm>
          </p:grpSpPr>
          <p:sp>
            <p:nvSpPr>
              <p:cNvPr id="273" name="Google Shape;273;p20"/>
              <p:cNvSpPr/>
              <p:nvPr/>
            </p:nvSpPr>
            <p:spPr>
              <a:xfrm>
                <a:off x="7778826" y="5469146"/>
                <a:ext cx="709755" cy="582281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0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0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0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7" name="Google Shape;277;p20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3" name="Google Shape;28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6698" y="4224116"/>
            <a:ext cx="4194412" cy="247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8899" y="2195711"/>
            <a:ext cx="5816112" cy="38294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0"/>
          <p:cNvGrpSpPr/>
          <p:nvPr/>
        </p:nvGrpSpPr>
        <p:grpSpPr>
          <a:xfrm>
            <a:off x="6646853" y="3871218"/>
            <a:ext cx="1802983" cy="2139042"/>
            <a:chOff x="8628598" y="-256174"/>
            <a:chExt cx="3288699" cy="3901680"/>
          </a:xfrm>
        </p:grpSpPr>
        <p:sp>
          <p:nvSpPr>
            <p:cNvPr id="286" name="Google Shape;286;p20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" name="תמונה 34" descr="תמונה שמכילה שולחן, פרח, עוגה, מקושט&#10;&#10;התיאור נוצר באופן אוטומטי">
            <a:hlinkClick r:id="rId6"/>
            <a:extLst>
              <a:ext uri="{FF2B5EF4-FFF2-40B4-BE49-F238E27FC236}">
                <a16:creationId xmlns:a16="http://schemas.microsoft.com/office/drawing/2014/main" id="{C021FEBF-A649-4C1E-B351-F06C3D20D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F307595-420F-466E-B018-E4D3B60DC408}"/>
              </a:ext>
            </a:extLst>
          </p:cNvPr>
          <p:cNvSpPr txBox="1"/>
          <p:nvPr/>
        </p:nvSpPr>
        <p:spPr>
          <a:xfrm>
            <a:off x="6096000" y="2588455"/>
            <a:ext cx="421561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/>
              <a:t>נסחו שלושה כללים לגזרת נע"ו/י בבניינים פיעל פועל והתפעל</a:t>
            </a:r>
          </a:p>
        </p:txBody>
      </p:sp>
      <p:pic>
        <p:nvPicPr>
          <p:cNvPr id="3" name="תמונה 2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E56D835D-69B1-4FFB-91A3-37F46DBCF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/>
          <p:nvPr/>
        </p:nvSpPr>
        <p:spPr>
          <a:xfrm>
            <a:off x="7353320" y="825925"/>
            <a:ext cx="3864076" cy="525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ג-י-ח -- הֵגִיחַ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ג-י-ל --"הָבָה נָגִילָה"</a:t>
            </a:r>
          </a:p>
          <a:p>
            <a:pPr algn="r" rtl="1">
              <a:lnSpc>
                <a:spcPct val="107000"/>
              </a:lnSpc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ש-י-ר --לָשִׁיר, שִׁירָה</a:t>
            </a:r>
          </a:p>
          <a:p>
            <a:pPr algn="r" rtl="1">
              <a:lnSpc>
                <a:spcPct val="107000"/>
              </a:lnSpc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ש-י-ח – שִׂיחָה</a:t>
            </a:r>
          </a:p>
          <a:p>
            <a:pPr algn="r" rtl="1">
              <a:lnSpc>
                <a:spcPct val="107000"/>
              </a:lnSpc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ר-י-ב -- מְרִיבָה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ב-י-נ --הֵבִין, בִּינָה</a:t>
            </a:r>
          </a:p>
          <a:p>
            <a:pPr algn="r" rtl="1">
              <a:lnSpc>
                <a:spcPct val="107000"/>
              </a:lnSpc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ל-י-צ -- לֵץ, מִתְלוֹצֵץ</a:t>
            </a:r>
          </a:p>
          <a:p>
            <a:pPr algn="r" rtl="1">
              <a:lnSpc>
                <a:spcPct val="107000"/>
              </a:lnSpc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ר-י-ק -- רֵיק, הֵרִיק</a:t>
            </a:r>
          </a:p>
          <a:p>
            <a:pPr algn="r" rtl="1">
              <a:lnSpc>
                <a:spcPct val="107000"/>
              </a:lnSpc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שׂ-י-מ -- לָשִׂים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ק-י-א -- הֵקִיא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ר-י-ח -- הֵרִיחַ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ק-י-נ -- קוֹנֵן, קִינָה</a:t>
            </a:r>
          </a:p>
          <a:p>
            <a:pPr algn="r" rtl="1">
              <a:lnSpc>
                <a:spcPct val="107000"/>
              </a:lnSpc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ר-י-שׁ -- רָשׁ, הִתְרוֹשֵׁשׁ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588926" y="2675694"/>
            <a:ext cx="5018968" cy="284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דקלום לזכור את השורשים,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יצאנו ל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גיח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ה ב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גיל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ה וב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שיר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ה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לפתע  מה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שיח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ים שמענו מ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ריב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ה,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אף אחד לא ה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בין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 מי הוא ה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ליצ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ן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שה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ריק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 לכולנו את כל הג'ריקן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ואז ה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גיח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 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שימ</a:t>
            </a:r>
            <a:r>
              <a:rPr lang="he-IL" sz="2600" dirty="0">
                <a:solidFill>
                  <a:schemeClr val="accent6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י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 וה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קיא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 מלא מים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וה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ריח </a:t>
            </a:r>
            <a:r>
              <a:rPr lang="he-IL" sz="2600" dirty="0">
                <a:solidFill>
                  <a:srgbClr val="F2E9D6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גרם לבכי ול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קינ</a:t>
            </a:r>
            <a:r>
              <a:rPr lang="he-IL" sz="2600" dirty="0">
                <a:solidFill>
                  <a:srgbClr val="F2E9D6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ה עד לב השמים.</a:t>
            </a:r>
            <a:r>
              <a:rPr lang="en-US" sz="2600" dirty="0">
                <a:solidFill>
                  <a:srgbClr val="F2E9D6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 </a:t>
            </a:r>
            <a:endParaRPr lang="he-IL" sz="2600" dirty="0">
              <a:solidFill>
                <a:srgbClr val="F2E9D6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257" name="Google Shape;257;p18"/>
          <p:cNvSpPr txBox="1"/>
          <p:nvPr/>
        </p:nvSpPr>
        <p:spPr>
          <a:xfrm>
            <a:off x="223166" y="461864"/>
            <a:ext cx="5018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b="0" i="0" dirty="0">
                <a:solidFill>
                  <a:schemeClr val="bg1"/>
                </a:solidFill>
                <a:effectLst/>
                <a:latin typeface="alef"/>
              </a:rPr>
              <a:t>שורשים שעה"פ שבהם היא י' בלבד</a:t>
            </a:r>
            <a:endParaRPr sz="4000" b="0" i="0" u="none" strike="noStrike" cap="none" dirty="0">
              <a:solidFill>
                <a:schemeClr val="bg1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pic>
        <p:nvPicPr>
          <p:cNvPr id="5" name="תמונה 4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0E83B5BA-5D99-4419-82A6-B530761C4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8888"/>
            <a:ext cx="1015091" cy="55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4D565C2D-B890-4A40-A18B-F93804F72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30361"/>
              </p:ext>
            </p:extLst>
          </p:nvPr>
        </p:nvGraphicFramePr>
        <p:xfrm>
          <a:off x="1447964" y="1480153"/>
          <a:ext cx="8083722" cy="3897694"/>
        </p:xfrm>
        <a:graphic>
          <a:graphicData uri="http://schemas.openxmlformats.org/drawingml/2006/table">
            <a:tbl>
              <a:tblPr rtl="1" firstRow="1" firstCol="1" bandRow="1">
                <a:tableStyleId>{284E427A-3D55-4303-BF80-6455036E1DE7}</a:tableStyleId>
              </a:tblPr>
              <a:tblGrid>
                <a:gridCol w="1565518">
                  <a:extLst>
                    <a:ext uri="{9D8B030D-6E8A-4147-A177-3AD203B41FA5}">
                      <a16:colId xmlns:a16="http://schemas.microsoft.com/office/drawing/2014/main" val="4106305648"/>
                    </a:ext>
                  </a:extLst>
                </a:gridCol>
                <a:gridCol w="1663662">
                  <a:extLst>
                    <a:ext uri="{9D8B030D-6E8A-4147-A177-3AD203B41FA5}">
                      <a16:colId xmlns:a16="http://schemas.microsoft.com/office/drawing/2014/main" val="4124155160"/>
                    </a:ext>
                  </a:extLst>
                </a:gridCol>
                <a:gridCol w="1618180">
                  <a:extLst>
                    <a:ext uri="{9D8B030D-6E8A-4147-A177-3AD203B41FA5}">
                      <a16:colId xmlns:a16="http://schemas.microsoft.com/office/drawing/2014/main" val="3184560833"/>
                    </a:ext>
                  </a:extLst>
                </a:gridCol>
                <a:gridCol w="1638528">
                  <a:extLst>
                    <a:ext uri="{9D8B030D-6E8A-4147-A177-3AD203B41FA5}">
                      <a16:colId xmlns:a16="http://schemas.microsoft.com/office/drawing/2014/main" val="1486692856"/>
                    </a:ext>
                  </a:extLst>
                </a:gridCol>
                <a:gridCol w="1597834">
                  <a:extLst>
                    <a:ext uri="{9D8B030D-6E8A-4147-A177-3AD203B41FA5}">
                      <a16:colId xmlns:a16="http://schemas.microsoft.com/office/drawing/2014/main" val="4098224761"/>
                    </a:ext>
                  </a:extLst>
                </a:gridCol>
              </a:tblGrid>
              <a:tr h="6666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שלמים</a:t>
                      </a:r>
                      <a:endParaRPr lang="en-US" sz="240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חיריק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חפ"נ</a:t>
                      </a:r>
                      <a:endParaRPr lang="en-US" sz="240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חיריק דגש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err="1">
                          <a:effectLst/>
                        </a:rPr>
                        <a:t>נפי"ו</a:t>
                      </a:r>
                      <a:endParaRPr lang="en-US" sz="2400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חולם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עו"י</a:t>
                      </a:r>
                      <a:endParaRPr lang="en-US" sz="2400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צירה חיריק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0001720"/>
                  </a:ext>
                </a:extLst>
              </a:tr>
              <a:tr h="251443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עבר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הווה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עתיד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הִפְקׅיד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 err="1">
                          <a:effectLst/>
                        </a:rPr>
                        <a:t>מַפְקׅיד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יַפְקיד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הִפּיל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מַפּיל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יַפּיל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הוֹצִיא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מוֹצִיא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יוֹצִיא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הֵקִים 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מֵקִים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יָקִים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384941"/>
                  </a:ext>
                </a:extLst>
              </a:tr>
            </a:tbl>
          </a:graphicData>
        </a:graphic>
      </p:graphicFrame>
      <p:sp>
        <p:nvSpPr>
          <p:cNvPr id="3" name="מלבן 2">
            <a:extLst>
              <a:ext uri="{FF2B5EF4-FFF2-40B4-BE49-F238E27FC236}">
                <a16:creationId xmlns:a16="http://schemas.microsoft.com/office/drawing/2014/main" id="{CA3B3608-6C12-497E-8FF6-C72B24CF4F7B}"/>
              </a:ext>
            </a:extLst>
          </p:cNvPr>
          <p:cNvSpPr/>
          <p:nvPr/>
        </p:nvSpPr>
        <p:spPr>
          <a:xfrm>
            <a:off x="4076636" y="480541"/>
            <a:ext cx="3730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he-IL" sz="40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Baloo Bhai"/>
              </a:rPr>
              <a:t>בניין הפעיל בגזרות</a:t>
            </a:r>
          </a:p>
        </p:txBody>
      </p:sp>
      <p:pic>
        <p:nvPicPr>
          <p:cNvPr id="4" name="תמונה 3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DDC7BB8F-1EBB-497D-A4C9-026CD7583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8888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"/>
          <p:cNvSpPr/>
          <p:nvPr/>
        </p:nvSpPr>
        <p:spPr>
          <a:xfrm>
            <a:off x="2667610" y="2168040"/>
            <a:ext cx="624077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600" b="1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עברית במחשבה תחילה</a:t>
            </a:r>
            <a:endParaRPr sz="3600" b="1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" name="Google Shape;307;p21"/>
          <p:cNvSpPr txBox="1"/>
          <p:nvPr/>
        </p:nvSpPr>
        <p:spPr>
          <a:xfrm>
            <a:off x="3583059" y="845820"/>
            <a:ext cx="4635900" cy="120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0" i="0" u="none" strike="noStrike" cap="none" dirty="0">
                <a:solidFill>
                  <a:srgbClr val="F2E9D6"/>
                </a:solidFill>
                <a:latin typeface="Baloo Bhai"/>
                <a:ea typeface="Baloo Bhai"/>
                <a:cs typeface="Baloo Bhai"/>
                <a:sym typeface="Baloo Bhai"/>
              </a:rPr>
              <a:t>בהצלחה</a:t>
            </a:r>
            <a:endParaRPr dirty="0"/>
          </a:p>
        </p:txBody>
      </p:sp>
      <p:pic>
        <p:nvPicPr>
          <p:cNvPr id="4" name="תמונה 3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C4D6B6D2-CC8F-4A5E-AAD6-8A22B384C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8" y="5965048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3;p13">
            <a:extLst>
              <a:ext uri="{FF2B5EF4-FFF2-40B4-BE49-F238E27FC236}">
                <a16:creationId xmlns:a16="http://schemas.microsoft.com/office/drawing/2014/main" id="{39599C51-249E-4E75-9DD1-CE82CEA9D2EA}"/>
              </a:ext>
            </a:extLst>
          </p:cNvPr>
          <p:cNvSpPr txBox="1"/>
          <p:nvPr/>
        </p:nvSpPr>
        <p:spPr>
          <a:xfrm>
            <a:off x="4899776" y="496678"/>
            <a:ext cx="62795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 dirty="0">
              <a:solidFill>
                <a:schemeClr val="accent5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pic>
        <p:nvPicPr>
          <p:cNvPr id="8" name="תמונה 7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4335D600-6E1D-4186-852F-DCFBCE05D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259" y="5899657"/>
            <a:ext cx="1015091" cy="552490"/>
          </a:xfrm>
          <a:prstGeom prst="rect">
            <a:avLst/>
          </a:prstGeom>
        </p:spPr>
      </p:pic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2256657C-BBD5-450F-9DDE-191DD3496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000143"/>
              </p:ext>
            </p:extLst>
          </p:nvPr>
        </p:nvGraphicFramePr>
        <p:xfrm>
          <a:off x="3094891" y="496678"/>
          <a:ext cx="8756015" cy="499982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09353">
                  <a:extLst>
                    <a:ext uri="{9D8B030D-6E8A-4147-A177-3AD203B41FA5}">
                      <a16:colId xmlns:a16="http://schemas.microsoft.com/office/drawing/2014/main" val="1583318730"/>
                    </a:ext>
                  </a:extLst>
                </a:gridCol>
                <a:gridCol w="1404019">
                  <a:extLst>
                    <a:ext uri="{9D8B030D-6E8A-4147-A177-3AD203B41FA5}">
                      <a16:colId xmlns:a16="http://schemas.microsoft.com/office/drawing/2014/main" val="3208530026"/>
                    </a:ext>
                  </a:extLst>
                </a:gridCol>
                <a:gridCol w="1215828">
                  <a:extLst>
                    <a:ext uri="{9D8B030D-6E8A-4147-A177-3AD203B41FA5}">
                      <a16:colId xmlns:a16="http://schemas.microsoft.com/office/drawing/2014/main" val="2774460289"/>
                    </a:ext>
                  </a:extLst>
                </a:gridCol>
                <a:gridCol w="1302510">
                  <a:extLst>
                    <a:ext uri="{9D8B030D-6E8A-4147-A177-3AD203B41FA5}">
                      <a16:colId xmlns:a16="http://schemas.microsoft.com/office/drawing/2014/main" val="3629239489"/>
                    </a:ext>
                  </a:extLst>
                </a:gridCol>
                <a:gridCol w="1301370">
                  <a:extLst>
                    <a:ext uri="{9D8B030D-6E8A-4147-A177-3AD203B41FA5}">
                      <a16:colId xmlns:a16="http://schemas.microsoft.com/office/drawing/2014/main" val="4044583011"/>
                    </a:ext>
                  </a:extLst>
                </a:gridCol>
                <a:gridCol w="1344711">
                  <a:extLst>
                    <a:ext uri="{9D8B030D-6E8A-4147-A177-3AD203B41FA5}">
                      <a16:colId xmlns:a16="http://schemas.microsoft.com/office/drawing/2014/main" val="2109018352"/>
                    </a:ext>
                  </a:extLst>
                </a:gridCol>
                <a:gridCol w="878224">
                  <a:extLst>
                    <a:ext uri="{9D8B030D-6E8A-4147-A177-3AD203B41FA5}">
                      <a16:colId xmlns:a16="http://schemas.microsoft.com/office/drawing/2014/main" val="963216766"/>
                    </a:ext>
                  </a:extLst>
                </a:gridCol>
              </a:tblGrid>
              <a:tr h="98043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הבניין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עבר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הווה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עתיד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ציווי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שם פועל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שם פעולה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771162729"/>
                  </a:ext>
                </a:extLst>
              </a:tr>
              <a:tr h="139539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</a:rPr>
                        <a:t>קל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</a:rPr>
                        <a:t>רָץ  שָר</a:t>
                      </a:r>
                      <a:endParaRPr lang="en-US" sz="20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</a:rPr>
                        <a:t>בּוֹש  מֵת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</a:rPr>
                        <a:t>רָץ    </a:t>
                      </a:r>
                      <a:endParaRPr lang="en-US" sz="20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</a:rPr>
                        <a:t>שָר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</a:rPr>
                        <a:t>יָרוּץ</a:t>
                      </a:r>
                      <a:endParaRPr lang="en-US" sz="20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</a:rPr>
                        <a:t> יָשִיר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</a:rPr>
                        <a:t>רוּץ</a:t>
                      </a:r>
                      <a:endParaRPr lang="en-US" sz="20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</a:rPr>
                        <a:t> שִיר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</a:rPr>
                        <a:t>לַרוּץ</a:t>
                      </a:r>
                      <a:endParaRPr lang="en-US" sz="20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</a:rPr>
                        <a:t> לַשִיר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</a:rPr>
                        <a:t>רִיצָה</a:t>
                      </a:r>
                      <a:endParaRPr lang="en-US" sz="20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</a:rPr>
                        <a:t> שִירָה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622180457"/>
                  </a:ext>
                </a:extLst>
              </a:tr>
              <a:tr h="100912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נפעל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נָסוֹג</a:t>
                      </a:r>
                      <a:endParaRPr lang="en-US" sz="20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נָכון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נָסוֹג</a:t>
                      </a:r>
                      <a:endParaRPr lang="en-US" sz="20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נִדוֹן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יִיסּוֹג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הִיכּוֹן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612767436"/>
                  </a:ext>
                </a:extLst>
              </a:tr>
              <a:tr h="79275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הפעיל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הֵקִים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מֵקִים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יָקִים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הָקֵם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לְהָקִים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הֲקָמָה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601168153"/>
                  </a:ext>
                </a:extLst>
              </a:tr>
              <a:tr h="82213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הופעל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הוּרַץ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מוּרַץ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יוּרַץ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------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</a:rPr>
                        <a:t>--------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</a:rPr>
                        <a:t>--------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901337233"/>
                  </a:ext>
                </a:extLst>
              </a:tr>
            </a:tbl>
          </a:graphicData>
        </a:graphic>
      </p:graphicFrame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AD57FC3-9C7C-4F33-B97E-FC7905EA4B5B}"/>
              </a:ext>
            </a:extLst>
          </p:cNvPr>
          <p:cNvSpPr txBox="1"/>
          <p:nvPr/>
        </p:nvSpPr>
        <p:spPr>
          <a:xfrm rot="20598507">
            <a:off x="-211550" y="1792461"/>
            <a:ext cx="4067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שתי אותיות בבניין קל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49A53BD-A876-4965-8C50-B5652ABAD97F}"/>
              </a:ext>
            </a:extLst>
          </p:cNvPr>
          <p:cNvSpPr txBox="1"/>
          <p:nvPr/>
        </p:nvSpPr>
        <p:spPr>
          <a:xfrm rot="20598507">
            <a:off x="163316" y="2963521"/>
            <a:ext cx="401637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תחילית נ בבניין נפעל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06F2DEB-A18F-4F76-B22C-528F1887CCF3}"/>
              </a:ext>
            </a:extLst>
          </p:cNvPr>
          <p:cNvSpPr txBox="1"/>
          <p:nvPr/>
        </p:nvSpPr>
        <p:spPr>
          <a:xfrm rot="20598507">
            <a:off x="-141646" y="3821220"/>
            <a:ext cx="456650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צ"ח- צירה חיריק בהפעיל</a:t>
            </a:r>
          </a:p>
        </p:txBody>
      </p:sp>
    </p:spTree>
    <p:extLst>
      <p:ext uri="{BB962C8B-B14F-4D97-AF65-F5344CB8AC3E}">
        <p14:creationId xmlns:p14="http://schemas.microsoft.com/office/powerpoint/2010/main" val="28214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29;p14">
            <a:extLst>
              <a:ext uri="{FF2B5EF4-FFF2-40B4-BE49-F238E27FC236}">
                <a16:creationId xmlns:a16="http://schemas.microsoft.com/office/drawing/2014/main" id="{2F8E3B8B-356D-4119-AAF2-D648B707871C}"/>
              </a:ext>
            </a:extLst>
          </p:cNvPr>
          <p:cNvSpPr txBox="1"/>
          <p:nvPr/>
        </p:nvSpPr>
        <p:spPr>
          <a:xfrm>
            <a:off x="4870469" y="1085198"/>
            <a:ext cx="6279502" cy="352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600" b="1" i="0" u="none" strike="noStrike" cap="none" dirty="0">
                <a:solidFill>
                  <a:schemeClr val="bg1">
                    <a:lumMod val="90000"/>
                  </a:schemeClr>
                </a:solidFill>
                <a:latin typeface="Baloo Bhai"/>
                <a:ea typeface="Baloo Bhai"/>
                <a:cs typeface="Baloo Bhai"/>
                <a:sym typeface="Baloo Bhai"/>
              </a:rPr>
              <a:t>בניינים פיעל פועל והתפעל</a:t>
            </a:r>
            <a:endParaRPr sz="9600" b="1" i="0" u="none" strike="noStrike" cap="none" dirty="0">
              <a:solidFill>
                <a:schemeClr val="bg1">
                  <a:lumMod val="90000"/>
                </a:schemeClr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pic>
        <p:nvPicPr>
          <p:cNvPr id="10" name="תמונה 9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C55F6C2A-F7DB-401B-91F3-B3609C749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BBA95574-F92D-4DEE-B3A3-E3A1DBF1A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3888D0FC-9DAD-4DCF-9808-6B9F2F083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718173"/>
              </p:ext>
            </p:extLst>
          </p:nvPr>
        </p:nvGraphicFramePr>
        <p:xfrm>
          <a:off x="2383238" y="1448974"/>
          <a:ext cx="7425524" cy="2602522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2536335">
                  <a:extLst>
                    <a:ext uri="{9D8B030D-6E8A-4147-A177-3AD203B41FA5}">
                      <a16:colId xmlns:a16="http://schemas.microsoft.com/office/drawing/2014/main" val="2850015378"/>
                    </a:ext>
                  </a:extLst>
                </a:gridCol>
                <a:gridCol w="4889189">
                  <a:extLst>
                    <a:ext uri="{9D8B030D-6E8A-4147-A177-3AD203B41FA5}">
                      <a16:colId xmlns:a16="http://schemas.microsoft.com/office/drawing/2014/main" val="3555577398"/>
                    </a:ext>
                  </a:extLst>
                </a:gridCol>
              </a:tblGrid>
              <a:tr h="8153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>
                          <a:effectLst/>
                        </a:rPr>
                        <a:t>פִּעֵל</a:t>
                      </a:r>
                      <a:endParaRPr lang="en-US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>
                          <a:effectLst/>
                        </a:rPr>
                        <a:t>קוֹמֵם (פּוֹלֵל)</a:t>
                      </a:r>
                      <a:endParaRPr lang="en-US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478824"/>
                  </a:ext>
                </a:extLst>
              </a:tr>
              <a:tr h="8153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>
                          <a:effectLst/>
                        </a:rPr>
                        <a:t>פֻּעַל</a:t>
                      </a:r>
                      <a:endParaRPr lang="en-US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 b="1" dirty="0">
                          <a:effectLst/>
                        </a:rPr>
                        <a:t>קוֹמַם (</a:t>
                      </a:r>
                      <a:r>
                        <a:rPr lang="he-IL" sz="4800" b="1" dirty="0" err="1">
                          <a:effectLst/>
                        </a:rPr>
                        <a:t>פּוֹלַל</a:t>
                      </a:r>
                      <a:r>
                        <a:rPr lang="he-IL" sz="4800" b="1" dirty="0">
                          <a:effectLst/>
                        </a:rPr>
                        <a:t>)</a:t>
                      </a:r>
                      <a:endParaRPr lang="en-US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052846"/>
                  </a:ext>
                </a:extLst>
              </a:tr>
              <a:tr h="97180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>
                          <a:effectLst/>
                        </a:rPr>
                        <a:t>הִתְפַּעֵל</a:t>
                      </a:r>
                      <a:endParaRPr lang="en-US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 b="1" dirty="0">
                          <a:effectLst/>
                        </a:rPr>
                        <a:t>הִתְקוֹמֵם (</a:t>
                      </a:r>
                      <a:r>
                        <a:rPr lang="he-IL" sz="4800" b="1" dirty="0" err="1">
                          <a:effectLst/>
                        </a:rPr>
                        <a:t>הִתְפּוֹלֵל</a:t>
                      </a:r>
                      <a:r>
                        <a:rPr lang="he-IL" sz="4800" b="1" dirty="0">
                          <a:effectLst/>
                        </a:rPr>
                        <a:t>)</a:t>
                      </a:r>
                      <a:endParaRPr lang="en-US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58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1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BBA95574-F92D-4DEE-B3A3-E3A1DBF1A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3888D0FC-9DAD-4DCF-9808-6B9F2F083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00808"/>
              </p:ext>
            </p:extLst>
          </p:nvPr>
        </p:nvGraphicFramePr>
        <p:xfrm>
          <a:off x="2383238" y="1448974"/>
          <a:ext cx="7425524" cy="2602522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2536335">
                  <a:extLst>
                    <a:ext uri="{9D8B030D-6E8A-4147-A177-3AD203B41FA5}">
                      <a16:colId xmlns:a16="http://schemas.microsoft.com/office/drawing/2014/main" val="2850015378"/>
                    </a:ext>
                  </a:extLst>
                </a:gridCol>
                <a:gridCol w="4889189">
                  <a:extLst>
                    <a:ext uri="{9D8B030D-6E8A-4147-A177-3AD203B41FA5}">
                      <a16:colId xmlns:a16="http://schemas.microsoft.com/office/drawing/2014/main" val="3555577398"/>
                    </a:ext>
                  </a:extLst>
                </a:gridCol>
              </a:tblGrid>
              <a:tr h="8153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>
                          <a:effectLst/>
                        </a:rPr>
                        <a:t>פִּעֵל</a:t>
                      </a:r>
                      <a:endParaRPr lang="en-US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 dirty="0">
                          <a:effectLst/>
                        </a:rPr>
                        <a:t>קוֹ</a:t>
                      </a:r>
                      <a:r>
                        <a:rPr lang="he-IL" sz="4800" dirty="0">
                          <a:solidFill>
                            <a:schemeClr val="accent1"/>
                          </a:solidFill>
                          <a:effectLst/>
                        </a:rPr>
                        <a:t>מֵם</a:t>
                      </a:r>
                      <a:r>
                        <a:rPr lang="he-IL" sz="4800" dirty="0">
                          <a:effectLst/>
                        </a:rPr>
                        <a:t> (</a:t>
                      </a:r>
                      <a:r>
                        <a:rPr lang="he-IL" sz="4800" dirty="0" err="1">
                          <a:effectLst/>
                        </a:rPr>
                        <a:t>פּוֹ</a:t>
                      </a:r>
                      <a:r>
                        <a:rPr lang="he-IL" sz="4800" dirty="0" err="1">
                          <a:solidFill>
                            <a:schemeClr val="accent1"/>
                          </a:solidFill>
                          <a:effectLst/>
                        </a:rPr>
                        <a:t>לֵל</a:t>
                      </a:r>
                      <a:r>
                        <a:rPr lang="he-IL" sz="4800" dirty="0">
                          <a:effectLst/>
                        </a:rPr>
                        <a:t>)</a:t>
                      </a:r>
                      <a:endParaRPr lang="en-US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478824"/>
                  </a:ext>
                </a:extLst>
              </a:tr>
              <a:tr h="8153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>
                          <a:effectLst/>
                        </a:rPr>
                        <a:t>פֻּעַל</a:t>
                      </a:r>
                      <a:endParaRPr lang="en-US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 b="1" dirty="0">
                          <a:effectLst/>
                        </a:rPr>
                        <a:t>קו</a:t>
                      </a:r>
                      <a:r>
                        <a:rPr lang="he-IL" sz="4800" b="1" dirty="0">
                          <a:solidFill>
                            <a:schemeClr val="accent1"/>
                          </a:solidFill>
                          <a:effectLst/>
                        </a:rPr>
                        <a:t>ֹמַם</a:t>
                      </a:r>
                      <a:r>
                        <a:rPr lang="he-IL" sz="4800" b="1" dirty="0">
                          <a:effectLst/>
                        </a:rPr>
                        <a:t> (</a:t>
                      </a:r>
                      <a:r>
                        <a:rPr lang="he-IL" sz="4800" b="1" dirty="0" err="1">
                          <a:effectLst/>
                        </a:rPr>
                        <a:t>פּו</a:t>
                      </a:r>
                      <a:r>
                        <a:rPr lang="he-IL" sz="4800" b="1" dirty="0" err="1">
                          <a:solidFill>
                            <a:schemeClr val="accent1"/>
                          </a:solidFill>
                          <a:effectLst/>
                        </a:rPr>
                        <a:t>ֹלַל</a:t>
                      </a:r>
                      <a:r>
                        <a:rPr lang="he-IL" sz="4800" b="1" dirty="0">
                          <a:effectLst/>
                        </a:rPr>
                        <a:t>)</a:t>
                      </a:r>
                      <a:endParaRPr lang="en-US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052846"/>
                  </a:ext>
                </a:extLst>
              </a:tr>
              <a:tr h="97180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>
                          <a:effectLst/>
                        </a:rPr>
                        <a:t>הִתְפַּעֵל</a:t>
                      </a:r>
                      <a:endParaRPr lang="en-US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 b="1" dirty="0">
                          <a:effectLst/>
                        </a:rPr>
                        <a:t>הִתְקוֹ</a:t>
                      </a:r>
                      <a:r>
                        <a:rPr lang="he-IL" sz="4800" b="1" dirty="0">
                          <a:solidFill>
                            <a:schemeClr val="accent1"/>
                          </a:solidFill>
                          <a:effectLst/>
                        </a:rPr>
                        <a:t>מֵם</a:t>
                      </a:r>
                      <a:r>
                        <a:rPr lang="he-IL" sz="4800" b="1" dirty="0">
                          <a:effectLst/>
                        </a:rPr>
                        <a:t> (</a:t>
                      </a:r>
                      <a:r>
                        <a:rPr lang="he-IL" sz="4800" b="1" dirty="0" err="1">
                          <a:effectLst/>
                        </a:rPr>
                        <a:t>הִתְפּו</a:t>
                      </a:r>
                      <a:r>
                        <a:rPr lang="he-IL" sz="4800" b="1" dirty="0" err="1">
                          <a:solidFill>
                            <a:schemeClr val="accent1"/>
                          </a:solidFill>
                          <a:effectLst/>
                        </a:rPr>
                        <a:t>ֹלֵל</a:t>
                      </a:r>
                      <a:r>
                        <a:rPr lang="he-IL" sz="4800" b="1" dirty="0">
                          <a:effectLst/>
                        </a:rPr>
                        <a:t>)</a:t>
                      </a:r>
                      <a:endParaRPr lang="en-US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581053"/>
                  </a:ext>
                </a:extLst>
              </a:tr>
            </a:tbl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B0BAA3F-86F7-4444-A179-266755F6066A}"/>
              </a:ext>
            </a:extLst>
          </p:cNvPr>
          <p:cNvSpPr txBox="1"/>
          <p:nvPr/>
        </p:nvSpPr>
        <p:spPr>
          <a:xfrm>
            <a:off x="2039815" y="4473526"/>
            <a:ext cx="607724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שימו לב להכפלת ל' הפועל</a:t>
            </a:r>
          </a:p>
        </p:txBody>
      </p:sp>
    </p:spTree>
    <p:extLst>
      <p:ext uri="{BB962C8B-B14F-4D97-AF65-F5344CB8AC3E}">
        <p14:creationId xmlns:p14="http://schemas.microsoft.com/office/powerpoint/2010/main" val="10951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BBA95574-F92D-4DEE-B3A3-E3A1DBF1A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3888D0FC-9DAD-4DCF-9808-6B9F2F0834DD}"/>
              </a:ext>
            </a:extLst>
          </p:cNvPr>
          <p:cNvGraphicFramePr>
            <a:graphicFrameLocks noGrp="1"/>
          </p:cNvGraphicFramePr>
          <p:nvPr/>
        </p:nvGraphicFramePr>
        <p:xfrm>
          <a:off x="2383238" y="1448974"/>
          <a:ext cx="7425524" cy="2602522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2536335">
                  <a:extLst>
                    <a:ext uri="{9D8B030D-6E8A-4147-A177-3AD203B41FA5}">
                      <a16:colId xmlns:a16="http://schemas.microsoft.com/office/drawing/2014/main" val="2850015378"/>
                    </a:ext>
                  </a:extLst>
                </a:gridCol>
                <a:gridCol w="4889189">
                  <a:extLst>
                    <a:ext uri="{9D8B030D-6E8A-4147-A177-3AD203B41FA5}">
                      <a16:colId xmlns:a16="http://schemas.microsoft.com/office/drawing/2014/main" val="3555577398"/>
                    </a:ext>
                  </a:extLst>
                </a:gridCol>
              </a:tblGrid>
              <a:tr h="8153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>
                          <a:effectLst/>
                        </a:rPr>
                        <a:t>פִּעֵל</a:t>
                      </a:r>
                      <a:endParaRPr lang="en-US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 dirty="0">
                          <a:effectLst/>
                        </a:rPr>
                        <a:t>קוֹ</a:t>
                      </a:r>
                      <a:r>
                        <a:rPr lang="he-IL" sz="4800" dirty="0">
                          <a:solidFill>
                            <a:schemeClr val="accent1"/>
                          </a:solidFill>
                          <a:effectLst/>
                        </a:rPr>
                        <a:t>מֵם</a:t>
                      </a:r>
                      <a:r>
                        <a:rPr lang="he-IL" sz="4800" dirty="0">
                          <a:effectLst/>
                        </a:rPr>
                        <a:t> (</a:t>
                      </a:r>
                      <a:r>
                        <a:rPr lang="he-IL" sz="4800" dirty="0" err="1">
                          <a:effectLst/>
                        </a:rPr>
                        <a:t>פּוֹ</a:t>
                      </a:r>
                      <a:r>
                        <a:rPr lang="he-IL" sz="4800" dirty="0" err="1">
                          <a:solidFill>
                            <a:schemeClr val="accent1"/>
                          </a:solidFill>
                          <a:effectLst/>
                        </a:rPr>
                        <a:t>לֵל</a:t>
                      </a:r>
                      <a:r>
                        <a:rPr lang="he-IL" sz="4800" dirty="0">
                          <a:effectLst/>
                        </a:rPr>
                        <a:t>)</a:t>
                      </a:r>
                      <a:endParaRPr lang="en-US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478824"/>
                  </a:ext>
                </a:extLst>
              </a:tr>
              <a:tr h="8153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>
                          <a:effectLst/>
                        </a:rPr>
                        <a:t>פֻּעַל</a:t>
                      </a:r>
                      <a:endParaRPr lang="en-US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 b="1" dirty="0">
                          <a:effectLst/>
                        </a:rPr>
                        <a:t>קו</a:t>
                      </a:r>
                      <a:r>
                        <a:rPr lang="he-IL" sz="4800" b="1" dirty="0">
                          <a:solidFill>
                            <a:schemeClr val="accent1"/>
                          </a:solidFill>
                          <a:effectLst/>
                        </a:rPr>
                        <a:t>ֹמַם</a:t>
                      </a:r>
                      <a:r>
                        <a:rPr lang="he-IL" sz="4800" b="1" dirty="0">
                          <a:effectLst/>
                        </a:rPr>
                        <a:t> (</a:t>
                      </a:r>
                      <a:r>
                        <a:rPr lang="he-IL" sz="4800" b="1" dirty="0" err="1">
                          <a:effectLst/>
                        </a:rPr>
                        <a:t>פּו</a:t>
                      </a:r>
                      <a:r>
                        <a:rPr lang="he-IL" sz="4800" b="1" dirty="0" err="1">
                          <a:solidFill>
                            <a:schemeClr val="accent1"/>
                          </a:solidFill>
                          <a:effectLst/>
                        </a:rPr>
                        <a:t>ֹלַל</a:t>
                      </a:r>
                      <a:r>
                        <a:rPr lang="he-IL" sz="4800" b="1" dirty="0">
                          <a:effectLst/>
                        </a:rPr>
                        <a:t>)</a:t>
                      </a:r>
                      <a:endParaRPr lang="en-US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052846"/>
                  </a:ext>
                </a:extLst>
              </a:tr>
              <a:tr h="97180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>
                          <a:effectLst/>
                        </a:rPr>
                        <a:t>הִתְפַּעֵל</a:t>
                      </a:r>
                      <a:endParaRPr lang="en-US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 b="1" dirty="0">
                          <a:effectLst/>
                        </a:rPr>
                        <a:t>הִתְקוֹ</a:t>
                      </a:r>
                      <a:r>
                        <a:rPr lang="he-IL" sz="4800" b="1" dirty="0">
                          <a:solidFill>
                            <a:schemeClr val="accent1"/>
                          </a:solidFill>
                          <a:effectLst/>
                        </a:rPr>
                        <a:t>מֵם</a:t>
                      </a:r>
                      <a:r>
                        <a:rPr lang="he-IL" sz="4800" b="1" dirty="0">
                          <a:effectLst/>
                        </a:rPr>
                        <a:t> (</a:t>
                      </a:r>
                      <a:r>
                        <a:rPr lang="he-IL" sz="4800" b="1" dirty="0" err="1">
                          <a:effectLst/>
                        </a:rPr>
                        <a:t>הִתְפּו</a:t>
                      </a:r>
                      <a:r>
                        <a:rPr lang="he-IL" sz="4800" b="1" dirty="0" err="1">
                          <a:solidFill>
                            <a:schemeClr val="accent1"/>
                          </a:solidFill>
                          <a:effectLst/>
                        </a:rPr>
                        <a:t>ֹלֵל</a:t>
                      </a:r>
                      <a:r>
                        <a:rPr lang="he-IL" sz="4800" b="1" dirty="0">
                          <a:effectLst/>
                        </a:rPr>
                        <a:t>)</a:t>
                      </a:r>
                      <a:endParaRPr lang="en-US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581053"/>
                  </a:ext>
                </a:extLst>
              </a:tr>
            </a:tbl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B0BAA3F-86F7-4444-A179-266755F6066A}"/>
              </a:ext>
            </a:extLst>
          </p:cNvPr>
          <p:cNvSpPr txBox="1"/>
          <p:nvPr/>
        </p:nvSpPr>
        <p:spPr>
          <a:xfrm>
            <a:off x="2039815" y="4473526"/>
            <a:ext cx="607724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הבדילו בין פיעל לפועל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AAEF6AA-B5CC-4848-886F-8936F8067F6B}"/>
              </a:ext>
            </a:extLst>
          </p:cNvPr>
          <p:cNvSpPr txBox="1"/>
          <p:nvPr/>
        </p:nvSpPr>
        <p:spPr>
          <a:xfrm>
            <a:off x="6597745" y="1492333"/>
            <a:ext cx="10150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highlight>
                  <a:srgbClr val="FFFF00"/>
                </a:highlight>
              </a:rPr>
              <a:t>E</a:t>
            </a:r>
            <a:endParaRPr lang="he-IL" sz="3600" b="1" dirty="0">
              <a:highlight>
                <a:srgbClr val="FFFF00"/>
              </a:highlight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68711DD-0408-4B4F-BCB6-853963C14E70}"/>
              </a:ext>
            </a:extLst>
          </p:cNvPr>
          <p:cNvSpPr txBox="1"/>
          <p:nvPr/>
        </p:nvSpPr>
        <p:spPr>
          <a:xfrm>
            <a:off x="6597746" y="2271932"/>
            <a:ext cx="10150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</a:rPr>
              <a:t>A</a:t>
            </a:r>
            <a:endParaRPr lang="he-IL" b="1" dirty="0">
              <a:highlight>
                <a:srgbClr val="FFFF00"/>
              </a:highlight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2FA1E9B-5E30-4DD1-AF23-A2CD6B6EA032}"/>
              </a:ext>
            </a:extLst>
          </p:cNvPr>
          <p:cNvSpPr txBox="1"/>
          <p:nvPr/>
        </p:nvSpPr>
        <p:spPr>
          <a:xfrm>
            <a:off x="1240175" y="1493099"/>
            <a:ext cx="1307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highlight>
                  <a:srgbClr val="FFFF00"/>
                </a:highlight>
              </a:rPr>
              <a:t>פעיל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16BBDE0-D273-4CAF-A6D0-1DA136CD9FD7}"/>
              </a:ext>
            </a:extLst>
          </p:cNvPr>
          <p:cNvSpPr txBox="1"/>
          <p:nvPr/>
        </p:nvSpPr>
        <p:spPr>
          <a:xfrm>
            <a:off x="1240175" y="2302709"/>
            <a:ext cx="1307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highlight>
                  <a:srgbClr val="FFFF00"/>
                </a:highlight>
              </a:rPr>
              <a:t>סביל</a:t>
            </a:r>
          </a:p>
        </p:txBody>
      </p:sp>
    </p:spTree>
    <p:extLst>
      <p:ext uri="{BB962C8B-B14F-4D97-AF65-F5344CB8AC3E}">
        <p14:creationId xmlns:p14="http://schemas.microsoft.com/office/powerpoint/2010/main" val="33089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BBA95574-F92D-4DEE-B3A3-E3A1DBF1A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3888D0FC-9DAD-4DCF-9808-6B9F2F0834DD}"/>
              </a:ext>
            </a:extLst>
          </p:cNvPr>
          <p:cNvGraphicFramePr>
            <a:graphicFrameLocks noGrp="1"/>
          </p:cNvGraphicFramePr>
          <p:nvPr/>
        </p:nvGraphicFramePr>
        <p:xfrm>
          <a:off x="2383238" y="1448974"/>
          <a:ext cx="7425524" cy="2602522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2536335">
                  <a:extLst>
                    <a:ext uri="{9D8B030D-6E8A-4147-A177-3AD203B41FA5}">
                      <a16:colId xmlns:a16="http://schemas.microsoft.com/office/drawing/2014/main" val="2850015378"/>
                    </a:ext>
                  </a:extLst>
                </a:gridCol>
                <a:gridCol w="4889189">
                  <a:extLst>
                    <a:ext uri="{9D8B030D-6E8A-4147-A177-3AD203B41FA5}">
                      <a16:colId xmlns:a16="http://schemas.microsoft.com/office/drawing/2014/main" val="3555577398"/>
                    </a:ext>
                  </a:extLst>
                </a:gridCol>
              </a:tblGrid>
              <a:tr h="8153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>
                          <a:effectLst/>
                        </a:rPr>
                        <a:t>פִּעֵל</a:t>
                      </a:r>
                      <a:endParaRPr lang="en-US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 dirty="0">
                          <a:effectLst/>
                        </a:rPr>
                        <a:t>קוֹ</a:t>
                      </a:r>
                      <a:r>
                        <a:rPr lang="he-IL" sz="4800" dirty="0">
                          <a:solidFill>
                            <a:schemeClr val="accent1"/>
                          </a:solidFill>
                          <a:effectLst/>
                        </a:rPr>
                        <a:t>מֵם</a:t>
                      </a:r>
                      <a:r>
                        <a:rPr lang="he-IL" sz="4800" dirty="0">
                          <a:effectLst/>
                        </a:rPr>
                        <a:t> (</a:t>
                      </a:r>
                      <a:r>
                        <a:rPr lang="he-IL" sz="4800" dirty="0" err="1">
                          <a:effectLst/>
                        </a:rPr>
                        <a:t>פּוֹ</a:t>
                      </a:r>
                      <a:r>
                        <a:rPr lang="he-IL" sz="4800" dirty="0" err="1">
                          <a:solidFill>
                            <a:schemeClr val="accent1"/>
                          </a:solidFill>
                          <a:effectLst/>
                        </a:rPr>
                        <a:t>לֵל</a:t>
                      </a:r>
                      <a:r>
                        <a:rPr lang="he-IL" sz="4800" dirty="0">
                          <a:effectLst/>
                        </a:rPr>
                        <a:t>)</a:t>
                      </a:r>
                      <a:endParaRPr lang="en-US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478824"/>
                  </a:ext>
                </a:extLst>
              </a:tr>
              <a:tr h="8153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>
                          <a:effectLst/>
                        </a:rPr>
                        <a:t>פֻּעַל</a:t>
                      </a:r>
                      <a:endParaRPr lang="en-US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 b="1" dirty="0">
                          <a:effectLst/>
                        </a:rPr>
                        <a:t>קו</a:t>
                      </a:r>
                      <a:r>
                        <a:rPr lang="he-IL" sz="4800" b="1" dirty="0">
                          <a:solidFill>
                            <a:schemeClr val="accent1"/>
                          </a:solidFill>
                          <a:effectLst/>
                        </a:rPr>
                        <a:t>ֹמַם</a:t>
                      </a:r>
                      <a:r>
                        <a:rPr lang="he-IL" sz="4800" b="1" dirty="0">
                          <a:effectLst/>
                        </a:rPr>
                        <a:t> (</a:t>
                      </a:r>
                      <a:r>
                        <a:rPr lang="he-IL" sz="4800" b="1" dirty="0" err="1">
                          <a:effectLst/>
                        </a:rPr>
                        <a:t>פּו</a:t>
                      </a:r>
                      <a:r>
                        <a:rPr lang="he-IL" sz="4800" b="1" dirty="0" err="1">
                          <a:solidFill>
                            <a:schemeClr val="accent1"/>
                          </a:solidFill>
                          <a:effectLst/>
                        </a:rPr>
                        <a:t>ֹלַל</a:t>
                      </a:r>
                      <a:r>
                        <a:rPr lang="he-IL" sz="4800" b="1" dirty="0">
                          <a:effectLst/>
                        </a:rPr>
                        <a:t>)</a:t>
                      </a:r>
                      <a:endParaRPr lang="en-US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052846"/>
                  </a:ext>
                </a:extLst>
              </a:tr>
              <a:tr h="97180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>
                          <a:effectLst/>
                        </a:rPr>
                        <a:t>הִתְפַּעֵל</a:t>
                      </a:r>
                      <a:endParaRPr lang="en-US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 b="1" dirty="0">
                          <a:effectLst/>
                        </a:rPr>
                        <a:t>הִתְקוֹ</a:t>
                      </a:r>
                      <a:r>
                        <a:rPr lang="he-IL" sz="4800" b="1" dirty="0">
                          <a:solidFill>
                            <a:schemeClr val="accent1"/>
                          </a:solidFill>
                          <a:effectLst/>
                        </a:rPr>
                        <a:t>מֵם</a:t>
                      </a:r>
                      <a:r>
                        <a:rPr lang="he-IL" sz="4800" b="1" dirty="0">
                          <a:effectLst/>
                        </a:rPr>
                        <a:t> (</a:t>
                      </a:r>
                      <a:r>
                        <a:rPr lang="he-IL" sz="4800" b="1" dirty="0" err="1">
                          <a:effectLst/>
                        </a:rPr>
                        <a:t>הִתְפּו</a:t>
                      </a:r>
                      <a:r>
                        <a:rPr lang="he-IL" sz="4800" b="1" dirty="0" err="1">
                          <a:solidFill>
                            <a:schemeClr val="accent1"/>
                          </a:solidFill>
                          <a:effectLst/>
                        </a:rPr>
                        <a:t>ֹלֵל</a:t>
                      </a:r>
                      <a:r>
                        <a:rPr lang="he-IL" sz="4800" b="1" dirty="0">
                          <a:effectLst/>
                        </a:rPr>
                        <a:t>)</a:t>
                      </a:r>
                      <a:endParaRPr lang="en-US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581053"/>
                  </a:ext>
                </a:extLst>
              </a:tr>
            </a:tbl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B0BAA3F-86F7-4444-A179-266755F6066A}"/>
              </a:ext>
            </a:extLst>
          </p:cNvPr>
          <p:cNvSpPr txBox="1"/>
          <p:nvPr/>
        </p:nvSpPr>
        <p:spPr>
          <a:xfrm>
            <a:off x="2039815" y="4473526"/>
            <a:ext cx="6077243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הוסיפו דוגמות לפעלים מגזרת ע"ו/י לכל בניין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AAEF6AA-B5CC-4848-886F-8936F8067F6B}"/>
              </a:ext>
            </a:extLst>
          </p:cNvPr>
          <p:cNvSpPr txBox="1"/>
          <p:nvPr/>
        </p:nvSpPr>
        <p:spPr>
          <a:xfrm>
            <a:off x="6597745" y="1492333"/>
            <a:ext cx="10150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highlight>
                  <a:srgbClr val="FFFF00"/>
                </a:highlight>
              </a:rPr>
              <a:t>E</a:t>
            </a:r>
            <a:endParaRPr lang="he-IL" sz="3600" b="1" dirty="0">
              <a:highlight>
                <a:srgbClr val="FFFF00"/>
              </a:highlight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68711DD-0408-4B4F-BCB6-853963C14E70}"/>
              </a:ext>
            </a:extLst>
          </p:cNvPr>
          <p:cNvSpPr txBox="1"/>
          <p:nvPr/>
        </p:nvSpPr>
        <p:spPr>
          <a:xfrm>
            <a:off x="6597746" y="2271932"/>
            <a:ext cx="10150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</a:rPr>
              <a:t>A</a:t>
            </a:r>
            <a:endParaRPr lang="he-IL" b="1" dirty="0">
              <a:highlight>
                <a:srgbClr val="FFFF00"/>
              </a:highlight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2FA1E9B-5E30-4DD1-AF23-A2CD6B6EA032}"/>
              </a:ext>
            </a:extLst>
          </p:cNvPr>
          <p:cNvSpPr txBox="1"/>
          <p:nvPr/>
        </p:nvSpPr>
        <p:spPr>
          <a:xfrm>
            <a:off x="1240175" y="1493099"/>
            <a:ext cx="1307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highlight>
                  <a:srgbClr val="FFFF00"/>
                </a:highlight>
              </a:rPr>
              <a:t>פעיל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16BBDE0-D273-4CAF-A6D0-1DA136CD9FD7}"/>
              </a:ext>
            </a:extLst>
          </p:cNvPr>
          <p:cNvSpPr txBox="1"/>
          <p:nvPr/>
        </p:nvSpPr>
        <p:spPr>
          <a:xfrm>
            <a:off x="1240175" y="2302709"/>
            <a:ext cx="1307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highlight>
                  <a:srgbClr val="FFFF00"/>
                </a:highlight>
              </a:rPr>
              <a:t>סביל</a:t>
            </a:r>
          </a:p>
        </p:txBody>
      </p:sp>
    </p:spTree>
    <p:extLst>
      <p:ext uri="{BB962C8B-B14F-4D97-AF65-F5344CB8AC3E}">
        <p14:creationId xmlns:p14="http://schemas.microsoft.com/office/powerpoint/2010/main" val="33765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/>
          <p:nvPr/>
        </p:nvSpPr>
        <p:spPr>
          <a:xfrm>
            <a:off x="1370809" y="1580310"/>
            <a:ext cx="3864076" cy="132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מצאו שורש ובניין לפועל המודגש </a:t>
            </a:r>
            <a:endParaRPr sz="44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242" name="Google Shape;242;p16"/>
          <p:cNvSpPr/>
          <p:nvPr/>
        </p:nvSpPr>
        <p:spPr>
          <a:xfrm rot="21194894">
            <a:off x="831642" y="3432787"/>
            <a:ext cx="4852282" cy="21445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107000"/>
              </a:lnSpc>
            </a:pPr>
            <a:r>
              <a:rPr lang="he-IL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לְהִתְכּוֹנֵן </a:t>
            </a:r>
          </a:p>
          <a:p>
            <a:pPr lvl="0" algn="ctr" rtl="1">
              <a:lnSpc>
                <a:spcPct val="107000"/>
              </a:lnSpc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שורש </a:t>
            </a:r>
            <a:r>
              <a:rPr lang="he-IL" sz="4000" b="0" i="0" u="none" strike="noStrike" cap="none" dirty="0" err="1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כו"נ</a:t>
            </a:r>
            <a:endParaRPr lang="he-IL" sz="4000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בניין התפעל</a:t>
            </a:r>
            <a:endParaRPr sz="40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588926" y="471624"/>
            <a:ext cx="5018968" cy="11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5"/>
                </a:solidFill>
                <a:latin typeface="Baloo Bhai"/>
                <a:ea typeface="Baloo Bhai"/>
                <a:cs typeface="Baloo Bhai"/>
                <a:sym typeface="Baloo Bhai"/>
              </a:rPr>
              <a:t>תרגול</a:t>
            </a:r>
            <a:endParaRPr sz="7200" b="1" i="0" u="none" strike="noStrike" cap="none" dirty="0">
              <a:solidFill>
                <a:schemeClr val="accent5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pic>
        <p:nvPicPr>
          <p:cNvPr id="3" name="תמונה 2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C310D697-2093-4E5C-AB81-C3260300E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8"/>
            <a:ext cx="1015091" cy="580943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11F2AF9-27BD-4D97-AA69-75A5DCFC1228}"/>
              </a:ext>
            </a:extLst>
          </p:cNvPr>
          <p:cNvSpPr txBox="1"/>
          <p:nvPr/>
        </p:nvSpPr>
        <p:spPr>
          <a:xfrm>
            <a:off x="7036951" y="1399400"/>
            <a:ext cx="40336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6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יש </a:t>
            </a:r>
            <a:r>
              <a:rPr lang="he-IL" sz="6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לְהִתְכּוֹנֵן</a:t>
            </a:r>
            <a:r>
              <a:rPr lang="he-IL" sz="6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לקראת המבחן</a:t>
            </a:r>
            <a:endParaRPr lang="he-IL" sz="4800" dirty="0">
              <a:solidFill>
                <a:schemeClr val="bg1"/>
              </a:solidFill>
              <a:latin typeface="Baloo Bhai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918A55F-15CC-49EF-A866-99D968908260}"/>
              </a:ext>
            </a:extLst>
          </p:cNvPr>
          <p:cNvSpPr txBox="1"/>
          <p:nvPr/>
        </p:nvSpPr>
        <p:spPr>
          <a:xfrm rot="20598507">
            <a:off x="2470105" y="5274797"/>
            <a:ext cx="475956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סמנו את מאפייני הגזרה</a:t>
            </a:r>
          </a:p>
        </p:txBody>
      </p:sp>
    </p:spTree>
    <p:extLst>
      <p:ext uri="{BB962C8B-B14F-4D97-AF65-F5344CB8AC3E}">
        <p14:creationId xmlns:p14="http://schemas.microsoft.com/office/powerpoint/2010/main" val="97341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/>
          <p:nvPr/>
        </p:nvSpPr>
        <p:spPr>
          <a:xfrm>
            <a:off x="956804" y="1157570"/>
            <a:ext cx="3864076" cy="3271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600" b="1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מְקוֹמֵם אותי לראותכם</a:t>
            </a:r>
            <a:r>
              <a:rPr lang="he-IL" sz="66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כך!</a:t>
            </a:r>
            <a:r>
              <a:rPr lang="he-IL" sz="6600" b="1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sz="8000" b="1" i="0" u="none" strike="noStrike" cap="none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pic>
        <p:nvPicPr>
          <p:cNvPr id="2" name="תמונה 1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CAB23E58-AA4A-4C2A-9960-8E52DF8A7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259" y="6063432"/>
            <a:ext cx="1015091" cy="552490"/>
          </a:xfrm>
          <a:prstGeom prst="rect">
            <a:avLst/>
          </a:prstGeom>
        </p:spPr>
      </p:pic>
      <p:sp>
        <p:nvSpPr>
          <p:cNvPr id="7" name="Google Shape;241;p16">
            <a:extLst>
              <a:ext uri="{FF2B5EF4-FFF2-40B4-BE49-F238E27FC236}">
                <a16:creationId xmlns:a16="http://schemas.microsoft.com/office/drawing/2014/main" id="{BE04637B-42CB-46F5-B422-68C071B488EF}"/>
              </a:ext>
            </a:extLst>
          </p:cNvPr>
          <p:cNvSpPr/>
          <p:nvPr/>
        </p:nvSpPr>
        <p:spPr>
          <a:xfrm>
            <a:off x="6899416" y="1793296"/>
            <a:ext cx="3864076" cy="11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מצאו שורש ובניין של הפועל </a:t>
            </a:r>
            <a:endParaRPr sz="44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8" name="Google Shape;242;p16">
            <a:extLst>
              <a:ext uri="{FF2B5EF4-FFF2-40B4-BE49-F238E27FC236}">
                <a16:creationId xmlns:a16="http://schemas.microsoft.com/office/drawing/2014/main" id="{C524B58B-5901-447E-9B92-20C92A1F80C4}"/>
              </a:ext>
            </a:extLst>
          </p:cNvPr>
          <p:cNvSpPr/>
          <p:nvPr/>
        </p:nvSpPr>
        <p:spPr>
          <a:xfrm rot="425863">
            <a:off x="6444711" y="3406584"/>
            <a:ext cx="4852282" cy="213023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107000"/>
              </a:lnSpc>
            </a:pPr>
            <a:r>
              <a:rPr lang="he-IL" sz="4000" b="1" dirty="0">
                <a:solidFill>
                  <a:srgbClr val="F2E9D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מקומם</a:t>
            </a:r>
            <a:r>
              <a:rPr lang="he-IL" sz="4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שורש </a:t>
            </a:r>
            <a:r>
              <a:rPr lang="he-IL" sz="4000" b="0" i="0" u="none" strike="noStrike" cap="none" dirty="0" err="1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קו"מ</a:t>
            </a:r>
            <a:r>
              <a:rPr lang="he-IL" sz="40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 בני</a:t>
            </a: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ין פיעל</a:t>
            </a:r>
            <a:endParaRPr sz="40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9" name="Google Shape;243;p16">
            <a:extLst>
              <a:ext uri="{FF2B5EF4-FFF2-40B4-BE49-F238E27FC236}">
                <a16:creationId xmlns:a16="http://schemas.microsoft.com/office/drawing/2014/main" id="{6A003318-9B2C-4BE7-9EAC-3A4397A4BC4C}"/>
              </a:ext>
            </a:extLst>
          </p:cNvPr>
          <p:cNvSpPr txBox="1"/>
          <p:nvPr/>
        </p:nvSpPr>
        <p:spPr>
          <a:xfrm>
            <a:off x="6117533" y="471624"/>
            <a:ext cx="5018968" cy="11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5"/>
                </a:solidFill>
                <a:latin typeface="Baloo Bhai"/>
                <a:ea typeface="Baloo Bhai"/>
                <a:cs typeface="Baloo Bhai"/>
                <a:sym typeface="Baloo Bhai"/>
              </a:rPr>
              <a:t>תרגול</a:t>
            </a:r>
            <a:endParaRPr sz="7200" b="1" i="0" u="none" strike="noStrike" cap="none" dirty="0">
              <a:solidFill>
                <a:schemeClr val="accent5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E195D41-ED21-40CC-8BA5-832B06A38207}"/>
              </a:ext>
            </a:extLst>
          </p:cNvPr>
          <p:cNvSpPr txBox="1"/>
          <p:nvPr/>
        </p:nvSpPr>
        <p:spPr>
          <a:xfrm rot="20598507">
            <a:off x="7114922" y="4858727"/>
            <a:ext cx="4887944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3600" dirty="0"/>
              <a:t>נסו לשנות את הפועל לבניין פועל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0096_Litton_Template_SlidesMania">
  <a:themeElements>
    <a:clrScheme name="Office">
      <a:dk1>
        <a:srgbClr val="000000"/>
      </a:dk1>
      <a:lt1>
        <a:srgbClr val="F2E9D6"/>
      </a:lt1>
      <a:dk2>
        <a:srgbClr val="37342E"/>
      </a:dk2>
      <a:lt2>
        <a:srgbClr val="E7E6E6"/>
      </a:lt2>
      <a:accent1>
        <a:srgbClr val="E47479"/>
      </a:accent1>
      <a:accent2>
        <a:srgbClr val="7FBA92"/>
      </a:accent2>
      <a:accent3>
        <a:srgbClr val="E4B243"/>
      </a:accent3>
      <a:accent4>
        <a:srgbClr val="E3D2AF"/>
      </a:accent4>
      <a:accent5>
        <a:srgbClr val="F2E9D6"/>
      </a:accent5>
      <a:accent6>
        <a:srgbClr val="FFFFFF"/>
      </a:accent6>
      <a:hlink>
        <a:srgbClr val="BC9308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430</Words>
  <Application>Microsoft Office PowerPoint</Application>
  <PresentationFormat>מסך רחב</PresentationFormat>
  <Paragraphs>172</Paragraphs>
  <Slides>18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6" baseType="lpstr">
      <vt:lpstr>Calibri</vt:lpstr>
      <vt:lpstr>alef</vt:lpstr>
      <vt:lpstr>Comfortaa</vt:lpstr>
      <vt:lpstr>Baloo Bhai</vt:lpstr>
      <vt:lpstr>Barlow Condensed</vt:lpstr>
      <vt:lpstr>Arial</vt:lpstr>
      <vt:lpstr>times new roman</vt:lpstr>
      <vt:lpstr>0096_Litton_Template_SlidesMania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מרב שראל</cp:lastModifiedBy>
  <cp:revision>35</cp:revision>
  <dcterms:modified xsi:type="dcterms:W3CDTF">2021-02-09T08:28:26Z</dcterms:modified>
</cp:coreProperties>
</file>