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0"/>
  </p:notesMasterIdLst>
  <p:sldIdLst>
    <p:sldId id="434" r:id="rId2"/>
    <p:sldId id="406" r:id="rId3"/>
    <p:sldId id="414" r:id="rId4"/>
    <p:sldId id="407" r:id="rId5"/>
    <p:sldId id="411" r:id="rId6"/>
    <p:sldId id="410" r:id="rId7"/>
    <p:sldId id="408" r:id="rId8"/>
    <p:sldId id="346" r:id="rId9"/>
    <p:sldId id="413" r:id="rId10"/>
    <p:sldId id="415" r:id="rId11"/>
    <p:sldId id="416" r:id="rId12"/>
    <p:sldId id="288" r:id="rId13"/>
    <p:sldId id="417" r:id="rId14"/>
    <p:sldId id="401" r:id="rId15"/>
    <p:sldId id="384" r:id="rId16"/>
    <p:sldId id="366" r:id="rId17"/>
    <p:sldId id="422" r:id="rId18"/>
    <p:sldId id="369" r:id="rId19"/>
    <p:sldId id="368" r:id="rId20"/>
    <p:sldId id="370" r:id="rId21"/>
    <p:sldId id="349" r:id="rId22"/>
    <p:sldId id="423" r:id="rId23"/>
    <p:sldId id="380" r:id="rId24"/>
    <p:sldId id="371" r:id="rId25"/>
    <p:sldId id="378" r:id="rId26"/>
    <p:sldId id="376" r:id="rId27"/>
    <p:sldId id="372" r:id="rId28"/>
    <p:sldId id="330" r:id="rId29"/>
    <p:sldId id="331" r:id="rId30"/>
    <p:sldId id="332" r:id="rId31"/>
    <p:sldId id="348" r:id="rId32"/>
    <p:sldId id="272" r:id="rId33"/>
    <p:sldId id="273" r:id="rId34"/>
    <p:sldId id="284" r:id="rId35"/>
    <p:sldId id="421" r:id="rId36"/>
    <p:sldId id="351" r:id="rId37"/>
    <p:sldId id="420" r:id="rId38"/>
    <p:sldId id="404" r:id="rId39"/>
  </p:sldIdLst>
  <p:sldSz cx="12192000" cy="6858000"/>
  <p:notesSz cx="6889750" cy="967105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10" initials="W" lastIdx="42" clrIdx="0">
    <p:extLst>
      <p:ext uri="{19B8F6BF-5375-455C-9EA6-DF929625EA0E}">
        <p15:presenceInfo xmlns:p15="http://schemas.microsoft.com/office/powerpoint/2012/main" userId="441c82f1974438a9" providerId="Windows Live"/>
      </p:ext>
    </p:extLst>
  </p:cmAuthor>
  <p:cmAuthor id="2" name="תומר בוזמן" initials="תב" lastIdx="15" clrIdx="1">
    <p:extLst>
      <p:ext uri="{19B8F6BF-5375-455C-9EA6-DF929625EA0E}">
        <p15:presenceInfo xmlns:p15="http://schemas.microsoft.com/office/powerpoint/2012/main" userId="2e8a35d5f6c2f39d" providerId="Windows Live"/>
      </p:ext>
    </p:extLst>
  </p:cmAuthor>
  <p:cmAuthor id="3" name="hagaharoni@gmail.com" initials="h" lastIdx="4" clrIdx="2">
    <p:extLst>
      <p:ext uri="{19B8F6BF-5375-455C-9EA6-DF929625EA0E}">
        <p15:presenceInfo xmlns:p15="http://schemas.microsoft.com/office/powerpoint/2012/main" userId="1dba149ba2e792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92D050"/>
    <a:srgbClr val="FFFF00"/>
    <a:srgbClr val="12B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88BB1A-F14E-4651-ACAB-F1319ADA3CAD}" v="3" dt="2020-05-10T09:19:09.6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46" autoAdjust="0"/>
    <p:restoredTop sz="89583" autoAdjust="0"/>
  </p:normalViewPr>
  <p:slideViewPr>
    <p:cSldViewPr snapToGrid="0" snapToObjects="1">
      <p:cViewPr varScale="1">
        <p:scale>
          <a:sx n="59" d="100"/>
          <a:sy n="59" d="100"/>
        </p:scale>
        <p:origin x="223" y="34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4192" y="0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96" y="0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ט"ז/אייר/תש"ף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5250" cy="3625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8975" y="4593749"/>
            <a:ext cx="5511800" cy="4351973"/>
          </a:xfrm>
          <a:prstGeom prst="rect">
            <a:avLst/>
          </a:prstGeom>
        </p:spPr>
        <p:txBody>
          <a:bodyPr vert="horz" lIns="94631" tIns="47316" rIns="94631" bIns="47316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04192" y="9185819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96" y="9185819"/>
            <a:ext cx="2985558" cy="483553"/>
          </a:xfrm>
          <a:prstGeom prst="rect">
            <a:avLst/>
          </a:prstGeom>
        </p:spPr>
        <p:txBody>
          <a:bodyPr vert="horz" lIns="94631" tIns="47316" rIns="94631" bIns="47316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5250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8975" y="4593749"/>
            <a:ext cx="5511800" cy="4351973"/>
          </a:xfrm>
          <a:prstGeom prst="rect">
            <a:avLst/>
          </a:prstGeom>
        </p:spPr>
        <p:txBody>
          <a:bodyPr spcFirstLastPara="1" wrap="square" lIns="94616" tIns="94616" rIns="94616" bIns="94616" anchor="t" anchorCtr="0">
            <a:noAutofit/>
          </a:bodyPr>
          <a:lstStyle/>
          <a:p>
            <a:pPr rtl="0"/>
            <a:r>
              <a:rPr lang="he-IL" dirty="0"/>
              <a:t>הסבר המושג "דרך תצורה" = הדרך שבה נוצרים שמות בעברית.</a:t>
            </a:r>
          </a:p>
          <a:p>
            <a:pPr rtl="0"/>
            <a:r>
              <a:rPr lang="he-IL" dirty="0"/>
              <a:t>הבסיס של  השמות בעברית הנו התנ"ך. </a:t>
            </a:r>
          </a:p>
        </p:txBody>
      </p:sp>
    </p:spTree>
    <p:extLst>
      <p:ext uri="{BB962C8B-B14F-4D97-AF65-F5344CB8AC3E}">
        <p14:creationId xmlns:p14="http://schemas.microsoft.com/office/powerpoint/2010/main" val="939099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5250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8975" y="4593749"/>
            <a:ext cx="5511800" cy="4351973"/>
          </a:xfrm>
          <a:prstGeom prst="rect">
            <a:avLst/>
          </a:prstGeom>
        </p:spPr>
        <p:txBody>
          <a:bodyPr spcFirstLastPara="1" wrap="square" lIns="94616" tIns="94616" rIns="94616" bIns="94616" anchor="t" anchorCtr="0">
            <a:noAutofit/>
          </a:bodyPr>
          <a:lstStyle/>
          <a:p>
            <a:pPr algn="r" rtl="0"/>
            <a:r>
              <a:rPr lang="he-IL" dirty="0"/>
              <a:t>עד כאן ערכנו חזרה קצרה והדגמות מהשיעור הקודם. עכשיו נעבור להכיר דרך תצורה נוספת הדרך השלישית.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  <a:p>
            <a:r>
              <a:rPr lang="he-IL" dirty="0"/>
              <a:t>ועכשיו לדרך השלישית</a:t>
            </a:r>
          </a:p>
          <a:p>
            <a:r>
              <a:rPr lang="he-IL" dirty="0"/>
              <a:t>ישנה הנפשה 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7970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לפנינו ארבעה שמות.</a:t>
            </a:r>
          </a:p>
          <a:p>
            <a:r>
              <a:rPr lang="he-IL" dirty="0"/>
              <a:t>נסו לחשוב כיצד נוצרו השמות? מהי דרך התצורה המשותפת לארבעתם?</a:t>
            </a:r>
          </a:p>
          <a:p>
            <a:endParaRPr lang="he-IL" dirty="0"/>
          </a:p>
          <a:p>
            <a:r>
              <a:rPr lang="he-IL" dirty="0"/>
              <a:t>להסבר...........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9093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נדגים באמצעות השם "כדורסל".</a:t>
            </a:r>
          </a:p>
          <a:p>
            <a:r>
              <a:rPr lang="he-IL" dirty="0"/>
              <a:t>מהי דרך התצורה של השם "כדורסל"? </a:t>
            </a:r>
          </a:p>
          <a:p>
            <a:r>
              <a:rPr lang="he-IL" dirty="0"/>
              <a:t>שימו לב,  גם שאר השמות מכילים אף הם את המילה "כדור"  ומילה נוספת. </a:t>
            </a:r>
          </a:p>
          <a:p>
            <a:endParaRPr lang="he-IL" dirty="0"/>
          </a:p>
          <a:p>
            <a:r>
              <a:rPr lang="he-IL" dirty="0"/>
              <a:t>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4995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השם מולחם או מורכב משני שמות בעברית" כדור וסל, כלומר שני שמות, שני בסיסים.</a:t>
            </a:r>
          </a:p>
          <a:p>
            <a:r>
              <a:rPr lang="he-IL" dirty="0"/>
              <a:t>דרך תצורה זו נקראת "הלחם". </a:t>
            </a:r>
          </a:p>
          <a:p>
            <a:endParaRPr lang="he-IL" dirty="0"/>
          </a:p>
          <a:p>
            <a:r>
              <a:rPr lang="he-IL" dirty="0"/>
              <a:t>בסיס = שם עצם קיים בעברית.</a:t>
            </a:r>
          </a:p>
          <a:p>
            <a:r>
              <a:rPr lang="he-IL" dirty="0"/>
              <a:t>הלחם= חיבור</a:t>
            </a:r>
          </a:p>
          <a:p>
            <a:r>
              <a:rPr lang="he-IL" dirty="0"/>
              <a:t>בדקו את שאר השמות וחשבו מאלו בסיסיים הם מולחמים.</a:t>
            </a:r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בואו נראה דוגמות נוספות לשמות שנוצרו בדרך </a:t>
            </a:r>
            <a:r>
              <a:rPr lang="he-IL" dirty="0" err="1"/>
              <a:t>ההלחם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2136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לפנינו ארבעה שמות.</a:t>
            </a:r>
          </a:p>
          <a:p>
            <a:r>
              <a:rPr lang="he-IL" dirty="0"/>
              <a:t>נסו לחשוב כיצד נוצרו השמות? מהי דרך התצורה המשותפת לארבעתם?</a:t>
            </a:r>
          </a:p>
          <a:p>
            <a:endParaRPr lang="he-IL" dirty="0"/>
          </a:p>
          <a:p>
            <a:r>
              <a:rPr lang="he-IL" dirty="0"/>
              <a:t>להסבר...........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6018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לפנינו ראשי תיבות, מטרתם היא קיצור של 2 מילים או יותר</a:t>
            </a:r>
            <a:r>
              <a:rPr lang="he-IL" b="1" dirty="0">
                <a:highlight>
                  <a:srgbClr val="FFFF00"/>
                </a:highlight>
              </a:rPr>
              <a:t> למילה אחת </a:t>
            </a:r>
          </a:p>
          <a:p>
            <a:r>
              <a:rPr lang="he-IL" dirty="0"/>
              <a:t>דרך זו של קיצור יצרה שמות בעברית. </a:t>
            </a:r>
          </a:p>
          <a:p>
            <a:r>
              <a:rPr lang="he-IL" dirty="0"/>
              <a:t>נדגים באמצעות השם "רמטכ"ל".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7041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לפנינו השמות הנוספים.</a:t>
            </a:r>
          </a:p>
          <a:p>
            <a:r>
              <a:rPr lang="he-IL" dirty="0"/>
              <a:t>ננסה להסביר גם אותם: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צהל- צבא הגנה לישראל.</a:t>
            </a:r>
          </a:p>
          <a:p>
            <a:r>
              <a:rPr lang="he-IL" dirty="0"/>
              <a:t>שב"כ – שירות הביטחון הכללי</a:t>
            </a:r>
          </a:p>
          <a:p>
            <a:r>
              <a:rPr lang="he-IL" dirty="0"/>
              <a:t>מפכ"ל- המפקח הכללי (של המשטרה)</a:t>
            </a:r>
          </a:p>
          <a:p>
            <a:r>
              <a:rPr lang="he-IL" dirty="0"/>
              <a:t>בדקו את השמות וחשבו האם אתם משתמשים בקיצור רק לכתיבה או גם בדיבור?</a:t>
            </a:r>
          </a:p>
          <a:p>
            <a:endParaRPr lang="he-IL" dirty="0"/>
          </a:p>
          <a:p>
            <a:r>
              <a:rPr lang="he-IL" dirty="0"/>
              <a:t>דוגמות אלה משמשות גם בכתיבה וגם בע"פ, כלומר בדיבור.</a:t>
            </a:r>
          </a:p>
          <a:p>
            <a:endParaRPr lang="he-IL" dirty="0"/>
          </a:p>
          <a:p>
            <a:r>
              <a:rPr lang="he-IL" dirty="0"/>
              <a:t>בואו נראה עוד דוגמה................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0683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לפנינו דוגמה נוספת, עו"ד- האם אנחנו משתמשים בקיצור גם בכתיבה וגם בדיבור? לא, כלומר יש קיצורים שמשמשים רק בכתיבה ואחרים משמשים גם בכתיבה וגם בדיבור.</a:t>
            </a:r>
          </a:p>
          <a:p>
            <a:endParaRPr lang="he-IL" dirty="0"/>
          </a:p>
          <a:p>
            <a:r>
              <a:rPr lang="he-IL" dirty="0"/>
              <a:t>כמה הערות לתשומת ליבנו- </a:t>
            </a:r>
          </a:p>
          <a:p>
            <a:r>
              <a:rPr lang="he-IL" dirty="0"/>
              <a:t>1. שימו לב </a:t>
            </a:r>
            <a:r>
              <a:rPr lang="he-IL" b="1" dirty="0"/>
              <a:t>לגרשיים באדום</a:t>
            </a:r>
            <a:r>
              <a:rPr lang="he-IL" dirty="0"/>
              <a:t>-</a:t>
            </a:r>
          </a:p>
          <a:p>
            <a:r>
              <a:rPr lang="he-IL" dirty="0"/>
              <a:t>הגרשיים תמיד לפני האות האחרונה.</a:t>
            </a:r>
          </a:p>
          <a:p>
            <a:r>
              <a:rPr lang="he-IL" dirty="0"/>
              <a:t>2. ניתן להוסיף </a:t>
            </a:r>
            <a:r>
              <a:rPr lang="he-IL" b="1" dirty="0"/>
              <a:t>צורני נטייה- </a:t>
            </a:r>
            <a:r>
              <a:rPr lang="he-IL" dirty="0"/>
              <a:t>מנכ"ל   מנכ"לית/   מתנ"ס  מתנ"סים.</a:t>
            </a:r>
          </a:p>
          <a:p>
            <a:r>
              <a:rPr lang="he-IL" dirty="0"/>
              <a:t>כלומר ראשי התיבות מקבלים צורני נטייה כמו- מין (זכר/נקבה), מספר (יחיד רבים) וגם ה"א הידיעה.</a:t>
            </a:r>
          </a:p>
          <a:p>
            <a:endParaRPr lang="he-IL" dirty="0"/>
          </a:p>
          <a:p>
            <a:r>
              <a:rPr lang="he-IL" dirty="0"/>
              <a:t>ריבוי - ניתן לרבות את הנסמך ולא את הסומך- עורכי דין (ולא עורכי דינים).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2770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נסכם</a:t>
            </a:r>
          </a:p>
          <a:p>
            <a:r>
              <a:rPr lang="he-IL" dirty="0"/>
              <a:t>בדרך של חיבור בסיס + בסיס אנו מבחינים בין</a:t>
            </a:r>
          </a:p>
          <a:p>
            <a:r>
              <a:rPr lang="he-IL" dirty="0"/>
              <a:t>1. הלחם, כמו רמזור –אילו בסיסים מרכיבים את "רמזור"? רמז + אור</a:t>
            </a:r>
          </a:p>
          <a:p>
            <a:r>
              <a:rPr lang="he-IL" dirty="0"/>
              <a:t>2. ראשי תיבות (נוטריקון), כמו צה"ל.</a:t>
            </a:r>
          </a:p>
          <a:p>
            <a:r>
              <a:rPr lang="he-IL" dirty="0"/>
              <a:t>בשני המקרים נעשה חיבור של שני בסיסים או יותר.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809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5250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8975" y="4593749"/>
            <a:ext cx="5511800" cy="4351973"/>
          </a:xfrm>
          <a:prstGeom prst="rect">
            <a:avLst/>
          </a:prstGeom>
        </p:spPr>
        <p:txBody>
          <a:bodyPr spcFirstLastPara="1" wrap="square" lIns="94616" tIns="94616" rIns="94616" bIns="94616" anchor="t" anchorCtr="0">
            <a:noAutofit/>
          </a:bodyPr>
          <a:lstStyle/>
          <a:p>
            <a:pPr rtl="0"/>
            <a:r>
              <a:rPr lang="he-IL" dirty="0"/>
              <a:t>תחילה נחזור על דרכי התצורה שנלמדו </a:t>
            </a:r>
            <a:r>
              <a:rPr lang="he-IL" dirty="0" err="1"/>
              <a:t>בשעור</a:t>
            </a:r>
            <a:r>
              <a:rPr lang="he-IL" dirty="0"/>
              <a:t> הקודם.</a:t>
            </a:r>
          </a:p>
          <a:p>
            <a:pPr rtl="0"/>
            <a:r>
              <a:rPr lang="he-IL" dirty="0"/>
              <a:t>זוכרים מהי דרך תצורה?</a:t>
            </a:r>
          </a:p>
          <a:p>
            <a:pPr rtl="0"/>
            <a:r>
              <a:rPr lang="he-IL" dirty="0"/>
              <a:t>הסבר המושג "דרך תצורה" = הדרך שבה נוצרים שמות בעברית.</a:t>
            </a:r>
          </a:p>
          <a:p>
            <a:pPr rtl="0"/>
            <a:r>
              <a:rPr lang="he-IL" dirty="0"/>
              <a:t>הבסיס של  השמות בעברית הנו התנ"ך.</a:t>
            </a:r>
            <a:endParaRPr lang="en-US" dirty="0"/>
          </a:p>
          <a:p>
            <a:pPr rtl="0"/>
            <a:endParaRPr lang="he-IL" dirty="0"/>
          </a:p>
          <a:p>
            <a:pPr defTabSz="946313" rtl="0"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4541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err="1"/>
              <a:t>פשפשוק</a:t>
            </a:r>
            <a:r>
              <a:rPr lang="he-IL" dirty="0"/>
              <a:t> – פשפש + שוק  -דרך התצורה- הלחם בסיסים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2895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err="1"/>
              <a:t>פשפשוק</a:t>
            </a:r>
            <a:r>
              <a:rPr lang="he-IL" dirty="0"/>
              <a:t> – פשפש + שוק  -דרך התצורה- הלחם בסיסים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3433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לפנינו מודעה ובה המילה </a:t>
            </a:r>
            <a:r>
              <a:rPr lang="he-IL" b="1" dirty="0"/>
              <a:t>גמ"ח</a:t>
            </a:r>
            <a:r>
              <a:rPr lang="he-IL" dirty="0"/>
              <a:t>. </a:t>
            </a:r>
          </a:p>
          <a:p>
            <a:endParaRPr lang="he-IL" dirty="0"/>
          </a:p>
          <a:p>
            <a:r>
              <a:rPr lang="he-IL" dirty="0"/>
              <a:t>גמ"ח=ראשי תיבות של  גמילות חסדים ביהדות. </a:t>
            </a:r>
          </a:p>
          <a:p>
            <a:r>
              <a:rPr lang="he-IL" b="1" dirty="0"/>
              <a:t>גְּמִילוּת חֲסָדִים</a:t>
            </a:r>
            <a:r>
              <a:rPr lang="he-IL" dirty="0"/>
              <a:t> הוא כינוי לכמה מצוות המחייבות עזרה לזולת בגופו ובממונו, והתחשבות באחר, </a:t>
            </a:r>
          </a:p>
          <a:p>
            <a:r>
              <a:rPr lang="he-IL" dirty="0"/>
              <a:t>למשל, ביקור חולים, הכנסת כלה, ניחום אבלים.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81395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קק"ל – קרן קיימת לישראל</a:t>
            </a:r>
          </a:p>
          <a:p>
            <a:r>
              <a:rPr lang="he-IL" dirty="0"/>
              <a:t>דרך התצורה- ראשי תיבות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06332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לפנינו מודעת דרושים.</a:t>
            </a:r>
          </a:p>
          <a:p>
            <a:r>
              <a:rPr lang="he-IL" dirty="0"/>
              <a:t>חשמלאי – חשמל + </a:t>
            </a:r>
            <a:r>
              <a:rPr lang="he-IL" dirty="0" err="1"/>
              <a:t>םאי</a:t>
            </a:r>
            <a:endParaRPr lang="he-IL" dirty="0"/>
          </a:p>
          <a:p>
            <a:r>
              <a:rPr lang="he-IL" dirty="0"/>
              <a:t>בסיס + צורן המציין בעל מקצוע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6136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פרסום מתוך אתר האקדמיה ללשון העברית. </a:t>
            </a:r>
          </a:p>
          <a:p>
            <a:r>
              <a:rPr lang="he-IL" dirty="0"/>
              <a:t>רכבל= רכבת + כבל. בסיס ובסיס.</a:t>
            </a:r>
          </a:p>
          <a:p>
            <a:endParaRPr lang="he-IL" dirty="0"/>
          </a:p>
          <a:p>
            <a:r>
              <a:rPr lang="he-IL" dirty="0"/>
              <a:t>זוהי טעות שכיחה/נפוצה בהגיית המילה.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11205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לפנינו פרסום לשירות של חברת "פלדלת". </a:t>
            </a:r>
          </a:p>
          <a:p>
            <a:r>
              <a:rPr lang="he-IL" dirty="0"/>
              <a:t>פלדלת- כיצד נוצרה המילה?</a:t>
            </a:r>
          </a:p>
          <a:p>
            <a:r>
              <a:rPr lang="he-IL" dirty="0"/>
              <a:t>הלחם של 2 בסיסים: פלדה + דלת.</a:t>
            </a:r>
          </a:p>
          <a:p>
            <a:r>
              <a:rPr lang="he-IL" dirty="0"/>
              <a:t>שימו לב הבסיסים אינם שלמים, אלא שבורים, הושמטו אותיות---  פלדה + דלת&gt;&gt; הושמטו ה"א  ו-דל"ת. </a:t>
            </a:r>
          </a:p>
          <a:p>
            <a:r>
              <a:rPr lang="he-IL" dirty="0"/>
              <a:t>חברת פלדלת מציעה שירות של פריצת הדלת, תיקונה או החלפתה. בואו נבדוק את דרך התצורה של כל אחד מן השמות הללו.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32141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מפעל </a:t>
            </a:r>
            <a:r>
              <a:rPr lang="he-IL" dirty="0" err="1"/>
              <a:t>כרומגן</a:t>
            </a:r>
            <a:r>
              <a:rPr lang="he-IL" dirty="0"/>
              <a:t> מחפש גם הוא עובדים.</a:t>
            </a:r>
          </a:p>
          <a:p>
            <a:r>
              <a:rPr lang="he-IL" dirty="0"/>
              <a:t>מחסנאי ומלגזן.     </a:t>
            </a:r>
          </a:p>
          <a:p>
            <a:endParaRPr lang="he-IL" dirty="0"/>
          </a:p>
          <a:p>
            <a:r>
              <a:rPr lang="he-IL" dirty="0"/>
              <a:t>מהי דרך התצורה?  מהי משמעות הצורן הסופי?</a:t>
            </a:r>
          </a:p>
          <a:p>
            <a:endParaRPr lang="he-IL" dirty="0"/>
          </a:p>
          <a:p>
            <a:r>
              <a:rPr lang="he-IL" dirty="0"/>
              <a:t>מלגזן ו-מחסנאי- בעל מקצוע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9859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לפנינו כרטיס ביקור</a:t>
            </a:r>
          </a:p>
          <a:p>
            <a:endParaRPr lang="he-IL" dirty="0"/>
          </a:p>
          <a:p>
            <a:r>
              <a:rPr lang="he-IL" dirty="0"/>
              <a:t>ארצית- נשמיט את צורן הנטייה לנקבה&gt; ארצי= ארץ + אי  - שם תואר.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27141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עכשיו נכיר שני מושגים:</a:t>
            </a:r>
          </a:p>
          <a:p>
            <a:pPr marL="228600" indent="-228600">
              <a:buAutoNum type="arabicPeriod"/>
            </a:pPr>
            <a:r>
              <a:rPr lang="he-IL" dirty="0"/>
              <a:t>גזירה מסורגת וגזירה קווית.</a:t>
            </a:r>
          </a:p>
          <a:p>
            <a:pPr marL="228600" indent="-228600">
              <a:buAutoNum type="arabicPeriod"/>
            </a:pPr>
            <a:r>
              <a:rPr lang="he-IL" dirty="0"/>
              <a:t>בואו נסביר ונדגים......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1746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דרך התצורה הראשונה שהכרנו היא בסיס+ צורן.</a:t>
            </a:r>
          </a:p>
          <a:p>
            <a:r>
              <a:rPr lang="he-IL" dirty="0"/>
              <a:t>בסיס הוא שם (מילה) קיים השפה. הצורן הסופי מתווסף אליו, נותן משמעות חדשה (מקצוע, הקטנה </a:t>
            </a:r>
            <a:r>
              <a:rPr lang="he-IL" dirty="0" err="1"/>
              <a:t>וכו</a:t>
            </a:r>
            <a:r>
              <a:rPr lang="he-IL" dirty="0"/>
              <a:t>) וכך נוצר שם חדש בעברית.</a:t>
            </a:r>
          </a:p>
          <a:p>
            <a:r>
              <a:rPr lang="he-IL" dirty="0"/>
              <a:t>בואו ניזכר בדוגמאות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97020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מהי גזירה קווית?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>
                <a:solidFill>
                  <a:srgbClr val="333333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בסיס וצורן סופי הבאים זה אחר זה  ויוצרים מילה אחת.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>
                <a:solidFill>
                  <a:srgbClr val="333333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נדגים באמצעות המילה "ראש": כאשר נוסיף לה  צורן סופי בשמות </a:t>
            </a:r>
            <a:r>
              <a:rPr lang="he-IL" sz="1200" dirty="0" err="1">
                <a:solidFill>
                  <a:srgbClr val="333333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שיווצרו</a:t>
            </a:r>
            <a:r>
              <a:rPr lang="he-IL" sz="1200" dirty="0">
                <a:solidFill>
                  <a:srgbClr val="333333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הבסיס והצורן הסופי יבואו בזה אחר זה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>
                <a:solidFill>
                  <a:srgbClr val="333333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(ראשון, ראשי </a:t>
            </a:r>
            <a:r>
              <a:rPr lang="he-IL" sz="1200" dirty="0" err="1">
                <a:solidFill>
                  <a:srgbClr val="333333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וכו</a:t>
            </a:r>
            <a:r>
              <a:rPr lang="he-IL" sz="1200" dirty="0">
                <a:solidFill>
                  <a:srgbClr val="333333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</a:p>
          <a:p>
            <a:endParaRPr lang="he-IL" dirty="0"/>
          </a:p>
          <a:p>
            <a:r>
              <a:rPr lang="he-IL" dirty="0"/>
              <a:t> 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16648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>
                <a:solidFill>
                  <a:srgbClr val="333333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בדרך זו של גזירה קווית יש גם שני בסיסים (מילים עצמאיות) או יותר הבאים זה אחר זה באופן קווי ויוצרים מילה אחת.</a:t>
            </a:r>
          </a:p>
          <a:p>
            <a:endParaRPr lang="he-IL" dirty="0"/>
          </a:p>
          <a:p>
            <a:r>
              <a:rPr lang="he-IL" dirty="0"/>
              <a:t>כך למשל,</a:t>
            </a:r>
          </a:p>
          <a:p>
            <a:r>
              <a:rPr lang="he-IL" dirty="0"/>
              <a:t>באמצעות הלחם נוצרה המילה  "כספומט" – היא מולחמת משני בסיסים הבאים זה אחר זה, כסף ו-אוטומט.</a:t>
            </a:r>
          </a:p>
          <a:p>
            <a:r>
              <a:rPr lang="he-IL" dirty="0"/>
              <a:t>אם נתבונן בשם "צה"ל" נבחין שלפנינו ראשי תיבות של צבא הגנה לישראל וזהו קיצור של מילים הבאות זו אחר זו באופן קווי.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56740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המושג השני שנכיר בהקשר זה של גזירת מילים הוא גזירה מסורגת.</a:t>
            </a:r>
          </a:p>
          <a:p>
            <a:r>
              <a:rPr lang="he-IL" dirty="0"/>
              <a:t>מהי גזירה מסורגת?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>
                <a:solidFill>
                  <a:srgbClr val="333333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השורש והתבנית מסתרגים (משתלבים) זה בזה ולא מתחברים באופן קווי.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וזו דרך התצורה של שורש ותבנית (משקל).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להקריא את המילים</a:t>
            </a:r>
          </a:p>
          <a:p>
            <a:r>
              <a:rPr lang="he-IL" dirty="0"/>
              <a:t>שימו לב, אותיות השורש הצבועות בצבע אדום משתלבות, מסתרגות בתוך התבנית הצבועה בכחול.</a:t>
            </a:r>
          </a:p>
          <a:p>
            <a:r>
              <a:rPr lang="he-IL" dirty="0"/>
              <a:t>כך למשל, במילה "קפיצה, אנו רואים את אותיות השורש </a:t>
            </a:r>
            <a:r>
              <a:rPr lang="he-IL" dirty="0" err="1"/>
              <a:t>קפ"צ</a:t>
            </a:r>
            <a:r>
              <a:rPr lang="he-IL" dirty="0"/>
              <a:t> מסורג בתוך התבנית- קטילה. 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27591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התרשים שלפנינו מציג את כל הנלמד היום ובשיעור הקודם תחת הנושא שלנו, תצורת השם.</a:t>
            </a:r>
          </a:p>
          <a:p>
            <a:r>
              <a:rPr lang="he-IL" dirty="0"/>
              <a:t>התרשים כולל את שתי צורות גזירת המילים- גזירה מסורגת וגזירה קווית. תוכלו להבחין בין שתי הגזירות עפ"י הצבעים השונים.</a:t>
            </a:r>
          </a:p>
          <a:p>
            <a:r>
              <a:rPr lang="he-IL" dirty="0"/>
              <a:t>כמו כן, מספרנו את שלוש דרכי התצורה שנלמדו והדגמנו כל דרך.</a:t>
            </a:r>
          </a:p>
          <a:p>
            <a:endParaRPr lang="he-IL" dirty="0"/>
          </a:p>
          <a:p>
            <a:r>
              <a:rPr lang="he-IL" dirty="0"/>
              <a:t>ועכשיו נעבור לתרגול המקיף את כל החומר הנלמד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44165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לפניכם תרגול.</a:t>
            </a:r>
          </a:p>
          <a:p>
            <a:r>
              <a:rPr lang="he-IL" dirty="0"/>
              <a:t>יש למיין את השמות לשלוש דרכי התצורה שלמדנו.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13021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5250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8975" y="4593749"/>
            <a:ext cx="5511800" cy="4351973"/>
          </a:xfrm>
          <a:prstGeom prst="rect">
            <a:avLst/>
          </a:prstGeom>
        </p:spPr>
        <p:txBody>
          <a:bodyPr spcFirstLastPara="1" wrap="square" lIns="94616" tIns="94616" rIns="94616" bIns="94616" anchor="t" anchorCtr="0">
            <a:noAutofit/>
          </a:bodyPr>
          <a:lstStyle/>
          <a:p>
            <a:pPr defTabSz="946313" rtl="0"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5163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בעלי מקצוע/    הקטנה- מאכלים/   הקטנה/       אוספים</a:t>
            </a:r>
          </a:p>
          <a:p>
            <a:endParaRPr lang="he-IL" dirty="0"/>
          </a:p>
          <a:p>
            <a:r>
              <a:rPr lang="he-IL" dirty="0"/>
              <a:t>בואו ננסה להוסיף עוד דוגמות-</a:t>
            </a:r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כמו ירקן ורפתן- בדרן, יהלומן, תעשין</a:t>
            </a:r>
          </a:p>
          <a:p>
            <a:r>
              <a:rPr lang="he-IL" dirty="0"/>
              <a:t>כמו נקניקיה ועוגייה- מציה (קרקר)</a:t>
            </a:r>
          </a:p>
          <a:p>
            <a:r>
              <a:rPr lang="he-IL" dirty="0"/>
              <a:t>כמו ילדון, ספרון- גגון, דגלון, פסלון.</a:t>
            </a:r>
          </a:p>
          <a:p>
            <a:r>
              <a:rPr lang="he-IL" dirty="0"/>
              <a:t>כמו ברזיה וצמחיה- תקליטיה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2005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  <a:p>
            <a:r>
              <a:rPr lang="he-IL" dirty="0"/>
              <a:t>זהו תרשים שבו מילאנו את הידע שהכרנו בשיעור הקודם: הדרך הנפוצה ביותר ליצירת שמות בעברית היא שורש ותבנית.</a:t>
            </a:r>
          </a:p>
          <a:p>
            <a:r>
              <a:rPr lang="he-IL" dirty="0"/>
              <a:t>הדרך הנוספת שהיכרנו היא בסיס וצורן. את שתי הדרכים הללו תרגלנו  והסברנו. אני מקווה שאתם זוכרים ובכל זאת ניתן כמה דוגמות.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731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לפנינו שמות. בכל אחד מן השמות הדגשנו בצבע אדום את השורש.</a:t>
            </a:r>
          </a:p>
          <a:p>
            <a:r>
              <a:rPr lang="he-IL" dirty="0"/>
              <a:t>בפועל יש בניין ואותיות השורש מסומנות ב-</a:t>
            </a:r>
            <a:r>
              <a:rPr lang="he-IL" dirty="0" err="1"/>
              <a:t>פע"ל</a:t>
            </a:r>
            <a:r>
              <a:rPr lang="he-IL" dirty="0"/>
              <a:t>, ואילו בשם יש משקל ואותיות השורש מסומנות ב-</a:t>
            </a:r>
            <a:r>
              <a:rPr lang="he-IL" dirty="0" err="1"/>
              <a:t>קט"ל</a:t>
            </a:r>
            <a:r>
              <a:rPr lang="he-IL" dirty="0"/>
              <a:t>,</a:t>
            </a:r>
          </a:p>
          <a:p>
            <a:r>
              <a:rPr lang="he-IL" dirty="0"/>
              <a:t>כלומר תבנית שלתוכה יוצקים שורשים וכך נוצרים השמות.</a:t>
            </a:r>
          </a:p>
          <a:p>
            <a:r>
              <a:rPr lang="he-IL" dirty="0"/>
              <a:t>כלומר משקל הוא השורש בתוך התבנית.</a:t>
            </a:r>
          </a:p>
          <a:p>
            <a:r>
              <a:rPr lang="he-IL" b="1" dirty="0"/>
              <a:t>לעבור שם </a:t>
            </a:r>
            <a:r>
              <a:rPr lang="he-IL" b="1" dirty="0" err="1"/>
              <a:t>שם</a:t>
            </a:r>
            <a:r>
              <a:rPr lang="he-IL" b="1" dirty="0"/>
              <a:t> ולהסביר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4887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הכרנו את המשקלים העיקריים –ראו בעמודה הימנית, הדגמנו ולמדנו את משמעות המשקל(עמודה שמאלית).</a:t>
            </a:r>
          </a:p>
          <a:p>
            <a:r>
              <a:rPr lang="he-IL" dirty="0"/>
              <a:t>בואו ניזכר</a:t>
            </a:r>
          </a:p>
          <a:p>
            <a:endParaRPr lang="he-IL" dirty="0"/>
          </a:p>
          <a:p>
            <a:r>
              <a:rPr lang="he-IL" dirty="0"/>
              <a:t>קטלן-בעלי מקצוע, עיסוק. נסביר איך עובדים-  התבנית היא </a:t>
            </a:r>
            <a:r>
              <a:rPr lang="he-IL" dirty="0" err="1"/>
              <a:t>םםםן</a:t>
            </a:r>
            <a:r>
              <a:rPr lang="he-IL" dirty="0"/>
              <a:t> = קטלן = רקדן, בדרן- כאשר אנו מנתקים את הצורן הסופי נשאר פועל בעבר נסתר :רקדן- רקד או שורש </a:t>
            </a:r>
            <a:r>
              <a:rPr lang="he-IL" dirty="0" err="1"/>
              <a:t>רק"ד</a:t>
            </a:r>
            <a:r>
              <a:rPr lang="he-IL" dirty="0"/>
              <a:t>.</a:t>
            </a:r>
          </a:p>
          <a:p>
            <a:endParaRPr lang="he-IL" dirty="0"/>
          </a:p>
          <a:p>
            <a:r>
              <a:rPr lang="he-IL" dirty="0"/>
              <a:t>נסו בעצמכם את "נזלת". מה קיבלתם? </a:t>
            </a:r>
            <a:r>
              <a:rPr lang="he-IL" dirty="0" err="1"/>
              <a:t>נז"ל</a:t>
            </a:r>
            <a:r>
              <a:rPr lang="he-IL" dirty="0"/>
              <a:t>- שורש, קטלת- משקל, משמעות המשקל היא מחלות, נסו לחשוב על מחלה נוספת באותו משקל- אדמת, גרדת. </a:t>
            </a:r>
          </a:p>
          <a:p>
            <a:r>
              <a:rPr lang="he-IL" dirty="0"/>
              <a:t>כך גם השמות "מברשת" ו"מטבח".</a:t>
            </a:r>
          </a:p>
          <a:p>
            <a:endParaRPr lang="he-IL" dirty="0"/>
          </a:p>
          <a:p>
            <a:r>
              <a:rPr lang="he-IL" dirty="0"/>
              <a:t>בואו נרחיב........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1802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לפנינו תרגול מתוך משימת הערכה לכיתות ט. </a:t>
            </a:r>
            <a:r>
              <a:rPr lang="he-IL" dirty="0" err="1"/>
              <a:t>לצייו</a:t>
            </a:r>
            <a:r>
              <a:rPr lang="he-IL" dirty="0"/>
              <a:t> שהמאמרים הם מתוך משימת ההערכה</a:t>
            </a:r>
          </a:p>
          <a:p>
            <a:r>
              <a:rPr lang="he-IL" dirty="0"/>
              <a:t>להקריא</a:t>
            </a:r>
          </a:p>
          <a:p>
            <a:r>
              <a:rPr lang="he-IL" dirty="0"/>
              <a:t>מה מבקשים?  להסביר.</a:t>
            </a:r>
          </a:p>
          <a:p>
            <a:endParaRPr lang="he-IL" dirty="0"/>
          </a:p>
          <a:p>
            <a:r>
              <a:rPr lang="he-IL" dirty="0"/>
              <a:t>זוכרים כיצד עלינו לעבוד?</a:t>
            </a:r>
          </a:p>
          <a:p>
            <a:r>
              <a:rPr lang="he-IL" dirty="0"/>
              <a:t>בניתוק הצורן הסופי נקבל שם בעברית</a:t>
            </a:r>
          </a:p>
          <a:p>
            <a:r>
              <a:rPr lang="he-IL" dirty="0"/>
              <a:t>בגזירת השורש/פועל בעבר נסתר- שורש ותבנית</a:t>
            </a:r>
          </a:p>
          <a:p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4505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  <a:p>
            <a:r>
              <a:rPr lang="he-IL" dirty="0"/>
              <a:t>זהו תרשים שבו מילאנו את הידע שהכרנו בשיעור הקודם: הדרך הנפוצה ביותר ליצירת שמות בעברית היא שורש ותבנית.</a:t>
            </a:r>
          </a:p>
          <a:p>
            <a:r>
              <a:rPr lang="he-IL" dirty="0"/>
              <a:t>הדרך הנוספת שהיכרנו היא בסיס וצורן. את  שתי הדרכים הללו תרגלנו  והסברנו.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267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79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59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129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0" y="5878197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4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0" y="6306747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573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>
              <a:tabLst>
                <a:tab pos="11659766" algn="l"/>
              </a:tabLst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 anchor="ctr">
            <a:noAutofit/>
          </a:bodyPr>
          <a:lstStyle>
            <a:lvl1pPr marL="185757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32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23313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ט"ז/אייר/תש"ף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5" r:id="rId6"/>
    <p:sldLayoutId id="2147483666" r:id="rId7"/>
    <p:sldLayoutId id="2147483663" r:id="rId8"/>
    <p:sldLayoutId id="2147483669" r:id="rId9"/>
    <p:sldLayoutId id="2147483671" r:id="rId10"/>
    <p:sldLayoutId id="2147483668" r:id="rId11"/>
    <p:sldLayoutId id="2147483670" r:id="rId12"/>
    <p:sldLayoutId id="2147483672" r:id="rId13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pity.net/ma.php?k=1CBgZfPDVZFFkLanv5JkN4KUHn2k-f93z0p3c7mVqNOY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-1381993" y="2537501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767FEEA5-11EB-4BCF-A8E3-5EC29CEA6E64}"/>
              </a:ext>
            </a:extLst>
          </p:cNvPr>
          <p:cNvSpPr/>
          <p:nvPr/>
        </p:nvSpPr>
        <p:spPr>
          <a:xfrm>
            <a:off x="2198914" y="4139593"/>
            <a:ext cx="8151845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000" b="1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/>
              </a:rPr>
              <a:t>מפמ"ר עברית: תומר בוזמן </a:t>
            </a:r>
            <a:endParaRPr lang="he-IL" sz="2000" b="1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he-IL" sz="2000" b="1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/>
              </a:rPr>
              <a:t>ייעוץ דידקטי ואקדמי: ד"ר עליזה עמיר</a:t>
            </a:r>
            <a:endParaRPr lang="he-IL" sz="2000" b="1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he-IL" sz="2000" b="1" dirty="0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/>
              </a:rPr>
              <a:t>פיתוח: ד"ר עליזה עמיר, אביגיל סער, חגית אהרוני, </a:t>
            </a:r>
            <a:r>
              <a:rPr lang="he-IL" sz="2000" b="1">
                <a:solidFill>
                  <a:schemeClr val="dk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Calibri"/>
              </a:rPr>
              <a:t>לאה יובל ושירלי שרון</a:t>
            </a:r>
            <a:endParaRPr lang="he-IL" sz="2000" b="1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Calibri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F9C0F9B2-585E-4899-8EA8-9CA2E440DF89}"/>
              </a:ext>
            </a:extLst>
          </p:cNvPr>
          <p:cNvSpPr/>
          <p:nvPr/>
        </p:nvSpPr>
        <p:spPr>
          <a:xfrm>
            <a:off x="-1107312" y="53665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e-IL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המזכירות הפדגוגית</a:t>
            </a:r>
            <a:endParaRPr lang="he-IL" dirty="0"/>
          </a:p>
          <a:p>
            <a:pPr algn="ctr"/>
            <a:r>
              <a:rPr lang="he-IL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אגף שפות </a:t>
            </a:r>
            <a:endParaRPr lang="he-IL" dirty="0"/>
          </a:p>
          <a:p>
            <a:pPr algn="ctr"/>
            <a:r>
              <a:rPr lang="he-IL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הפיקוח על הוראת העברית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47087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CD7696-8516-4CE0-8FEC-1298C1764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703" y="6954397"/>
            <a:ext cx="11503319" cy="2641666"/>
          </a:xfrm>
        </p:spPr>
        <p:txBody>
          <a:bodyPr/>
          <a:lstStyle/>
          <a:p>
            <a:pPr lvl="0"/>
            <a:r>
              <a:rPr lang="he-IL" dirty="0"/>
              <a:t>    </a:t>
            </a: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4987AC0-C18B-405D-A375-A74E335DF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92531"/>
            <a:ext cx="12192000" cy="1317770"/>
          </a:xfrm>
        </p:spPr>
        <p:txBody>
          <a:bodyPr>
            <a:normAutofit fontScale="92500" lnSpcReduction="20000"/>
          </a:bodyPr>
          <a:lstStyle/>
          <a:p>
            <a:endParaRPr lang="he-IL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he-IL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איך נבחין בין שורש ותבנית לבין בסיס וצורן סופי? </a:t>
            </a:r>
          </a:p>
          <a:p>
            <a:endParaRPr lang="he-IL" dirty="0"/>
          </a:p>
        </p:txBody>
      </p:sp>
      <p:graphicFrame>
        <p:nvGraphicFramePr>
          <p:cNvPr id="18" name="טבלה 18">
            <a:extLst>
              <a:ext uri="{FF2B5EF4-FFF2-40B4-BE49-F238E27FC236}">
                <a16:creationId xmlns:a16="http://schemas.microsoft.com/office/drawing/2014/main" id="{28E271B4-1133-4B03-9154-53FB16A30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047664"/>
              </p:ext>
            </p:extLst>
          </p:nvPr>
        </p:nvGraphicFramePr>
        <p:xfrm>
          <a:off x="1528919" y="2614498"/>
          <a:ext cx="9344024" cy="328643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77954">
                  <a:extLst>
                    <a:ext uri="{9D8B030D-6E8A-4147-A177-3AD203B41FA5}">
                      <a16:colId xmlns:a16="http://schemas.microsoft.com/office/drawing/2014/main" val="2938980352"/>
                    </a:ext>
                  </a:extLst>
                </a:gridCol>
                <a:gridCol w="5066070">
                  <a:extLst>
                    <a:ext uri="{9D8B030D-6E8A-4147-A177-3AD203B41FA5}">
                      <a16:colId xmlns:a16="http://schemas.microsoft.com/office/drawing/2014/main" val="1494366609"/>
                    </a:ext>
                  </a:extLst>
                </a:gridCol>
              </a:tblGrid>
              <a:tr h="1233958">
                <a:tc>
                  <a:txBody>
                    <a:bodyPr/>
                    <a:lstStyle/>
                    <a:p>
                      <a:pPr algn="ctr" rtl="1"/>
                      <a:r>
                        <a:rPr lang="he-IL" sz="36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שורש ותבנית (משקל)</a:t>
                      </a:r>
                      <a:endParaRPr lang="he-IL" sz="36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6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בסיס  וצורן סופי</a:t>
                      </a:r>
                      <a:endParaRPr lang="he-IL" sz="36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723615"/>
                  </a:ext>
                </a:extLst>
              </a:tr>
              <a:tr h="1026236">
                <a:tc>
                  <a:txBody>
                    <a:bodyPr/>
                    <a:lstStyle/>
                    <a:p>
                      <a:pPr algn="ctr" rtl="1"/>
                      <a:endParaRPr lang="he-IL" sz="36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36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010278"/>
                  </a:ext>
                </a:extLst>
              </a:tr>
              <a:tr h="1026236">
                <a:tc>
                  <a:txBody>
                    <a:bodyPr/>
                    <a:lstStyle/>
                    <a:p>
                      <a:pPr algn="ctr" rtl="1"/>
                      <a:endParaRPr lang="he-IL" sz="36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36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360601"/>
                  </a:ext>
                </a:extLst>
              </a:tr>
            </a:tbl>
          </a:graphicData>
        </a:graphic>
      </p:graphicFrame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37FFDBCB-F877-4D14-B2E3-4C41F9986CB2}"/>
              </a:ext>
            </a:extLst>
          </p:cNvPr>
          <p:cNvSpPr txBox="1"/>
          <p:nvPr/>
        </p:nvSpPr>
        <p:spPr>
          <a:xfrm>
            <a:off x="475989" y="1125782"/>
            <a:ext cx="11503318" cy="13258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לפניכם שמות עצם המופיעים בשני המאמרים (מאמר א' ומאמר ב').</a:t>
            </a:r>
          </a:p>
          <a:p>
            <a:pPr>
              <a:lnSpc>
                <a:spcPct val="150000"/>
              </a:lnSpc>
            </a:pP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מיינו את השמות שלפניכם לפי דרך התצורה שלהם: יְבוּאָן, דֶּגֶל, מִטְעָן, לְאֻמִּי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034A589-5165-4035-A97B-3E9648E1389C}"/>
              </a:ext>
            </a:extLst>
          </p:cNvPr>
          <p:cNvSpPr txBox="1"/>
          <p:nvPr/>
        </p:nvSpPr>
        <p:spPr>
          <a:xfrm>
            <a:off x="3746341" y="6300439"/>
            <a:ext cx="46993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מתוך: משימת הערכה לכיתה ט</a:t>
            </a: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'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תשע"ד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9A8D48AF-E978-4702-80CF-1B8CE997307D}"/>
              </a:ext>
            </a:extLst>
          </p:cNvPr>
          <p:cNvSpPr/>
          <p:nvPr/>
        </p:nvSpPr>
        <p:spPr>
          <a:xfrm>
            <a:off x="8307591" y="3956650"/>
            <a:ext cx="907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דֶּגֶל</a:t>
            </a:r>
            <a:endParaRPr lang="he-IL" sz="3200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0F1977E8-EB77-456A-8956-DCDEEF76008F}"/>
              </a:ext>
            </a:extLst>
          </p:cNvPr>
          <p:cNvSpPr/>
          <p:nvPr/>
        </p:nvSpPr>
        <p:spPr>
          <a:xfrm>
            <a:off x="8211411" y="5010119"/>
            <a:ext cx="1099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מִטְעָן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E7AFA8EC-8F31-4A56-A94F-1F894052A1C4}"/>
              </a:ext>
            </a:extLst>
          </p:cNvPr>
          <p:cNvSpPr/>
          <p:nvPr/>
        </p:nvSpPr>
        <p:spPr>
          <a:xfrm>
            <a:off x="3599056" y="3956650"/>
            <a:ext cx="1024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91">
              <a:defRPr/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יְבוּאָן</a:t>
            </a:r>
            <a:endParaRPr lang="he-IL" sz="3200" b="1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EABA0F02-CD46-418C-9003-24C1C3B7CD80}"/>
              </a:ext>
            </a:extLst>
          </p:cNvPr>
          <p:cNvSpPr/>
          <p:nvPr/>
        </p:nvSpPr>
        <p:spPr>
          <a:xfrm>
            <a:off x="3579018" y="5010119"/>
            <a:ext cx="10647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91">
              <a:defRPr/>
            </a:pP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לְאֻמִּי</a:t>
            </a:r>
          </a:p>
        </p:txBody>
      </p:sp>
    </p:spTree>
    <p:extLst>
      <p:ext uri="{BB962C8B-B14F-4D97-AF65-F5344CB8AC3E}">
        <p14:creationId xmlns:p14="http://schemas.microsoft.com/office/powerpoint/2010/main" val="25440130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מלבן: פינות מעוגלות 24">
            <a:extLst>
              <a:ext uri="{FF2B5EF4-FFF2-40B4-BE49-F238E27FC236}">
                <a16:creationId xmlns:a16="http://schemas.microsoft.com/office/drawing/2014/main" id="{6E707E36-0035-4EFC-BC2D-F647693EE1C4}"/>
              </a:ext>
            </a:extLst>
          </p:cNvPr>
          <p:cNvSpPr/>
          <p:nvPr/>
        </p:nvSpPr>
        <p:spPr>
          <a:xfrm>
            <a:off x="6713176" y="1802466"/>
            <a:ext cx="3082177" cy="993265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1.שורש ותבנית </a:t>
            </a:r>
          </a:p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בשם: שורש ומשקל</a:t>
            </a:r>
          </a:p>
        </p:txBody>
      </p:sp>
      <p:sp>
        <p:nvSpPr>
          <p:cNvPr id="30" name="מלבן: פינות מעוגלות 29">
            <a:extLst>
              <a:ext uri="{FF2B5EF4-FFF2-40B4-BE49-F238E27FC236}">
                <a16:creationId xmlns:a16="http://schemas.microsoft.com/office/drawing/2014/main" id="{2BC48921-86E8-466A-BFE7-683ED10607DD}"/>
              </a:ext>
            </a:extLst>
          </p:cNvPr>
          <p:cNvSpPr/>
          <p:nvPr/>
        </p:nvSpPr>
        <p:spPr>
          <a:xfrm>
            <a:off x="2788224" y="1802466"/>
            <a:ext cx="2589257" cy="101910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2.בסיס +צורן</a:t>
            </a:r>
          </a:p>
        </p:txBody>
      </p:sp>
      <p:sp>
        <p:nvSpPr>
          <p:cNvPr id="16" name="מלבן מעוגל 39">
            <a:extLst>
              <a:ext uri="{FF2B5EF4-FFF2-40B4-BE49-F238E27FC236}">
                <a16:creationId xmlns:a16="http://schemas.microsoft.com/office/drawing/2014/main" id="{4A3966E2-D814-40C9-BB8B-4B95D5F25A7F}"/>
              </a:ext>
            </a:extLst>
          </p:cNvPr>
          <p:cNvSpPr/>
          <p:nvPr/>
        </p:nvSpPr>
        <p:spPr>
          <a:xfrm>
            <a:off x="3082432" y="3720520"/>
            <a:ext cx="2199237" cy="12030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יַלְדוֹן</a:t>
            </a:r>
          </a:p>
          <a:p>
            <a:pPr algn="ctr"/>
            <a:r>
              <a: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כַּפִּית</a:t>
            </a:r>
          </a:p>
        </p:txBody>
      </p:sp>
      <p:sp>
        <p:nvSpPr>
          <p:cNvPr id="17" name="מלבן מעוגל 39">
            <a:extLst>
              <a:ext uri="{FF2B5EF4-FFF2-40B4-BE49-F238E27FC236}">
                <a16:creationId xmlns:a16="http://schemas.microsoft.com/office/drawing/2014/main" id="{52CFFE8F-0366-441F-B269-F72AD245ADD9}"/>
              </a:ext>
            </a:extLst>
          </p:cNvPr>
          <p:cNvSpPr/>
          <p:nvPr/>
        </p:nvSpPr>
        <p:spPr>
          <a:xfrm>
            <a:off x="7002988" y="3720520"/>
            <a:ext cx="2199237" cy="12030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הַפְחָתָה</a:t>
            </a:r>
          </a:p>
          <a:p>
            <a:pPr algn="ctr"/>
            <a:r>
              <a: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שְמִירָה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0125DB16-B37E-4EAC-A0ED-F69F16FE01B2}"/>
              </a:ext>
            </a:extLst>
          </p:cNvPr>
          <p:cNvSpPr/>
          <p:nvPr/>
        </p:nvSpPr>
        <p:spPr>
          <a:xfrm>
            <a:off x="1001484" y="192531"/>
            <a:ext cx="10406743" cy="112340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מה למדנו עד כה?</a:t>
            </a:r>
          </a:p>
        </p:txBody>
      </p:sp>
    </p:spTree>
    <p:extLst>
      <p:ext uri="{BB962C8B-B14F-4D97-AF65-F5344CB8AC3E}">
        <p14:creationId xmlns:p14="http://schemas.microsoft.com/office/powerpoint/2010/main" val="95783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br>
              <a:rPr lang="he-IL" dirty="0">
                <a:sym typeface="Varela Round"/>
              </a:rPr>
            </a:br>
            <a:r>
              <a:rPr lang="he-IL" dirty="0">
                <a:sym typeface="Varela Round"/>
              </a:rPr>
              <a:t>היכרות עם דרך תצורה נוספת</a:t>
            </a:r>
            <a:br>
              <a:rPr lang="he-IL" dirty="0">
                <a:sym typeface="Varela Round"/>
              </a:rPr>
            </a:b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918426"/>
            <a:ext cx="12192001" cy="642174"/>
          </a:xfrm>
        </p:spPr>
        <p:txBody>
          <a:bodyPr/>
          <a:lstStyle/>
          <a:p>
            <a:endParaRPr lang="he-IL" dirty="0">
              <a:solidFill>
                <a:srgbClr val="192A72"/>
              </a:solidFill>
              <a:sym typeface="Varela Rou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אליפסה 1">
            <a:extLst>
              <a:ext uri="{FF2B5EF4-FFF2-40B4-BE49-F238E27FC236}">
                <a16:creationId xmlns:a16="http://schemas.microsoft.com/office/drawing/2014/main" id="{451E07BC-C277-4C51-B3D5-A08EC1C995D8}"/>
              </a:ext>
            </a:extLst>
          </p:cNvPr>
          <p:cNvSpPr/>
          <p:nvPr/>
        </p:nvSpPr>
        <p:spPr>
          <a:xfrm>
            <a:off x="476308" y="789828"/>
            <a:ext cx="5719034" cy="491073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2" name="קבוצה 51"/>
          <p:cNvGrpSpPr/>
          <p:nvPr/>
        </p:nvGrpSpPr>
        <p:grpSpPr>
          <a:xfrm>
            <a:off x="1191389" y="2373854"/>
            <a:ext cx="10524303" cy="2681088"/>
            <a:chOff x="1407892" y="2410596"/>
            <a:chExt cx="10524303" cy="2681088"/>
          </a:xfrm>
        </p:grpSpPr>
        <p:sp>
          <p:nvSpPr>
            <p:cNvPr id="38" name="מלבן מעוגל 37"/>
            <p:cNvSpPr/>
            <p:nvPr/>
          </p:nvSpPr>
          <p:spPr>
            <a:xfrm>
              <a:off x="1407892" y="4155676"/>
              <a:ext cx="1675382" cy="91009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39" name="מלבן מעוגל 38"/>
            <p:cNvSpPr/>
            <p:nvPr/>
          </p:nvSpPr>
          <p:spPr>
            <a:xfrm>
              <a:off x="3844951" y="4155676"/>
              <a:ext cx="1749033" cy="90683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40" name="מלבן מעוגל 39"/>
            <p:cNvSpPr/>
            <p:nvPr/>
          </p:nvSpPr>
          <p:spPr>
            <a:xfrm>
              <a:off x="7117338" y="4172968"/>
              <a:ext cx="2013525" cy="91871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יַלְדוֹן</a:t>
              </a:r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כַּפִּית</a:t>
              </a:r>
            </a:p>
          </p:txBody>
        </p:sp>
        <p:sp>
          <p:nvSpPr>
            <p:cNvPr id="48" name="מלבן מעוגל 47"/>
            <p:cNvSpPr/>
            <p:nvPr/>
          </p:nvSpPr>
          <p:spPr>
            <a:xfrm>
              <a:off x="9918667" y="4172968"/>
              <a:ext cx="2013528" cy="87339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הַפְחָתָה</a:t>
              </a:r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שְמִירָה</a:t>
              </a:r>
            </a:p>
            <a:p>
              <a:pPr algn="ctr"/>
              <a:endParaRPr lang="he-IL" dirty="0"/>
            </a:p>
            <a:p>
              <a:pPr algn="ctr"/>
              <a:endParaRPr lang="he-IL" dirty="0"/>
            </a:p>
          </p:txBody>
        </p:sp>
        <p:cxnSp>
          <p:nvCxnSpPr>
            <p:cNvPr id="51" name="מחבר חץ ישר 50"/>
            <p:cNvCxnSpPr>
              <a:cxnSpLocks/>
            </p:cNvCxnSpPr>
            <p:nvPr/>
          </p:nvCxnSpPr>
          <p:spPr>
            <a:xfrm>
              <a:off x="10963035" y="2485477"/>
              <a:ext cx="1" cy="125358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מחבר חץ ישר 52"/>
            <p:cNvCxnSpPr>
              <a:cxnSpLocks/>
            </p:cNvCxnSpPr>
            <p:nvPr/>
          </p:nvCxnSpPr>
          <p:spPr>
            <a:xfrm flipH="1">
              <a:off x="8123509" y="2410596"/>
              <a:ext cx="591" cy="13284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מחבר חץ ישר 53"/>
            <p:cNvCxnSpPr/>
            <p:nvPr/>
          </p:nvCxnSpPr>
          <p:spPr>
            <a:xfrm>
              <a:off x="4769383" y="3429000"/>
              <a:ext cx="1" cy="44209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מחבר חץ ישר 54"/>
            <p:cNvCxnSpPr/>
            <p:nvPr/>
          </p:nvCxnSpPr>
          <p:spPr>
            <a:xfrm>
              <a:off x="2245583" y="3405500"/>
              <a:ext cx="1" cy="44209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מלבן: פינות מעוגלות 24">
            <a:extLst>
              <a:ext uri="{FF2B5EF4-FFF2-40B4-BE49-F238E27FC236}">
                <a16:creationId xmlns:a16="http://schemas.microsoft.com/office/drawing/2014/main" id="{6E707E36-0035-4EFC-BC2D-F647693EE1C4}"/>
              </a:ext>
            </a:extLst>
          </p:cNvPr>
          <p:cNvSpPr/>
          <p:nvPr/>
        </p:nvSpPr>
        <p:spPr>
          <a:xfrm>
            <a:off x="9300997" y="1087434"/>
            <a:ext cx="2589257" cy="1253589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1.שורש ותבנית</a:t>
            </a:r>
          </a:p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בשם: שורש ומשקל</a:t>
            </a:r>
          </a:p>
        </p:txBody>
      </p:sp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E3D81F6F-56A0-4077-ABA8-F8FC7A1EAE76}"/>
              </a:ext>
            </a:extLst>
          </p:cNvPr>
          <p:cNvSpPr/>
          <p:nvPr/>
        </p:nvSpPr>
        <p:spPr>
          <a:xfrm>
            <a:off x="947569" y="2369570"/>
            <a:ext cx="1879714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4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0" name="מלבן: פינות מעוגלות 29">
            <a:extLst>
              <a:ext uri="{FF2B5EF4-FFF2-40B4-BE49-F238E27FC236}">
                <a16:creationId xmlns:a16="http://schemas.microsoft.com/office/drawing/2014/main" id="{2BC48921-86E8-466A-BFE7-683ED10607DD}"/>
              </a:ext>
            </a:extLst>
          </p:cNvPr>
          <p:cNvSpPr/>
          <p:nvPr/>
        </p:nvSpPr>
        <p:spPr>
          <a:xfrm>
            <a:off x="6453541" y="1077400"/>
            <a:ext cx="2589257" cy="1253589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2.בסיס +צורן</a:t>
            </a:r>
          </a:p>
        </p:txBody>
      </p:sp>
      <p:sp>
        <p:nvSpPr>
          <p:cNvPr id="32" name="מלבן: פינות מעוגלות 31">
            <a:extLst>
              <a:ext uri="{FF2B5EF4-FFF2-40B4-BE49-F238E27FC236}">
                <a16:creationId xmlns:a16="http://schemas.microsoft.com/office/drawing/2014/main" id="{328B4E18-B3B1-441D-964C-284B97A340D0}"/>
              </a:ext>
            </a:extLst>
          </p:cNvPr>
          <p:cNvSpPr/>
          <p:nvPr/>
        </p:nvSpPr>
        <p:spPr>
          <a:xfrm>
            <a:off x="1860687" y="1346018"/>
            <a:ext cx="2589257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3.            </a:t>
            </a:r>
          </a:p>
        </p:txBody>
      </p:sp>
      <p:sp>
        <p:nvSpPr>
          <p:cNvPr id="33" name="מלבן: פינות מעוגלות 32">
            <a:extLst>
              <a:ext uri="{FF2B5EF4-FFF2-40B4-BE49-F238E27FC236}">
                <a16:creationId xmlns:a16="http://schemas.microsoft.com/office/drawing/2014/main" id="{A14A8A43-B625-4A42-928F-B111578FA297}"/>
              </a:ext>
            </a:extLst>
          </p:cNvPr>
          <p:cNvSpPr/>
          <p:nvPr/>
        </p:nvSpPr>
        <p:spPr>
          <a:xfrm>
            <a:off x="3372544" y="2445941"/>
            <a:ext cx="1943168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4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E9A66F10-28A6-4B13-BF1D-85764C75182E}"/>
              </a:ext>
            </a:extLst>
          </p:cNvPr>
          <p:cNvSpPr/>
          <p:nvPr/>
        </p:nvSpPr>
        <p:spPr>
          <a:xfrm>
            <a:off x="2436085" y="192532"/>
            <a:ext cx="6948521" cy="646331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r>
              <a:rPr lang="he-IL" sz="3200" dirty="0">
                <a:solidFill>
                  <a:srgbClr val="333333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he-IL" sz="3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דרכי התצורה של השמות בעברית </a:t>
            </a:r>
          </a:p>
        </p:txBody>
      </p:sp>
    </p:spTree>
    <p:extLst>
      <p:ext uri="{BB962C8B-B14F-4D97-AF65-F5344CB8AC3E}">
        <p14:creationId xmlns:p14="http://schemas.microsoft.com/office/powerpoint/2010/main" val="288560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FEACEE-1394-4B90-8CB4-2ADA04B4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5194" y="971539"/>
            <a:ext cx="7910518" cy="5712430"/>
          </a:xfrm>
        </p:spPr>
        <p:txBody>
          <a:bodyPr/>
          <a:lstStyle/>
          <a:p>
            <a:r>
              <a:rPr lang="he-IL" sz="6600" dirty="0"/>
              <a:t>כדורגל   כדורסל   כדוריד   כדורעף   </a:t>
            </a:r>
            <a:br>
              <a:rPr lang="he-IL" sz="7200" dirty="0"/>
            </a:br>
            <a:endParaRPr lang="he-IL" sz="72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C2CEFE6-ED64-420C-AF0E-D306B4AC2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מהי דרך התצורה של השמות הבאים?</a:t>
            </a:r>
          </a:p>
        </p:txBody>
      </p:sp>
      <p:pic>
        <p:nvPicPr>
          <p:cNvPr id="5" name="Picture 2" descr="Basketball, Ball, Game, Recreation, Sport, Orange">
            <a:extLst>
              <a:ext uri="{FF2B5EF4-FFF2-40B4-BE49-F238E27FC236}">
                <a16:creationId xmlns:a16="http://schemas.microsoft.com/office/drawing/2014/main" id="{66A642B3-59F1-4943-A85C-4341B3CAF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642" y="3653047"/>
            <a:ext cx="2042001" cy="2171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צלחת כדורגל קטנה">
            <a:extLst>
              <a:ext uri="{FF2B5EF4-FFF2-40B4-BE49-F238E27FC236}">
                <a16:creationId xmlns:a16="http://schemas.microsoft.com/office/drawing/2014/main" id="{8A193BF8-4644-4306-BE0D-A9EBB9D67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1264" y="1438917"/>
            <a:ext cx="2143125" cy="2143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256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FEACEE-1394-4B90-8CB4-2ADA04B4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7811" y="2034283"/>
            <a:ext cx="3955551" cy="3960635"/>
          </a:xfrm>
        </p:spPr>
        <p:txBody>
          <a:bodyPr/>
          <a:lstStyle/>
          <a:p>
            <a:r>
              <a:rPr lang="he-IL" sz="7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כדור</a:t>
            </a:r>
            <a:r>
              <a:rPr lang="he-IL" sz="7200" dirty="0"/>
              <a:t>גל   </a:t>
            </a:r>
            <a:r>
              <a:rPr lang="he-IL" sz="7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כדור</a:t>
            </a:r>
            <a:r>
              <a:rPr lang="he-IL" sz="7200" dirty="0"/>
              <a:t>סל   </a:t>
            </a:r>
            <a:r>
              <a:rPr lang="he-IL" sz="7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כדור</a:t>
            </a:r>
            <a:r>
              <a:rPr lang="he-IL" sz="7200" dirty="0"/>
              <a:t>יד   </a:t>
            </a:r>
            <a:r>
              <a:rPr lang="he-IL" sz="7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כדור</a:t>
            </a:r>
            <a:r>
              <a:rPr lang="he-IL" sz="7200" dirty="0"/>
              <a:t>עף   </a:t>
            </a:r>
            <a:br>
              <a:rPr lang="he-IL" sz="7200" dirty="0"/>
            </a:br>
            <a:endParaRPr lang="he-IL" sz="72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C2CEFE6-ED64-420C-AF0E-D306B4AC2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he-IL" sz="5400" dirty="0"/>
              <a:t>מהי דרך התצורה של השמות הבאים?</a:t>
            </a:r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F48F7E57-3C91-4987-84AD-BCFE2B4BEB19}"/>
              </a:ext>
            </a:extLst>
          </p:cNvPr>
          <p:cNvSpPr/>
          <p:nvPr/>
        </p:nvSpPr>
        <p:spPr>
          <a:xfrm>
            <a:off x="1056370" y="1726058"/>
            <a:ext cx="6102849" cy="238360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dirty="0">
                <a:solidFill>
                  <a:srgbClr val="002060">
                    <a:lumMod val="50000"/>
                    <a:lumOff val="50000"/>
                  </a:srgbClr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כדור </a:t>
            </a:r>
            <a:r>
              <a:rPr lang="he-IL" sz="7200" dirty="0">
                <a:solidFill>
                  <a:schemeClr val="accent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+</a:t>
            </a:r>
            <a:r>
              <a:rPr lang="he-IL" sz="7200" dirty="0">
                <a:solidFill>
                  <a:srgbClr val="002060">
                    <a:lumMod val="50000"/>
                    <a:lumOff val="50000"/>
                  </a:srgbClr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 </a:t>
            </a:r>
            <a:r>
              <a:rPr lang="he-IL" sz="7200" dirty="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סל</a:t>
            </a: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חץ: שמאלה 4">
            <a:extLst>
              <a:ext uri="{FF2B5EF4-FFF2-40B4-BE49-F238E27FC236}">
                <a16:creationId xmlns:a16="http://schemas.microsoft.com/office/drawing/2014/main" id="{56A4FCF2-753B-4DA6-8222-9A2AF817AC9C}"/>
              </a:ext>
            </a:extLst>
          </p:cNvPr>
          <p:cNvSpPr/>
          <p:nvPr/>
        </p:nvSpPr>
        <p:spPr>
          <a:xfrm>
            <a:off x="7325474" y="2794571"/>
            <a:ext cx="1311084" cy="339047"/>
          </a:xfrm>
          <a:prstGeom prst="leftArrow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חץ: למטה 5">
            <a:extLst>
              <a:ext uri="{FF2B5EF4-FFF2-40B4-BE49-F238E27FC236}">
                <a16:creationId xmlns:a16="http://schemas.microsoft.com/office/drawing/2014/main" id="{D1118676-5F36-4FC2-88E6-801F3F951E3A}"/>
              </a:ext>
            </a:extLst>
          </p:cNvPr>
          <p:cNvSpPr/>
          <p:nvPr/>
        </p:nvSpPr>
        <p:spPr>
          <a:xfrm>
            <a:off x="3840666" y="4112876"/>
            <a:ext cx="267128" cy="787897"/>
          </a:xfrm>
          <a:prstGeom prst="downArrow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A52383E-4DD3-4F8F-8159-392E1F21210D}"/>
              </a:ext>
            </a:extLst>
          </p:cNvPr>
          <p:cNvSpPr/>
          <p:nvPr/>
        </p:nvSpPr>
        <p:spPr>
          <a:xfrm>
            <a:off x="1056370" y="4900773"/>
            <a:ext cx="6102848" cy="85275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8802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FEACEE-1394-4B90-8CB4-2ADA04B4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7811" y="2034283"/>
            <a:ext cx="3955551" cy="3960635"/>
          </a:xfrm>
        </p:spPr>
        <p:txBody>
          <a:bodyPr/>
          <a:lstStyle/>
          <a:p>
            <a:br>
              <a:rPr lang="he-IL" sz="7200" dirty="0"/>
            </a:br>
            <a:endParaRPr lang="he-IL" sz="7200" dirty="0"/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F48F7E57-3C91-4987-84AD-BCFE2B4BEB19}"/>
              </a:ext>
            </a:extLst>
          </p:cNvPr>
          <p:cNvSpPr/>
          <p:nvPr/>
        </p:nvSpPr>
        <p:spPr>
          <a:xfrm>
            <a:off x="3377045" y="734252"/>
            <a:ext cx="5603646" cy="238360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dirty="0">
                <a:solidFill>
                  <a:srgbClr val="002060">
                    <a:lumMod val="50000"/>
                    <a:lumOff val="50000"/>
                  </a:srgb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קֶרֶן  </a:t>
            </a:r>
            <a:r>
              <a:rPr lang="he-IL" sz="7200" dirty="0">
                <a:solidFill>
                  <a:schemeClr val="accent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+</a:t>
            </a:r>
            <a:r>
              <a:rPr lang="he-IL" sz="7200" dirty="0">
                <a:solidFill>
                  <a:srgbClr val="002060">
                    <a:lumMod val="50000"/>
                    <a:lumOff val="50000"/>
                  </a:srgb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72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אַף</a:t>
            </a:r>
            <a:endParaRPr lang="he-IL" sz="7200" dirty="0">
              <a:solidFill>
                <a:srgbClr val="192A72"/>
              </a:solidFill>
            </a:endParaRPr>
          </a:p>
        </p:txBody>
      </p:sp>
      <p:sp>
        <p:nvSpPr>
          <p:cNvPr id="6" name="חץ: למטה 5">
            <a:extLst>
              <a:ext uri="{FF2B5EF4-FFF2-40B4-BE49-F238E27FC236}">
                <a16:creationId xmlns:a16="http://schemas.microsoft.com/office/drawing/2014/main" id="{D1118676-5F36-4FC2-88E6-801F3F951E3A}"/>
              </a:ext>
            </a:extLst>
          </p:cNvPr>
          <p:cNvSpPr/>
          <p:nvPr/>
        </p:nvSpPr>
        <p:spPr>
          <a:xfrm>
            <a:off x="5922071" y="3226703"/>
            <a:ext cx="267128" cy="787897"/>
          </a:xfrm>
          <a:prstGeom prst="downArrow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A52383E-4DD3-4F8F-8159-392E1F21210D}"/>
              </a:ext>
            </a:extLst>
          </p:cNvPr>
          <p:cNvSpPr/>
          <p:nvPr/>
        </p:nvSpPr>
        <p:spPr>
          <a:xfrm>
            <a:off x="3377044" y="4014600"/>
            <a:ext cx="5603646" cy="85275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קַרְנַף</a:t>
            </a:r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1128FD5-B8A9-45B2-91E1-08A58EA73D39}"/>
              </a:ext>
            </a:extLst>
          </p:cNvPr>
          <p:cNvSpPr txBox="1">
            <a:spLocks/>
          </p:cNvSpPr>
          <p:nvPr/>
        </p:nvSpPr>
        <p:spPr>
          <a:xfrm>
            <a:off x="8129907" y="216415"/>
            <a:ext cx="3965475" cy="275026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91" rtl="1" eaLnBrk="1" latinLnBrk="0" hangingPunct="1">
              <a:spcBef>
                <a:spcPct val="0"/>
              </a:spcBef>
              <a:buNone/>
              <a:defRPr sz="3200" kern="120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>
              <a:lnSpc>
                <a:spcPct val="150000"/>
              </a:lnSpc>
            </a:pPr>
            <a:r>
              <a:rPr lang="he-IL" sz="4000" b="1" dirty="0"/>
              <a:t>דרך התצורה: בסיס + בסיס</a:t>
            </a:r>
          </a:p>
          <a:p>
            <a:pPr>
              <a:lnSpc>
                <a:spcPct val="150000"/>
              </a:lnSpc>
            </a:pPr>
            <a:r>
              <a:rPr lang="he-IL" sz="4000" dirty="0"/>
              <a:t>הלחם בסיסים </a:t>
            </a:r>
          </a:p>
        </p:txBody>
      </p:sp>
      <p:pic>
        <p:nvPicPr>
          <p:cNvPr id="9" name="Picture 2" descr="Southern White Rhinoceros">
            <a:extLst>
              <a:ext uri="{FF2B5EF4-FFF2-40B4-BE49-F238E27FC236}">
                <a16:creationId xmlns:a16="http://schemas.microsoft.com/office/drawing/2014/main" id="{2AF59A81-E585-4565-A1D6-AED32A8E3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67" y="2005821"/>
            <a:ext cx="2760815" cy="184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5B61F8A5-043A-4DF2-B997-2D36205427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178" y="5017456"/>
            <a:ext cx="4970602" cy="184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8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FEACEE-1394-4B90-8CB4-2ADA04B4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2221" y="1428109"/>
            <a:ext cx="7910518" cy="5712430"/>
          </a:xfrm>
        </p:spPr>
        <p:txBody>
          <a:bodyPr/>
          <a:lstStyle/>
          <a:p>
            <a:r>
              <a:rPr lang="he-IL" sz="7200" dirty="0"/>
              <a:t>צה"ל   רמטכ"ל</a:t>
            </a:r>
            <a:br>
              <a:rPr lang="he-IL" sz="7200" dirty="0"/>
            </a:br>
            <a:br>
              <a:rPr lang="he-IL" sz="7200" dirty="0"/>
            </a:br>
            <a:r>
              <a:rPr lang="he-IL" sz="7200" dirty="0"/>
              <a:t>שב"כ   מפכ"ל </a:t>
            </a:r>
            <a:br>
              <a:rPr lang="he-IL" sz="7200" dirty="0"/>
            </a:br>
            <a:endParaRPr lang="he-IL" sz="72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C2CEFE6-ED64-420C-AF0E-D306B4AC2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he-IL" dirty="0"/>
              <a:t>ומה לגבי השמות הבאים?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01AF4A1-8341-48A1-ACF1-FA8F18B6C69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2744" y="1590106"/>
            <a:ext cx="2778954" cy="207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74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FEACEE-1394-4B90-8CB4-2ADA04B4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7541" y="1792893"/>
            <a:ext cx="4150759" cy="3018727"/>
          </a:xfrm>
        </p:spPr>
        <p:txBody>
          <a:bodyPr/>
          <a:lstStyle/>
          <a:p>
            <a:br>
              <a:rPr lang="he-IL" sz="7200" dirty="0"/>
            </a:br>
            <a:endParaRPr lang="he-IL" sz="72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C2CEFE6-ED64-420C-AF0E-D306B4AC2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מהי דרך התצורה של  רמטכ"ל</a:t>
            </a:r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F48F7E57-3C91-4987-84AD-BCFE2B4BEB19}"/>
              </a:ext>
            </a:extLst>
          </p:cNvPr>
          <p:cNvSpPr/>
          <p:nvPr/>
        </p:nvSpPr>
        <p:spPr>
          <a:xfrm>
            <a:off x="2290018" y="1421258"/>
            <a:ext cx="6157685" cy="2907482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600" dirty="0">
                <a:solidFill>
                  <a:schemeClr val="accent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ר</a:t>
            </a:r>
            <a:r>
              <a:rPr lang="he-IL" sz="6600" dirty="0">
                <a:solidFill>
                  <a:srgbClr val="002060">
                    <a:lumMod val="50000"/>
                    <a:lumOff val="50000"/>
                  </a:srgbClr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אש ה</a:t>
            </a:r>
            <a:r>
              <a:rPr lang="he-IL" sz="6600" dirty="0">
                <a:solidFill>
                  <a:schemeClr val="accent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מט</a:t>
            </a:r>
            <a:r>
              <a:rPr lang="he-IL" sz="6600" dirty="0">
                <a:solidFill>
                  <a:srgbClr val="002060">
                    <a:lumMod val="50000"/>
                    <a:lumOff val="50000"/>
                  </a:srgbClr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ה ה</a:t>
            </a:r>
            <a:r>
              <a:rPr lang="he-IL" sz="6600" dirty="0">
                <a:solidFill>
                  <a:schemeClr val="accent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כל</a:t>
            </a:r>
            <a:r>
              <a:rPr lang="he-IL" sz="6600" dirty="0">
                <a:solidFill>
                  <a:srgbClr val="002060">
                    <a:lumMod val="50000"/>
                    <a:lumOff val="50000"/>
                  </a:srgbClr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לי</a:t>
            </a:r>
            <a:endParaRPr lang="he-IL" sz="1600" dirty="0"/>
          </a:p>
        </p:txBody>
      </p:sp>
      <p:sp>
        <p:nvSpPr>
          <p:cNvPr id="5" name="חץ: שמאלה 4">
            <a:extLst>
              <a:ext uri="{FF2B5EF4-FFF2-40B4-BE49-F238E27FC236}">
                <a16:creationId xmlns:a16="http://schemas.microsoft.com/office/drawing/2014/main" id="{56A4FCF2-753B-4DA6-8222-9A2AF817AC9C}"/>
              </a:ext>
            </a:extLst>
          </p:cNvPr>
          <p:cNvSpPr/>
          <p:nvPr/>
        </p:nvSpPr>
        <p:spPr>
          <a:xfrm>
            <a:off x="8520548" y="2705475"/>
            <a:ext cx="708282" cy="339047"/>
          </a:xfrm>
          <a:prstGeom prst="leftArrow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חץ: למטה 5">
            <a:extLst>
              <a:ext uri="{FF2B5EF4-FFF2-40B4-BE49-F238E27FC236}">
                <a16:creationId xmlns:a16="http://schemas.microsoft.com/office/drawing/2014/main" id="{D1118676-5F36-4FC2-88E6-801F3F951E3A}"/>
              </a:ext>
            </a:extLst>
          </p:cNvPr>
          <p:cNvSpPr/>
          <p:nvPr/>
        </p:nvSpPr>
        <p:spPr>
          <a:xfrm>
            <a:off x="5310183" y="4337214"/>
            <a:ext cx="267128" cy="563559"/>
          </a:xfrm>
          <a:prstGeom prst="downArrow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A52383E-4DD3-4F8F-8159-392E1F21210D}"/>
              </a:ext>
            </a:extLst>
          </p:cNvPr>
          <p:cNvSpPr/>
          <p:nvPr/>
        </p:nvSpPr>
        <p:spPr>
          <a:xfrm>
            <a:off x="2762245" y="4900773"/>
            <a:ext cx="5907641" cy="85275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ראשי תיבות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6FCA19-601C-4E5E-AB22-1CF557923151}"/>
              </a:ext>
            </a:extLst>
          </p:cNvPr>
          <p:cNvSpPr txBox="1"/>
          <p:nvPr/>
        </p:nvSpPr>
        <p:spPr>
          <a:xfrm>
            <a:off x="8961125" y="1853703"/>
            <a:ext cx="3073294" cy="27710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4000" dirty="0"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בסיס + בסיס</a:t>
            </a:r>
          </a:p>
          <a:p>
            <a:pPr>
              <a:lnSpc>
                <a:spcPct val="150000"/>
              </a:lnSpc>
            </a:pPr>
            <a:r>
              <a:rPr lang="he-IL" sz="4000" dirty="0"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ראשי תיבות</a:t>
            </a:r>
          </a:p>
          <a:p>
            <a:pPr>
              <a:lnSpc>
                <a:spcPct val="150000"/>
              </a:lnSpc>
            </a:pPr>
            <a:r>
              <a:rPr lang="he-IL" sz="4000" dirty="0"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(נוטריקון</a:t>
            </a:r>
            <a:r>
              <a:rPr lang="he-IL" sz="4000" dirty="0"/>
              <a:t>)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5B617FA-E8E0-4CBF-94C7-0392BF0CED2A}"/>
              </a:ext>
            </a:extLst>
          </p:cNvPr>
          <p:cNvSpPr txBox="1"/>
          <p:nvPr/>
        </p:nvSpPr>
        <p:spPr>
          <a:xfrm>
            <a:off x="10565049" y="5285678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he-IL" dirty="0"/>
          </a:p>
        </p:txBody>
      </p:sp>
      <p:pic>
        <p:nvPicPr>
          <p:cNvPr id="1028" name="Picture 4" descr="אביב כוכבי | mako פזם">
            <a:extLst>
              <a:ext uri="{FF2B5EF4-FFF2-40B4-BE49-F238E27FC236}">
                <a16:creationId xmlns:a16="http://schemas.microsoft.com/office/drawing/2014/main" id="{8EAB9BD6-E8BD-4BD2-B295-8EBF758F2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81" y="3544922"/>
            <a:ext cx="2336237" cy="122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BBA674E9-3485-4990-B048-9E2DBE2A779F}"/>
              </a:ext>
            </a:extLst>
          </p:cNvPr>
          <p:cNvSpPr txBox="1"/>
          <p:nvPr/>
        </p:nvSpPr>
        <p:spPr>
          <a:xfrm>
            <a:off x="157581" y="4747761"/>
            <a:ext cx="2336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192A72"/>
                </a:solidFill>
              </a:rPr>
              <a:t>הרמטכ"ל אביב כוכבי</a:t>
            </a:r>
          </a:p>
          <a:p>
            <a:pPr algn="ctr"/>
            <a:r>
              <a:rPr lang="en-US" b="1" dirty="0" err="1">
                <a:solidFill>
                  <a:srgbClr val="192A72"/>
                </a:solidFill>
              </a:rPr>
              <a:t>mako</a:t>
            </a:r>
            <a:endParaRPr lang="he-IL" b="1" dirty="0">
              <a:solidFill>
                <a:srgbClr val="192A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9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10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FEACEE-1394-4B90-8CB4-2ADA04B4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2221" y="1428109"/>
            <a:ext cx="7910518" cy="5712430"/>
          </a:xfrm>
        </p:spPr>
        <p:txBody>
          <a:bodyPr/>
          <a:lstStyle/>
          <a:p>
            <a:r>
              <a:rPr lang="he-IL" sz="7200" dirty="0"/>
              <a:t>           צה"ל</a:t>
            </a:r>
            <a:br>
              <a:rPr lang="he-IL" sz="7200" dirty="0"/>
            </a:br>
            <a:br>
              <a:rPr lang="he-IL" sz="4800" dirty="0"/>
            </a:br>
            <a:r>
              <a:rPr lang="he-IL" sz="7200" dirty="0"/>
              <a:t>  שב"כ            מפכ"ל </a:t>
            </a:r>
            <a:br>
              <a:rPr lang="he-IL" sz="7200" dirty="0"/>
            </a:br>
            <a:endParaRPr lang="he-IL" sz="72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C2CEFE6-ED64-420C-AF0E-D306B4AC2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he-IL" dirty="0"/>
              <a:t>ומה לגבי השמות הנוספים?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19FC7D1-5946-4D52-B48D-2F48B40A11C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2744" y="1824281"/>
            <a:ext cx="2778954" cy="2073070"/>
          </a:xfrm>
          <a:prstGeom prst="rect">
            <a:avLst/>
          </a:prstGeom>
        </p:spPr>
      </p:pic>
      <p:pic>
        <p:nvPicPr>
          <p:cNvPr id="5" name="תמונה 4" descr="הורדה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34086" y="2745682"/>
            <a:ext cx="2236039" cy="161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34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878916" y="2705268"/>
            <a:ext cx="9208400" cy="252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121904" rIns="121904" bIns="121904" anchor="t" anchorCtr="0">
            <a:noAutofit/>
          </a:bodyPr>
          <a:lstStyle/>
          <a:p>
            <a:pPr marL="609600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5400" dirty="0"/>
              <a:t>דרכי תצורת השמות בעברית - חלק ב</a:t>
            </a:r>
            <a:r>
              <a:rPr lang="en-US" sz="5400" dirty="0"/>
              <a:t>'</a:t>
            </a:r>
            <a:endParaRPr lang="he-IL" sz="5400"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עברית - כיתה ט'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שם המורה: שירלי שרון</a:t>
            </a:r>
          </a:p>
          <a:p>
            <a:endParaRPr lang="he-IL" dirty="0"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4277217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FEACEE-1394-4B90-8CB4-2ADA04B4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3410" y="759968"/>
            <a:ext cx="3565133" cy="44126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sz="3600" dirty="0"/>
              <a:t>ראשי התיבות הם סימן קיצור לשתי מילים או יותר. </a:t>
            </a:r>
            <a:br>
              <a:rPr lang="he-IL" sz="3600" dirty="0"/>
            </a:br>
            <a:endParaRPr lang="he-IL" sz="3600" dirty="0"/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F48F7E57-3C91-4987-84AD-BCFE2B4BEB19}"/>
              </a:ext>
            </a:extLst>
          </p:cNvPr>
          <p:cNvSpPr/>
          <p:nvPr/>
        </p:nvSpPr>
        <p:spPr>
          <a:xfrm>
            <a:off x="1099335" y="1057208"/>
            <a:ext cx="7181637" cy="332420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dirty="0">
                <a:solidFill>
                  <a:srgbClr val="002060">
                    <a:lumMod val="50000"/>
                    <a:lumOff val="50000"/>
                  </a:srgbClr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  עו</a:t>
            </a:r>
            <a:r>
              <a:rPr lang="he-IL" sz="7200" dirty="0">
                <a:solidFill>
                  <a:srgbClr val="FF0000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"</a:t>
            </a:r>
            <a:r>
              <a:rPr lang="he-IL" sz="7200" dirty="0">
                <a:solidFill>
                  <a:srgbClr val="002060">
                    <a:lumMod val="50000"/>
                    <a:lumOff val="50000"/>
                  </a:srgbClr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ד</a:t>
            </a:r>
            <a:endParaRPr lang="he-IL" sz="2400" dirty="0"/>
          </a:p>
        </p:txBody>
      </p:sp>
      <p:sp>
        <p:nvSpPr>
          <p:cNvPr id="6" name="חץ: למטה 5">
            <a:extLst>
              <a:ext uri="{FF2B5EF4-FFF2-40B4-BE49-F238E27FC236}">
                <a16:creationId xmlns:a16="http://schemas.microsoft.com/office/drawing/2014/main" id="{D1118676-5F36-4FC2-88E6-801F3F951E3A}"/>
              </a:ext>
            </a:extLst>
          </p:cNvPr>
          <p:cNvSpPr/>
          <p:nvPr/>
        </p:nvSpPr>
        <p:spPr>
          <a:xfrm>
            <a:off x="4409067" y="4381413"/>
            <a:ext cx="267128" cy="556920"/>
          </a:xfrm>
          <a:prstGeom prst="downArrow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A52383E-4DD3-4F8F-8159-392E1F21210D}"/>
              </a:ext>
            </a:extLst>
          </p:cNvPr>
          <p:cNvSpPr/>
          <p:nvPr/>
        </p:nvSpPr>
        <p:spPr>
          <a:xfrm>
            <a:off x="1829511" y="4948037"/>
            <a:ext cx="5907641" cy="85275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עורך דין</a:t>
            </a:r>
          </a:p>
        </p:txBody>
      </p:sp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4BFD5CBD-1253-4400-AD8E-776DE668D301}"/>
              </a:ext>
            </a:extLst>
          </p:cNvPr>
          <p:cNvCxnSpPr>
            <a:cxnSpLocks/>
          </p:cNvCxnSpPr>
          <p:nvPr/>
        </p:nvCxnSpPr>
        <p:spPr>
          <a:xfrm>
            <a:off x="2890297" y="1700051"/>
            <a:ext cx="1463570" cy="6273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4BDE976-68C3-4876-875E-001CD9CF889C}"/>
              </a:ext>
            </a:extLst>
          </p:cNvPr>
          <p:cNvSpPr txBox="1"/>
          <p:nvPr/>
        </p:nvSpPr>
        <p:spPr>
          <a:xfrm>
            <a:off x="1818953" y="1496355"/>
            <a:ext cx="10713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002060">
                    <a:lumMod val="50000"/>
                    <a:lumOff val="50000"/>
                  </a:srgb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גרשיים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1728068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64868B4-4F3F-4F85-BC75-9343AD992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265" y="115063"/>
            <a:ext cx="9642231" cy="720000"/>
          </a:xfrm>
        </p:spPr>
        <p:txBody>
          <a:bodyPr/>
          <a:lstStyle/>
          <a:p>
            <a:r>
              <a:rPr lang="he-IL" sz="5400" dirty="0">
                <a:solidFill>
                  <a:srgbClr val="192A72"/>
                </a:solidFill>
              </a:rPr>
              <a:t>		  בסיס +בסיס		</a:t>
            </a:r>
            <a:endParaRPr lang="he-IL" sz="54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8BA476E-D5AA-4524-853A-246D27034A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flipV="1">
            <a:off x="1235129" y="1046794"/>
            <a:ext cx="10634506" cy="5220441"/>
          </a:xfrm>
        </p:spPr>
        <p:txBody>
          <a:bodyPr/>
          <a:lstStyle/>
          <a:p>
            <a:pPr marL="0" lvl="0"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he-IL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he-IL" altLang="he-IL" sz="8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altLang="he-IL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55C2B791-4B7D-41DF-858C-1AE924E273DC}"/>
              </a:ext>
            </a:extLst>
          </p:cNvPr>
          <p:cNvSpPr/>
          <p:nvPr/>
        </p:nvSpPr>
        <p:spPr>
          <a:xfrm>
            <a:off x="6902352" y="2634596"/>
            <a:ext cx="2979505" cy="249263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he-IL" sz="6600" b="1" dirty="0">
                <a:solidFill>
                  <a:srgbClr val="002060">
                    <a:lumMod val="90000"/>
                    <a:lumOff val="10000"/>
                  </a:srgb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רמזור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747A8834-7A20-4C74-BB18-AFAC56F092A1}"/>
              </a:ext>
            </a:extLst>
          </p:cNvPr>
          <p:cNvSpPr/>
          <p:nvPr/>
        </p:nvSpPr>
        <p:spPr>
          <a:xfrm>
            <a:off x="2955808" y="2634596"/>
            <a:ext cx="2979505" cy="249263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b="1" dirty="0">
                <a:solidFill>
                  <a:srgbClr val="192A72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צה"ל</a:t>
            </a:r>
            <a:endParaRPr lang="he-IL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8E9344ED-D195-4005-AE02-4BD875A19950}"/>
              </a:ext>
            </a:extLst>
          </p:cNvPr>
          <p:cNvCxnSpPr/>
          <p:nvPr/>
        </p:nvCxnSpPr>
        <p:spPr>
          <a:xfrm>
            <a:off x="8309941" y="1892276"/>
            <a:ext cx="0" cy="7705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F6BF1A8E-7FBD-4200-BBAE-3FF0CCD41939}"/>
              </a:ext>
            </a:extLst>
          </p:cNvPr>
          <p:cNvCxnSpPr/>
          <p:nvPr/>
        </p:nvCxnSpPr>
        <p:spPr>
          <a:xfrm flipH="1">
            <a:off x="4331915" y="1958567"/>
            <a:ext cx="1" cy="6696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64E453BC-D624-47D4-83CA-3A7731F31893}"/>
              </a:ext>
            </a:extLst>
          </p:cNvPr>
          <p:cNvSpPr/>
          <p:nvPr/>
        </p:nvSpPr>
        <p:spPr>
          <a:xfrm>
            <a:off x="6902352" y="1259369"/>
            <a:ext cx="2422197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הלחם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A669240A-CE5B-4D1F-A9A6-588950224AFC}"/>
              </a:ext>
            </a:extLst>
          </p:cNvPr>
          <p:cNvSpPr/>
          <p:nvPr/>
        </p:nvSpPr>
        <p:spPr>
          <a:xfrm>
            <a:off x="3120818" y="1170944"/>
            <a:ext cx="2422197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ראשי תיבות (נוטריקון)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8A423AAD-4FAA-4BA7-8E96-B9A1A32442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97845" y="2488666"/>
            <a:ext cx="2019168" cy="2608031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EA49CCD9-0B74-4387-A712-2137A17D384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987" y="2662838"/>
            <a:ext cx="2778954" cy="207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9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F0A113-AFC2-472E-A7D0-680B61644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משימה להפסקה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877E7B05-A704-4A4A-9EF1-7326DB058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9969" y="1498180"/>
            <a:ext cx="10932062" cy="2061148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391C9BF-5F4F-454A-9DEF-1E09089C5BFF}"/>
              </a:ext>
            </a:extLst>
          </p:cNvPr>
          <p:cNvSpPr txBox="1"/>
          <p:nvPr/>
        </p:nvSpPr>
        <p:spPr>
          <a:xfrm>
            <a:off x="2059110" y="3841870"/>
            <a:ext cx="7673036" cy="13388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מהי דרך התצורה של המילה    </a:t>
            </a:r>
            <a:r>
              <a:rPr lang="he-IL" sz="45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פִּשְפְּשוּק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?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29537871-9C58-48CD-9573-CC27A83CE1A8}"/>
              </a:ext>
            </a:extLst>
          </p:cNvPr>
          <p:cNvSpPr/>
          <p:nvPr/>
        </p:nvSpPr>
        <p:spPr>
          <a:xfrm>
            <a:off x="4700812" y="2036252"/>
            <a:ext cx="1314498" cy="28661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4189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F0A113-AFC2-472E-A7D0-680B61644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משימה להפסקה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877E7B05-A704-4A4A-9EF1-7326DB058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9969" y="1498180"/>
            <a:ext cx="10932062" cy="2061148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391C9BF-5F4F-454A-9DEF-1E09089C5BFF}"/>
              </a:ext>
            </a:extLst>
          </p:cNvPr>
          <p:cNvSpPr txBox="1"/>
          <p:nvPr/>
        </p:nvSpPr>
        <p:spPr>
          <a:xfrm>
            <a:off x="3526972" y="3841870"/>
            <a:ext cx="58660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        </a:t>
            </a:r>
            <a:r>
              <a:rPr lang="he-IL" sz="3600" b="1" dirty="0">
                <a:highlight>
                  <a:srgbClr val="92D05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הלחם בסיסים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29537871-9C58-48CD-9573-CC27A83CE1A8}"/>
              </a:ext>
            </a:extLst>
          </p:cNvPr>
          <p:cNvSpPr/>
          <p:nvPr/>
        </p:nvSpPr>
        <p:spPr>
          <a:xfrm>
            <a:off x="4700812" y="2036252"/>
            <a:ext cx="1314498" cy="28661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14EDA42D-A4CA-4816-A83C-1F1D2B50EC60}"/>
              </a:ext>
            </a:extLst>
          </p:cNvPr>
          <p:cNvSpPr/>
          <p:nvPr/>
        </p:nvSpPr>
        <p:spPr>
          <a:xfrm>
            <a:off x="1708912" y="4674777"/>
            <a:ext cx="40513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400" dirty="0">
                <a:latin typeface="Varela Round" panose="00000500000000000000" pitchFamily="2" charset="-79"/>
                <a:cs typeface="Varela Round" panose="00000500000000000000" pitchFamily="2" charset="-79"/>
              </a:rPr>
              <a:t>פִּשְפֵּש + שוּק</a:t>
            </a:r>
            <a:endParaRPr lang="he-IL" sz="4400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BE36855F-7C61-4C6E-975D-D474A51CC2B7}"/>
              </a:ext>
            </a:extLst>
          </p:cNvPr>
          <p:cNvSpPr/>
          <p:nvPr/>
        </p:nvSpPr>
        <p:spPr>
          <a:xfrm>
            <a:off x="5944110" y="4665700"/>
            <a:ext cx="28328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4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פִּשְפְּשוּק</a:t>
            </a:r>
            <a:r>
              <a:rPr lang="he-IL" sz="4400" dirty="0">
                <a:latin typeface="Varela Round" panose="00000500000000000000" pitchFamily="2" charset="-79"/>
                <a:cs typeface="Varela Round" panose="00000500000000000000" pitchFamily="2" charset="-79"/>
              </a:rPr>
              <a:t> =</a:t>
            </a:r>
          </a:p>
        </p:txBody>
      </p:sp>
    </p:spTree>
    <p:extLst>
      <p:ext uri="{BB962C8B-B14F-4D97-AF65-F5344CB8AC3E}">
        <p14:creationId xmlns:p14="http://schemas.microsoft.com/office/powerpoint/2010/main" val="302465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FEACEE-1394-4B90-8CB4-2ADA04B46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416" y="1312990"/>
            <a:ext cx="11782384" cy="5224442"/>
          </a:xfrm>
        </p:spPr>
        <p:txBody>
          <a:bodyPr/>
          <a:lstStyle/>
          <a:p>
            <a:r>
              <a:rPr lang="he-IL" dirty="0"/>
              <a:t>                                                                          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C2CEFE6-ED64-420C-AF0E-D306B4AC2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b="1" dirty="0"/>
              <a:t>בואו נתרגל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EE679BA-65F7-42CF-B2B7-48984F38DA0B}"/>
              </a:ext>
            </a:extLst>
          </p:cNvPr>
          <p:cNvSpPr txBox="1"/>
          <p:nvPr/>
        </p:nvSpPr>
        <p:spPr>
          <a:xfrm>
            <a:off x="994437" y="1380684"/>
            <a:ext cx="445518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    </a:t>
            </a:r>
            <a:r>
              <a:rPr lang="he-IL" sz="3600" b="1" dirty="0">
                <a:highlight>
                  <a:srgbClr val="92D05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בסיס + בסיס </a:t>
            </a:r>
          </a:p>
          <a:p>
            <a:pPr algn="ctr"/>
            <a:r>
              <a:rPr lang="he-IL" sz="3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     </a:t>
            </a:r>
            <a:r>
              <a:rPr lang="he-IL" sz="3600" b="1" dirty="0">
                <a:highlight>
                  <a:srgbClr val="92D05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ראשי תיבות</a:t>
            </a:r>
          </a:p>
          <a:p>
            <a:pPr algn="ctr"/>
            <a:endParaRPr lang="he-IL" sz="36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גמ"ח=גְּמִילוּת חֲסָדִים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DE7488D-F00B-491F-A4EC-13A98F775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674" y="1301838"/>
            <a:ext cx="4192858" cy="424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41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ראשי תיבות וקיצורים – חדשון בעברית קלה">
            <a:extLst>
              <a:ext uri="{FF2B5EF4-FFF2-40B4-BE49-F238E27FC236}">
                <a16:creationId xmlns:a16="http://schemas.microsoft.com/office/drawing/2014/main" id="{A0999C8D-0116-48D7-AD50-26871ED77E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738" y="526695"/>
            <a:ext cx="3230266" cy="419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FC1E719F-CA4D-4E33-93CA-F3D0C97CBC8F}"/>
              </a:ext>
            </a:extLst>
          </p:cNvPr>
          <p:cNvSpPr txBox="1"/>
          <p:nvPr/>
        </p:nvSpPr>
        <p:spPr>
          <a:xfrm>
            <a:off x="281930" y="3253471"/>
            <a:ext cx="540606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קק"ל= קרן קימת לישראל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DA79973-A22A-486A-8354-3B4CBF402377}"/>
              </a:ext>
            </a:extLst>
          </p:cNvPr>
          <p:cNvSpPr txBox="1"/>
          <p:nvPr/>
        </p:nvSpPr>
        <p:spPr>
          <a:xfrm>
            <a:off x="776613" y="1511771"/>
            <a:ext cx="265551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err="1">
                <a:highlight>
                  <a:srgbClr val="92D05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בסיס+בסיס</a:t>
            </a:r>
            <a:r>
              <a:rPr lang="he-IL" sz="3600" b="1" dirty="0">
                <a:highlight>
                  <a:srgbClr val="92D05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  <a:p>
            <a:r>
              <a:rPr lang="he-IL" sz="3600" b="1" dirty="0">
                <a:highlight>
                  <a:srgbClr val="92D05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ראשי תיבות</a:t>
            </a:r>
          </a:p>
        </p:txBody>
      </p:sp>
    </p:spTree>
    <p:extLst>
      <p:ext uri="{BB962C8B-B14F-4D97-AF65-F5344CB8AC3E}">
        <p14:creationId xmlns:p14="http://schemas.microsoft.com/office/powerpoint/2010/main" val="375702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30197F4-1353-4198-81E7-6BFC81820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בואו נתרגל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D0FC1196-BC08-4AA7-ABA9-7BA7064074B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87440" y="1253440"/>
            <a:ext cx="5257920" cy="4154538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284904FF-E724-4A2D-B883-4E8C5BC11ED9}"/>
              </a:ext>
            </a:extLst>
          </p:cNvPr>
          <p:cNvSpPr/>
          <p:nvPr/>
        </p:nvSpPr>
        <p:spPr>
          <a:xfrm>
            <a:off x="280800" y="2901600"/>
            <a:ext cx="510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400" dirty="0">
                <a:latin typeface="Varela Round" panose="00000500000000000000" pitchFamily="2" charset="-79"/>
                <a:cs typeface="Varela Round" panose="00000500000000000000" pitchFamily="2" charset="-79"/>
              </a:rPr>
              <a:t>חַשְמַלַּאי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= 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חַשְׁמַל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+</a:t>
            </a:r>
            <a:r>
              <a:rPr lang="en-US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א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י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2452799-E2BC-4AF4-8C1F-063144A6CD29}"/>
              </a:ext>
            </a:extLst>
          </p:cNvPr>
          <p:cNvSpPr txBox="1"/>
          <p:nvPr/>
        </p:nvSpPr>
        <p:spPr>
          <a:xfrm>
            <a:off x="1479251" y="2039930"/>
            <a:ext cx="46237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     </a:t>
            </a:r>
            <a:r>
              <a:rPr lang="he-IL" sz="3600" b="1" dirty="0">
                <a:highlight>
                  <a:srgbClr val="92D05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בסיס +צורן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2B0E4E95-101E-4496-B277-B947845C28FE}"/>
              </a:ext>
            </a:extLst>
          </p:cNvPr>
          <p:cNvSpPr/>
          <p:nvPr/>
        </p:nvSpPr>
        <p:spPr>
          <a:xfrm>
            <a:off x="9672319" y="2209210"/>
            <a:ext cx="1773041" cy="360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8488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C2CEFE6-ED64-420C-AF0E-D306B4AC2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בואו נתרגל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4F5AAC8-B0AE-427D-AF20-983181AB5E69}"/>
              </a:ext>
            </a:extLst>
          </p:cNvPr>
          <p:cNvPicPr/>
          <p:nvPr/>
        </p:nvPicPr>
        <p:blipFill rotWithShape="1">
          <a:blip r:embed="rId3" cstate="print"/>
          <a:srcRect b="8420"/>
          <a:stretch/>
        </p:blipFill>
        <p:spPr>
          <a:xfrm>
            <a:off x="5549864" y="1130299"/>
            <a:ext cx="6208480" cy="4886037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A823159-D8D2-4097-9AD5-C98BA0FA0AA2}"/>
              </a:ext>
            </a:extLst>
          </p:cNvPr>
          <p:cNvSpPr txBox="1"/>
          <p:nvPr/>
        </p:nvSpPr>
        <p:spPr>
          <a:xfrm>
            <a:off x="365760" y="2131255"/>
            <a:ext cx="3823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highlight>
                  <a:srgbClr val="92D05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הלחם בסיסים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278EA04-56CA-45E4-AD8E-D96ACD384358}"/>
              </a:ext>
            </a:extLst>
          </p:cNvPr>
          <p:cNvSpPr txBox="1"/>
          <p:nvPr/>
        </p:nvSpPr>
        <p:spPr>
          <a:xfrm>
            <a:off x="6157546" y="2971800"/>
            <a:ext cx="914400" cy="9144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82DC436-BBB2-4FBE-BA70-2D6A7B7FB928}"/>
              </a:ext>
            </a:extLst>
          </p:cNvPr>
          <p:cNvSpPr txBox="1"/>
          <p:nvPr/>
        </p:nvSpPr>
        <p:spPr>
          <a:xfrm>
            <a:off x="-364524" y="2883413"/>
            <a:ext cx="43844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רַכֶּבֶת + כֶּבֶל</a:t>
            </a:r>
          </a:p>
        </p:txBody>
      </p:sp>
    </p:spTree>
    <p:extLst>
      <p:ext uri="{BB962C8B-B14F-4D97-AF65-F5344CB8AC3E}">
        <p14:creationId xmlns:p14="http://schemas.microsoft.com/office/powerpoint/2010/main" val="2981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מציין מיקום תוכן 7">
            <a:extLst>
              <a:ext uri="{FF2B5EF4-FFF2-40B4-BE49-F238E27FC236}">
                <a16:creationId xmlns:a16="http://schemas.microsoft.com/office/drawing/2014/main" id="{83515A58-154E-499F-BC95-EADFE4508CC1}"/>
              </a:ext>
            </a:extLst>
          </p:cNvPr>
          <p:cNvPicPr>
            <a:picLocks noGrp="1"/>
          </p:cNvPicPr>
          <p:nvPr>
            <p:ph sz="quarter" idx="4"/>
          </p:nvPr>
        </p:nvPicPr>
        <p:blipFill rotWithShape="1">
          <a:blip r:embed="rId3" cstate="print"/>
          <a:srcRect l="11133" b="45441"/>
          <a:stretch/>
        </p:blipFill>
        <p:spPr>
          <a:xfrm>
            <a:off x="6456509" y="605751"/>
            <a:ext cx="5347365" cy="3903903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D8E12093-EB9C-4733-9119-89AA652F574C}"/>
              </a:ext>
            </a:extLst>
          </p:cNvPr>
          <p:cNvSpPr txBox="1"/>
          <p:nvPr/>
        </p:nvSpPr>
        <p:spPr>
          <a:xfrm>
            <a:off x="708608" y="1176777"/>
            <a:ext cx="5183999" cy="18928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       </a:t>
            </a:r>
            <a:r>
              <a:rPr lang="he-IL" sz="3600" dirty="0">
                <a:highlight>
                  <a:srgbClr val="92D05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בסיס + בסיס</a:t>
            </a:r>
          </a:p>
          <a:p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           </a:t>
            </a:r>
            <a:r>
              <a:rPr lang="he-IL" sz="3600" dirty="0">
                <a:highlight>
                  <a:srgbClr val="92D05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הלחם</a:t>
            </a:r>
          </a:p>
          <a:p>
            <a:r>
              <a:rPr lang="he-IL" sz="4500" dirty="0">
                <a:latin typeface="Varela Round" panose="00000500000000000000" pitchFamily="2" charset="-79"/>
                <a:cs typeface="Varela Round" panose="00000500000000000000" pitchFamily="2" charset="-79"/>
              </a:rPr>
              <a:t>פְּלָדֶלֶת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=  פלדה +דלת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31693EEE-A0D6-479A-B99C-2B5B72A63093}"/>
              </a:ext>
            </a:extLst>
          </p:cNvPr>
          <p:cNvSpPr txBox="1"/>
          <p:nvPr/>
        </p:nvSpPr>
        <p:spPr>
          <a:xfrm>
            <a:off x="150312" y="3047220"/>
            <a:ext cx="6300592" cy="27238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     </a:t>
            </a:r>
            <a:r>
              <a:rPr lang="he-IL" sz="3600" b="1" dirty="0">
                <a:highlight>
                  <a:srgbClr val="92D05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שורש + תבנית (משקל)</a:t>
            </a:r>
          </a:p>
          <a:p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4500" dirty="0">
                <a:latin typeface="Varela Round" panose="00000500000000000000" pitchFamily="2" charset="-79"/>
                <a:cs typeface="Varela Round" panose="00000500000000000000" pitchFamily="2" charset="-79"/>
              </a:rPr>
              <a:t>פְּרִיצָה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 =   </a:t>
            </a:r>
            <a:r>
              <a:rPr lang="he-IL" sz="36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פר"צ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+ קְטִילָה</a:t>
            </a:r>
          </a:p>
          <a:p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45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תִּקּוּן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=   תק"נ + קִטּוּל</a:t>
            </a:r>
          </a:p>
          <a:p>
            <a:r>
              <a:rPr lang="he-IL" sz="4500" dirty="0">
                <a:latin typeface="Varela Round" panose="00000500000000000000" pitchFamily="2" charset="-79"/>
                <a:cs typeface="Varela Round" panose="00000500000000000000" pitchFamily="2" charset="-79"/>
              </a:rPr>
              <a:t> הַחְלָפָה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=</a:t>
            </a:r>
            <a:r>
              <a:rPr lang="he-IL" sz="36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    חל"פ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+ הַקְטָלָה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7922226E-1306-4A4E-BF82-17D5417044AC}"/>
              </a:ext>
            </a:extLst>
          </p:cNvPr>
          <p:cNvSpPr/>
          <p:nvPr/>
        </p:nvSpPr>
        <p:spPr>
          <a:xfrm>
            <a:off x="9478993" y="2026227"/>
            <a:ext cx="1187591" cy="33812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9B4E1EF6-BE39-41C9-8C8A-86089B903503}"/>
              </a:ext>
            </a:extLst>
          </p:cNvPr>
          <p:cNvSpPr/>
          <p:nvPr/>
        </p:nvSpPr>
        <p:spPr>
          <a:xfrm>
            <a:off x="11223534" y="2811912"/>
            <a:ext cx="580339" cy="216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28218266-1490-4F81-8130-B783BF4536A8}"/>
              </a:ext>
            </a:extLst>
          </p:cNvPr>
          <p:cNvSpPr/>
          <p:nvPr/>
        </p:nvSpPr>
        <p:spPr>
          <a:xfrm>
            <a:off x="10535805" y="2811912"/>
            <a:ext cx="580339" cy="216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DE3B96E3-AC1D-4313-AD8A-961178C50568}"/>
              </a:ext>
            </a:extLst>
          </p:cNvPr>
          <p:cNvSpPr/>
          <p:nvPr/>
        </p:nvSpPr>
        <p:spPr>
          <a:xfrm>
            <a:off x="9694924" y="2811912"/>
            <a:ext cx="790396" cy="216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6436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731FEC3C-F57D-43D6-B55E-877E30154EA1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084001" y="749239"/>
            <a:ext cx="5932798" cy="4579200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B7043515-5871-4E4A-92EC-6FB7DA1B53B5}"/>
              </a:ext>
            </a:extLst>
          </p:cNvPr>
          <p:cNvSpPr txBox="1"/>
          <p:nvPr/>
        </p:nvSpPr>
        <p:spPr>
          <a:xfrm>
            <a:off x="3364992" y="2962300"/>
            <a:ext cx="17550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מַלְגֵּזָן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B027DFD6-6E94-4CA8-B9F9-0FFDA0E755D7}"/>
              </a:ext>
            </a:extLst>
          </p:cNvPr>
          <p:cNvSpPr txBox="1"/>
          <p:nvPr/>
        </p:nvSpPr>
        <p:spPr>
          <a:xfrm>
            <a:off x="-309600" y="1360800"/>
            <a:ext cx="5392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sz="3600" dirty="0">
                <a:highlight>
                  <a:srgbClr val="92D05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בסיס + צורן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9536E930-A202-4220-B1F2-1C3D53780F6C}"/>
              </a:ext>
            </a:extLst>
          </p:cNvPr>
          <p:cNvSpPr txBox="1"/>
          <p:nvPr/>
        </p:nvSpPr>
        <p:spPr>
          <a:xfrm>
            <a:off x="2211384" y="2213805"/>
            <a:ext cx="308879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מַחְסְנַאי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ACC584AA-EA48-4B29-A104-462D045C8F7F}"/>
              </a:ext>
            </a:extLst>
          </p:cNvPr>
          <p:cNvSpPr txBox="1"/>
          <p:nvPr/>
        </p:nvSpPr>
        <p:spPr>
          <a:xfrm>
            <a:off x="774289" y="2142154"/>
            <a:ext cx="26915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= 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מַחְסָן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+ </a:t>
            </a:r>
            <a:r>
              <a:rPr lang="en-US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אי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94120246-5EB7-4CB4-9D2C-9D37C718FB1B}"/>
              </a:ext>
            </a:extLst>
          </p:cNvPr>
          <p:cNvSpPr txBox="1"/>
          <p:nvPr/>
        </p:nvSpPr>
        <p:spPr>
          <a:xfrm>
            <a:off x="579110" y="2890649"/>
            <a:ext cx="29128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= מַלְגֵּזָה +</a:t>
            </a:r>
            <a:r>
              <a:rPr lang="en-US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ן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C264DCA0-D274-4424-99C4-9B55D2189418}"/>
              </a:ext>
            </a:extLst>
          </p:cNvPr>
          <p:cNvSpPr/>
          <p:nvPr/>
        </p:nvSpPr>
        <p:spPr>
          <a:xfrm>
            <a:off x="8963303" y="2283278"/>
            <a:ext cx="1666469" cy="360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FA6E8A6F-0087-4A02-A556-71EF78C6CD39}"/>
              </a:ext>
            </a:extLst>
          </p:cNvPr>
          <p:cNvSpPr/>
          <p:nvPr/>
        </p:nvSpPr>
        <p:spPr>
          <a:xfrm>
            <a:off x="7576276" y="2278254"/>
            <a:ext cx="1173359" cy="360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7344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מחברת A5 דגם ABC – 300gr"/>
          <p:cNvPicPr>
            <a:picLocks noChangeAspect="1" noChangeArrowheads="1"/>
          </p:cNvPicPr>
          <p:nvPr/>
        </p:nvPicPr>
        <p:blipFill>
          <a:blip r:embed="rId2" cstate="print"/>
          <a:srcRect l="21500" t="7941" r="24499" b="9999"/>
          <a:stretch>
            <a:fillRect/>
          </a:stretch>
        </p:blipFill>
        <p:spPr bwMode="auto">
          <a:xfrm>
            <a:off x="9469015" y="1030280"/>
            <a:ext cx="1347406" cy="2047529"/>
          </a:xfrm>
          <a:prstGeom prst="rect">
            <a:avLst/>
          </a:prstGeom>
          <a:noFill/>
        </p:spPr>
      </p:pic>
      <p:sp>
        <p:nvSpPr>
          <p:cNvPr id="1028" name="AutoShape 4" descr="כלי כתיבה חדה | וקטורים לשימוש ציבורי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30" name="AutoShape 6" descr="כלי כתיבה חדה | וקטורים לשימוש ציבורי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כותרת משנה 2"/>
          <p:cNvSpPr txBox="1">
            <a:spLocks/>
          </p:cNvSpPr>
          <p:nvPr/>
        </p:nvSpPr>
        <p:spPr>
          <a:xfrm>
            <a:off x="793018" y="3214347"/>
            <a:ext cx="10141410" cy="92869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he-IL" sz="30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מחברת                       עט                       מחשב</a:t>
            </a:r>
          </a:p>
        </p:txBody>
      </p:sp>
      <p:sp>
        <p:nvSpPr>
          <p:cNvPr id="3" name="AutoShape 2" descr="ASUS X409FA - מחשב נייד 14&quot; | אקדמון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4" name="Picture 4" descr="ASUS X409FA - מחשב נייד 14&quot; | אקדמון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9896" y="837112"/>
            <a:ext cx="2483518" cy="2483518"/>
          </a:xfrm>
          <a:prstGeom prst="rect">
            <a:avLst/>
          </a:prstGeom>
          <a:noFill/>
        </p:spPr>
      </p:pic>
      <p:pic>
        <p:nvPicPr>
          <p:cNvPr id="5" name="Picture 6" descr="עט PILOT SUPER GRIP F - עטי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9350" y="1335354"/>
            <a:ext cx="1799327" cy="179932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26365" y="4556641"/>
            <a:ext cx="53138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ואפשר גם                     לסריקת</a:t>
            </a:r>
          </a:p>
        </p:txBody>
      </p:sp>
      <p:sp>
        <p:nvSpPr>
          <p:cNvPr id="6" name="AutoShape 8" descr="מחסני חשמל - סמארטפון LG V40 ThinQ 128GB LMV405EB - צבע פלטיניום ...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AutoShape 10" descr="מחסני חשמל - סמארטפון LG V40 ThinQ 128GB LMV405EB - צבע פלטיניום ...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1036" name="Picture 12" descr="מחסני חשמל - סמארטפון LG V40 ThinQ 128GB LMV405EB - צבע פלטיניום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7497" y="4147137"/>
            <a:ext cx="1284571" cy="1284571"/>
          </a:xfrm>
          <a:prstGeom prst="rect">
            <a:avLst/>
          </a:prstGeom>
          <a:noFill/>
        </p:spPr>
      </p:pic>
      <p:sp>
        <p:nvSpPr>
          <p:cNvPr id="1038" name="AutoShape 14" descr="Amazon.com: QR Code Reader: Appstore for Android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40" name="AutoShape 16" descr="Amazon.com: QR Code Reader: Appstore for Android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1042" name="Picture 18" descr="Amazon.com: QR Code Reader: Appstore for Andro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710353" y="4251968"/>
            <a:ext cx="952812" cy="95281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987296" y="5389439"/>
            <a:ext cx="64817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                 טלפון סלולרי                             ברקוד </a:t>
            </a:r>
            <a:r>
              <a:rPr lang="en-US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QR</a:t>
            </a:r>
            <a:endParaRPr lang="he-IL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72517" y="1926072"/>
            <a:ext cx="8820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או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855934" y="195141"/>
            <a:ext cx="6636024" cy="928670"/>
          </a:xfrm>
        </p:spPr>
        <p:txBody>
          <a:bodyPr>
            <a:noAutofit/>
          </a:bodyPr>
          <a:lstStyle/>
          <a:p>
            <a:r>
              <a:rPr lang="he-IL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מה להביא לשיעור?</a:t>
            </a:r>
          </a:p>
        </p:txBody>
      </p:sp>
    </p:spTree>
    <p:extLst>
      <p:ext uri="{BB962C8B-B14F-4D97-AF65-F5344CB8AC3E}">
        <p14:creationId xmlns:p14="http://schemas.microsoft.com/office/powerpoint/2010/main" val="666658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C0CC57AC-A833-428E-A293-1A25D3B7FC63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7218693" y="578749"/>
            <a:ext cx="4801535" cy="4762513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AAFDAD6-8844-43C5-907D-E42EEDA32721}"/>
              </a:ext>
            </a:extLst>
          </p:cNvPr>
          <p:cNvSpPr txBox="1"/>
          <p:nvPr/>
        </p:nvSpPr>
        <p:spPr>
          <a:xfrm>
            <a:off x="-157572" y="578749"/>
            <a:ext cx="7074988" cy="6124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32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3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  </a:t>
            </a:r>
            <a:r>
              <a:rPr lang="he-IL" sz="3600" b="1" dirty="0">
                <a:highlight>
                  <a:srgbClr val="92D05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בסיס + צורן</a:t>
            </a:r>
          </a:p>
          <a:p>
            <a:r>
              <a:rPr lang="he-IL" sz="4500" dirty="0">
                <a:latin typeface="Varela Round" panose="00000500000000000000" pitchFamily="2" charset="-79"/>
                <a:cs typeface="Varela Round" panose="00000500000000000000" pitchFamily="2" charset="-79"/>
              </a:rPr>
              <a:t>מַנְעוּלָן</a:t>
            </a:r>
            <a:r>
              <a:rPr lang="en-US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= </a:t>
            </a:r>
            <a:r>
              <a:rPr lang="en-US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מַנְעוּל + </a:t>
            </a:r>
            <a:r>
              <a:rPr lang="en-US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ן</a:t>
            </a:r>
          </a:p>
          <a:p>
            <a:endParaRPr lang="he-IL" sz="3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4500" dirty="0">
                <a:latin typeface="Varela Round" panose="00000500000000000000" pitchFamily="2" charset="-79"/>
                <a:cs typeface="Varela Round" panose="00000500000000000000" pitchFamily="2" charset="-79"/>
              </a:rPr>
              <a:t>אַרְצִי</a:t>
            </a:r>
            <a:r>
              <a:rPr lang="en-US" sz="45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 </a:t>
            </a:r>
            <a:r>
              <a:rPr lang="en-US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=</a:t>
            </a:r>
            <a:r>
              <a:rPr lang="en-US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  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אֶרֶץ</a:t>
            </a:r>
            <a:r>
              <a:rPr lang="en-US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+  </a:t>
            </a:r>
            <a:r>
              <a:rPr lang="en-US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י</a:t>
            </a:r>
            <a:endParaRPr lang="en-US" sz="36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en-US" sz="36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3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  </a:t>
            </a:r>
            <a:r>
              <a:rPr lang="he-IL" sz="3600" b="1" dirty="0">
                <a:highlight>
                  <a:srgbClr val="92D05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שורש + תבנית (משקל)</a:t>
            </a:r>
          </a:p>
          <a:p>
            <a:r>
              <a:rPr lang="he-IL" sz="45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תִּקּוּן</a:t>
            </a:r>
            <a:r>
              <a:rPr lang="en-US" sz="45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   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= </a:t>
            </a:r>
            <a:r>
              <a:rPr lang="en-US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תק"נ +קִטּוּל</a:t>
            </a:r>
          </a:p>
          <a:p>
            <a:endParaRPr lang="he-IL" sz="3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4500" dirty="0">
                <a:latin typeface="Varela Round" panose="00000500000000000000" pitchFamily="2" charset="-79"/>
                <a:cs typeface="Varela Round" panose="00000500000000000000" pitchFamily="2" charset="-79"/>
              </a:rPr>
              <a:t>פְּרִיסָה</a:t>
            </a:r>
            <a:r>
              <a:rPr lang="en-US" sz="45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 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= </a:t>
            </a:r>
            <a:r>
              <a:rPr lang="en-US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 </a:t>
            </a:r>
            <a:r>
              <a:rPr lang="he-IL" sz="36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פר"ס</a:t>
            </a:r>
            <a:r>
              <a:rPr lang="he-IL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+ קְטִילָה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78EF800E-108F-4919-A13F-8782E350AAB3}"/>
              </a:ext>
            </a:extLst>
          </p:cNvPr>
          <p:cNvSpPr/>
          <p:nvPr/>
        </p:nvSpPr>
        <p:spPr>
          <a:xfrm>
            <a:off x="9619460" y="665399"/>
            <a:ext cx="2079041" cy="63787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AFFE61BE-07F2-4E5C-BB7C-FB2A6683F84C}"/>
              </a:ext>
            </a:extLst>
          </p:cNvPr>
          <p:cNvSpPr/>
          <p:nvPr/>
        </p:nvSpPr>
        <p:spPr>
          <a:xfrm>
            <a:off x="7918981" y="3560593"/>
            <a:ext cx="1524000" cy="53464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2B421A5A-C652-4F8D-BE29-EA04F9CFB2DA}"/>
              </a:ext>
            </a:extLst>
          </p:cNvPr>
          <p:cNvSpPr/>
          <p:nvPr/>
        </p:nvSpPr>
        <p:spPr>
          <a:xfrm>
            <a:off x="8394469" y="1634257"/>
            <a:ext cx="658368" cy="3048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64602938-CF90-42AD-818B-D564E972AA95}"/>
              </a:ext>
            </a:extLst>
          </p:cNvPr>
          <p:cNvSpPr/>
          <p:nvPr/>
        </p:nvSpPr>
        <p:spPr>
          <a:xfrm>
            <a:off x="9969604" y="3560593"/>
            <a:ext cx="1524000" cy="53464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0717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קבוצה 51"/>
          <p:cNvGrpSpPr/>
          <p:nvPr/>
        </p:nvGrpSpPr>
        <p:grpSpPr>
          <a:xfrm>
            <a:off x="947569" y="2445941"/>
            <a:ext cx="10536829" cy="2681088"/>
            <a:chOff x="1407892" y="2410596"/>
            <a:chExt cx="10536829" cy="2681088"/>
          </a:xfrm>
        </p:grpSpPr>
        <p:sp>
          <p:nvSpPr>
            <p:cNvPr id="38" name="מלבן מעוגל 37"/>
            <p:cNvSpPr/>
            <p:nvPr/>
          </p:nvSpPr>
          <p:spPr>
            <a:xfrm>
              <a:off x="1407892" y="4155676"/>
              <a:ext cx="1675382" cy="91009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תנ"ך</a:t>
              </a:r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רמטכ"ל</a:t>
              </a:r>
            </a:p>
          </p:txBody>
        </p:sp>
        <p:sp>
          <p:nvSpPr>
            <p:cNvPr id="39" name="מלבן מעוגל 38"/>
            <p:cNvSpPr/>
            <p:nvPr/>
          </p:nvSpPr>
          <p:spPr>
            <a:xfrm>
              <a:off x="3844951" y="4155676"/>
              <a:ext cx="1749033" cy="90683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כספומט</a:t>
              </a:r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כדורגל</a:t>
              </a:r>
            </a:p>
          </p:txBody>
        </p:sp>
        <p:sp>
          <p:nvSpPr>
            <p:cNvPr id="40" name="מלבן מעוגל 39"/>
            <p:cNvSpPr/>
            <p:nvPr/>
          </p:nvSpPr>
          <p:spPr>
            <a:xfrm>
              <a:off x="7117338" y="4172968"/>
              <a:ext cx="2013525" cy="91871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ילדון</a:t>
              </a:r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כפית</a:t>
              </a:r>
            </a:p>
          </p:txBody>
        </p:sp>
        <p:sp>
          <p:nvSpPr>
            <p:cNvPr id="48" name="מלבן מעוגל 47"/>
            <p:cNvSpPr/>
            <p:nvPr/>
          </p:nvSpPr>
          <p:spPr>
            <a:xfrm>
              <a:off x="9931193" y="4172968"/>
              <a:ext cx="2013528" cy="87339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הפחתה</a:t>
              </a:r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שמירה</a:t>
              </a:r>
            </a:p>
            <a:p>
              <a:pPr algn="ctr"/>
              <a:endParaRPr lang="he-IL" dirty="0"/>
            </a:p>
            <a:p>
              <a:pPr algn="ctr"/>
              <a:endParaRPr lang="he-IL" dirty="0"/>
            </a:p>
          </p:txBody>
        </p:sp>
        <p:cxnSp>
          <p:nvCxnSpPr>
            <p:cNvPr id="51" name="מחבר חץ ישר 50"/>
            <p:cNvCxnSpPr>
              <a:cxnSpLocks/>
            </p:cNvCxnSpPr>
            <p:nvPr/>
          </p:nvCxnSpPr>
          <p:spPr>
            <a:xfrm>
              <a:off x="10963035" y="2485477"/>
              <a:ext cx="1" cy="125358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מחבר חץ ישר 52"/>
            <p:cNvCxnSpPr>
              <a:cxnSpLocks/>
            </p:cNvCxnSpPr>
            <p:nvPr/>
          </p:nvCxnSpPr>
          <p:spPr>
            <a:xfrm flipH="1">
              <a:off x="8123509" y="2410596"/>
              <a:ext cx="591" cy="13284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מחבר חץ ישר 53"/>
            <p:cNvCxnSpPr/>
            <p:nvPr/>
          </p:nvCxnSpPr>
          <p:spPr>
            <a:xfrm>
              <a:off x="4769383" y="3429000"/>
              <a:ext cx="1" cy="44209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מחבר חץ ישר 54"/>
            <p:cNvCxnSpPr/>
            <p:nvPr/>
          </p:nvCxnSpPr>
          <p:spPr>
            <a:xfrm>
              <a:off x="2245583" y="3405500"/>
              <a:ext cx="1" cy="44209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מלבן: פינות מעוגלות 24">
            <a:extLst>
              <a:ext uri="{FF2B5EF4-FFF2-40B4-BE49-F238E27FC236}">
                <a16:creationId xmlns:a16="http://schemas.microsoft.com/office/drawing/2014/main" id="{6E707E36-0035-4EFC-BC2D-F647693EE1C4}"/>
              </a:ext>
            </a:extLst>
          </p:cNvPr>
          <p:cNvSpPr/>
          <p:nvPr/>
        </p:nvSpPr>
        <p:spPr>
          <a:xfrm>
            <a:off x="9384606" y="1390399"/>
            <a:ext cx="2589257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1.שורש ותבנית</a:t>
            </a:r>
          </a:p>
        </p:txBody>
      </p:sp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E3D81F6F-56A0-4077-ABA8-F8FC7A1EAE76}"/>
              </a:ext>
            </a:extLst>
          </p:cNvPr>
          <p:cNvSpPr/>
          <p:nvPr/>
        </p:nvSpPr>
        <p:spPr>
          <a:xfrm>
            <a:off x="947569" y="2445941"/>
            <a:ext cx="1879714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ראשי תיבות</a:t>
            </a:r>
          </a:p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(נוטריקון) </a:t>
            </a:r>
          </a:p>
        </p:txBody>
      </p:sp>
      <p:sp>
        <p:nvSpPr>
          <p:cNvPr id="30" name="מלבן: פינות מעוגלות 29">
            <a:extLst>
              <a:ext uri="{FF2B5EF4-FFF2-40B4-BE49-F238E27FC236}">
                <a16:creationId xmlns:a16="http://schemas.microsoft.com/office/drawing/2014/main" id="{2BC48921-86E8-466A-BFE7-683ED10607DD}"/>
              </a:ext>
            </a:extLst>
          </p:cNvPr>
          <p:cNvSpPr/>
          <p:nvPr/>
        </p:nvSpPr>
        <p:spPr>
          <a:xfrm>
            <a:off x="6453541" y="1383478"/>
            <a:ext cx="2589257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2.בסיס +צורן</a:t>
            </a:r>
          </a:p>
        </p:txBody>
      </p:sp>
      <p:sp>
        <p:nvSpPr>
          <p:cNvPr id="32" name="מלבן: פינות מעוגלות 31">
            <a:extLst>
              <a:ext uri="{FF2B5EF4-FFF2-40B4-BE49-F238E27FC236}">
                <a16:creationId xmlns:a16="http://schemas.microsoft.com/office/drawing/2014/main" id="{328B4E18-B3B1-441D-964C-284B97A340D0}"/>
              </a:ext>
            </a:extLst>
          </p:cNvPr>
          <p:cNvSpPr/>
          <p:nvPr/>
        </p:nvSpPr>
        <p:spPr>
          <a:xfrm>
            <a:off x="1860687" y="1346018"/>
            <a:ext cx="2589257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3.בסיס +בסיס</a:t>
            </a:r>
          </a:p>
        </p:txBody>
      </p:sp>
      <p:sp>
        <p:nvSpPr>
          <p:cNvPr id="33" name="מלבן: פינות מעוגלות 32">
            <a:extLst>
              <a:ext uri="{FF2B5EF4-FFF2-40B4-BE49-F238E27FC236}">
                <a16:creationId xmlns:a16="http://schemas.microsoft.com/office/drawing/2014/main" id="{A14A8A43-B625-4A42-928F-B111578FA297}"/>
              </a:ext>
            </a:extLst>
          </p:cNvPr>
          <p:cNvSpPr/>
          <p:nvPr/>
        </p:nvSpPr>
        <p:spPr>
          <a:xfrm>
            <a:off x="3372544" y="2445941"/>
            <a:ext cx="1943168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הלחם</a:t>
            </a:r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6BB4E825-2FCB-4FF1-8627-90A002EC7BC2}"/>
              </a:ext>
            </a:extLst>
          </p:cNvPr>
          <p:cNvSpPr/>
          <p:nvPr/>
        </p:nvSpPr>
        <p:spPr>
          <a:xfrm>
            <a:off x="9497200" y="195654"/>
            <a:ext cx="2589257" cy="7484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גזירה מסורגת</a:t>
            </a:r>
          </a:p>
        </p:txBody>
      </p:sp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AFE060E5-5EE3-42D6-8B1E-5212DDCDEB4D}"/>
              </a:ext>
            </a:extLst>
          </p:cNvPr>
          <p:cNvSpPr/>
          <p:nvPr/>
        </p:nvSpPr>
        <p:spPr>
          <a:xfrm>
            <a:off x="745604" y="144803"/>
            <a:ext cx="8297194" cy="7992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גזירה קווית </a:t>
            </a:r>
          </a:p>
        </p:txBody>
      </p: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0136B1C6-15EF-459B-9DFC-0D1BC61D7930}"/>
              </a:ext>
            </a:extLst>
          </p:cNvPr>
          <p:cNvCxnSpPr/>
          <p:nvPr/>
        </p:nvCxnSpPr>
        <p:spPr>
          <a:xfrm>
            <a:off x="7742057" y="903920"/>
            <a:ext cx="1" cy="4420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018D30CD-8B98-4ED4-85E9-A4B94B47EED5}"/>
              </a:ext>
            </a:extLst>
          </p:cNvPr>
          <p:cNvCxnSpPr/>
          <p:nvPr/>
        </p:nvCxnSpPr>
        <p:spPr>
          <a:xfrm>
            <a:off x="2983661" y="873343"/>
            <a:ext cx="1" cy="4420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מחבר חץ ישר 20">
            <a:extLst>
              <a:ext uri="{FF2B5EF4-FFF2-40B4-BE49-F238E27FC236}">
                <a16:creationId xmlns:a16="http://schemas.microsoft.com/office/drawing/2014/main" id="{F7AB16A9-41FA-4779-AF8F-7FAA8475FA3E}"/>
              </a:ext>
            </a:extLst>
          </p:cNvPr>
          <p:cNvCxnSpPr/>
          <p:nvPr/>
        </p:nvCxnSpPr>
        <p:spPr>
          <a:xfrm>
            <a:off x="10661568" y="952399"/>
            <a:ext cx="1" cy="4420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022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116034" y="318958"/>
            <a:ext cx="3466380" cy="66226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4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גזירה</a:t>
            </a:r>
            <a:r>
              <a:rPr lang="he-IL" sz="4400" b="1" dirty="0"/>
              <a:t> </a:t>
            </a:r>
            <a:r>
              <a:rPr lang="he-IL" sz="4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קווית</a:t>
            </a:r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6842BC1C-F94C-40DC-849A-3FF5304432A4}"/>
              </a:ext>
            </a:extLst>
          </p:cNvPr>
          <p:cNvSpPr/>
          <p:nvPr/>
        </p:nvSpPr>
        <p:spPr>
          <a:xfrm>
            <a:off x="4429520" y="1705446"/>
            <a:ext cx="3048000" cy="676725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60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רֹאש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CCDFA168-B2B9-45A2-BAF3-EBB1EA3D7844}"/>
              </a:ext>
            </a:extLst>
          </p:cNvPr>
          <p:cNvSpPr/>
          <p:nvPr/>
        </p:nvSpPr>
        <p:spPr>
          <a:xfrm>
            <a:off x="648323" y="927468"/>
            <a:ext cx="10296362" cy="507831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e-IL" sz="2700" dirty="0">
                <a:solidFill>
                  <a:srgbClr val="333333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בסיס וצורן סופי הבאים זה אחר זה  ויוצרים מילה אחת.</a:t>
            </a: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7704E492-884D-4BA9-8DFB-D729146263D9}"/>
              </a:ext>
            </a:extLst>
          </p:cNvPr>
          <p:cNvSpPr/>
          <p:nvPr/>
        </p:nvSpPr>
        <p:spPr>
          <a:xfrm>
            <a:off x="1319412" y="2652318"/>
            <a:ext cx="9067800" cy="266390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he-IL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רֹאש + </a:t>
            </a:r>
            <a:r>
              <a:rPr lang="en-US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4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וֹן</a:t>
            </a:r>
            <a:r>
              <a:rPr lang="he-IL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&gt; רִאשוֹן</a:t>
            </a:r>
          </a:p>
        </p:txBody>
      </p:sp>
    </p:spTree>
    <p:extLst>
      <p:ext uri="{BB962C8B-B14F-4D97-AF65-F5344CB8AC3E}">
        <p14:creationId xmlns:p14="http://schemas.microsoft.com/office/powerpoint/2010/main" val="98123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640443" y="185549"/>
            <a:ext cx="4321833" cy="466137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3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גזירה קווית </a:t>
            </a:r>
          </a:p>
        </p:txBody>
      </p:sp>
      <p:sp>
        <p:nvSpPr>
          <p:cNvPr id="26" name="מלבן 25"/>
          <p:cNvSpPr/>
          <p:nvPr/>
        </p:nvSpPr>
        <p:spPr>
          <a:xfrm>
            <a:off x="1039662" y="750283"/>
            <a:ext cx="10296362" cy="92333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e-IL" sz="2700" dirty="0">
                <a:solidFill>
                  <a:srgbClr val="333333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שני בסיסים (מילים עצמאיות) או יותר הבאים זה אחר זה באופן קווי ויוצרים מילה אחת.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0A7B5419-347E-49FC-A9D2-62BED337FC1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2510" y="2435000"/>
            <a:ext cx="4499264" cy="315923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2DC01E63-9802-4BEF-8DEE-FAE97CC1E4C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9662" y="2607823"/>
            <a:ext cx="3997539" cy="2813583"/>
          </a:xfrm>
          <a:prstGeom prst="rect">
            <a:avLst/>
          </a:prstGeom>
        </p:spPr>
      </p:pic>
      <p:sp>
        <p:nvSpPr>
          <p:cNvPr id="12" name="מלבן 11">
            <a:extLst>
              <a:ext uri="{FF2B5EF4-FFF2-40B4-BE49-F238E27FC236}">
                <a16:creationId xmlns:a16="http://schemas.microsoft.com/office/drawing/2014/main" id="{55E6CEA6-F812-48AC-B5EE-9ABB84C66A70}"/>
              </a:ext>
            </a:extLst>
          </p:cNvPr>
          <p:cNvSpPr/>
          <p:nvPr/>
        </p:nvSpPr>
        <p:spPr>
          <a:xfrm>
            <a:off x="7193279" y="1829010"/>
            <a:ext cx="4228495" cy="507831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e-IL" sz="2700" dirty="0">
                <a:solidFill>
                  <a:srgbClr val="333333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כספומט = כסף + אוטומט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3095FC70-167A-4CA2-87D4-DE4280F8CA1D}"/>
              </a:ext>
            </a:extLst>
          </p:cNvPr>
          <p:cNvSpPr/>
          <p:nvPr/>
        </p:nvSpPr>
        <p:spPr>
          <a:xfrm>
            <a:off x="1107956" y="1829009"/>
            <a:ext cx="4466049" cy="507831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e-IL" sz="2700" dirty="0">
                <a:solidFill>
                  <a:srgbClr val="333333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צה"ל - צבא ההגנה לישראל</a:t>
            </a:r>
          </a:p>
        </p:txBody>
      </p:sp>
    </p:spTree>
    <p:extLst>
      <p:ext uri="{BB962C8B-B14F-4D97-AF65-F5344CB8AC3E}">
        <p14:creationId xmlns:p14="http://schemas.microsoft.com/office/powerpoint/2010/main" val="54792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2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55488" y="800398"/>
            <a:ext cx="3355012" cy="500333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3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גזירה מסורגת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89253" y="1834194"/>
            <a:ext cx="707659" cy="244771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4943082" y="1840668"/>
            <a:ext cx="439800" cy="299164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A1AAA4-24D6-4125-88D4-E9664463AF88}"/>
              </a:ext>
            </a:extLst>
          </p:cNvPr>
          <p:cNvSpPr txBox="1"/>
          <p:nvPr/>
        </p:nvSpPr>
        <p:spPr>
          <a:xfrm>
            <a:off x="660970" y="1449976"/>
            <a:ext cx="111438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rgbClr val="333333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השורש והתבנית מסתרגים (משתלבים) זה בזה ולא מתחברים באופן קווי.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1173FFA4-6747-4762-9CA1-0A88FDB3ACB0}"/>
              </a:ext>
            </a:extLst>
          </p:cNvPr>
          <p:cNvSpPr/>
          <p:nvPr/>
        </p:nvSpPr>
        <p:spPr>
          <a:xfrm>
            <a:off x="1029520" y="2645662"/>
            <a:ext cx="10406743" cy="30775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קְפ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ִי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צ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ָה   הִתְ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רַגְּש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ׁוּת   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סִפ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ּוּ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</a:t>
            </a:r>
            <a:r>
              <a:rPr lang="he-IL" sz="54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נַזֶּל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ֶ</a:t>
            </a:r>
            <a:r>
              <a:rPr lang="he-IL" sz="54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</a:t>
            </a:r>
            <a:endParaRPr lang="he-IL" sz="5400" b="1" dirty="0">
              <a:solidFill>
                <a:srgbClr val="C00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endParaRPr lang="he-IL" sz="5400" b="1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הַ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פְעָל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ָה    הִ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זָּכְר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וּת   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רַקְד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ָּ</a:t>
            </a:r>
            <a:r>
              <a:rPr lang="he-IL" sz="54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ן</a:t>
            </a:r>
            <a:endParaRPr lang="he-IL" sz="5400" b="1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1526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קבוצה 51"/>
          <p:cNvGrpSpPr/>
          <p:nvPr/>
        </p:nvGrpSpPr>
        <p:grpSpPr>
          <a:xfrm>
            <a:off x="947569" y="2445941"/>
            <a:ext cx="10536829" cy="2681088"/>
            <a:chOff x="1407892" y="2410596"/>
            <a:chExt cx="10536829" cy="2681088"/>
          </a:xfrm>
        </p:grpSpPr>
        <p:sp>
          <p:nvSpPr>
            <p:cNvPr id="38" name="מלבן מעוגל 37"/>
            <p:cNvSpPr/>
            <p:nvPr/>
          </p:nvSpPr>
          <p:spPr>
            <a:xfrm>
              <a:off x="1407892" y="4155676"/>
              <a:ext cx="1675382" cy="91009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תנ"ך</a:t>
              </a:r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רמטכ"ל</a:t>
              </a:r>
            </a:p>
          </p:txBody>
        </p:sp>
        <p:sp>
          <p:nvSpPr>
            <p:cNvPr id="39" name="מלבן מעוגל 38"/>
            <p:cNvSpPr/>
            <p:nvPr/>
          </p:nvSpPr>
          <p:spPr>
            <a:xfrm>
              <a:off x="3844951" y="4155676"/>
              <a:ext cx="1749033" cy="90683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כספומט</a:t>
              </a:r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כדורגל</a:t>
              </a:r>
            </a:p>
          </p:txBody>
        </p:sp>
        <p:sp>
          <p:nvSpPr>
            <p:cNvPr id="40" name="מלבן מעוגל 39"/>
            <p:cNvSpPr/>
            <p:nvPr/>
          </p:nvSpPr>
          <p:spPr>
            <a:xfrm>
              <a:off x="7117338" y="4172968"/>
              <a:ext cx="2013525" cy="91871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ילדון</a:t>
              </a:r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כפית</a:t>
              </a:r>
            </a:p>
          </p:txBody>
        </p:sp>
        <p:sp>
          <p:nvSpPr>
            <p:cNvPr id="48" name="מלבן מעוגל 47"/>
            <p:cNvSpPr/>
            <p:nvPr/>
          </p:nvSpPr>
          <p:spPr>
            <a:xfrm>
              <a:off x="9931193" y="4172968"/>
              <a:ext cx="2013528" cy="87339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הפחתה</a:t>
              </a:r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שמירה</a:t>
              </a:r>
            </a:p>
            <a:p>
              <a:pPr algn="ctr"/>
              <a:endParaRPr lang="he-IL" dirty="0"/>
            </a:p>
            <a:p>
              <a:pPr algn="ctr"/>
              <a:endParaRPr lang="he-IL" dirty="0"/>
            </a:p>
          </p:txBody>
        </p:sp>
        <p:cxnSp>
          <p:nvCxnSpPr>
            <p:cNvPr id="51" name="מחבר חץ ישר 50"/>
            <p:cNvCxnSpPr>
              <a:cxnSpLocks/>
            </p:cNvCxnSpPr>
            <p:nvPr/>
          </p:nvCxnSpPr>
          <p:spPr>
            <a:xfrm>
              <a:off x="10963035" y="2485477"/>
              <a:ext cx="1" cy="125358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מחבר חץ ישר 52"/>
            <p:cNvCxnSpPr>
              <a:cxnSpLocks/>
            </p:cNvCxnSpPr>
            <p:nvPr/>
          </p:nvCxnSpPr>
          <p:spPr>
            <a:xfrm flipH="1">
              <a:off x="8123509" y="2410596"/>
              <a:ext cx="591" cy="13284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מחבר חץ ישר 53"/>
            <p:cNvCxnSpPr/>
            <p:nvPr/>
          </p:nvCxnSpPr>
          <p:spPr>
            <a:xfrm>
              <a:off x="4769383" y="3429000"/>
              <a:ext cx="1" cy="44209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מחבר חץ ישר 54"/>
            <p:cNvCxnSpPr/>
            <p:nvPr/>
          </p:nvCxnSpPr>
          <p:spPr>
            <a:xfrm>
              <a:off x="2245583" y="3405500"/>
              <a:ext cx="1" cy="44209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מלבן: פינות מעוגלות 24">
            <a:extLst>
              <a:ext uri="{FF2B5EF4-FFF2-40B4-BE49-F238E27FC236}">
                <a16:creationId xmlns:a16="http://schemas.microsoft.com/office/drawing/2014/main" id="{6E707E36-0035-4EFC-BC2D-F647693EE1C4}"/>
              </a:ext>
            </a:extLst>
          </p:cNvPr>
          <p:cNvSpPr/>
          <p:nvPr/>
        </p:nvSpPr>
        <p:spPr>
          <a:xfrm>
            <a:off x="9384606" y="1390399"/>
            <a:ext cx="2589257" cy="7992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1.שורש ותבנית</a:t>
            </a:r>
          </a:p>
        </p:txBody>
      </p:sp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E3D81F6F-56A0-4077-ABA8-F8FC7A1EAE76}"/>
              </a:ext>
            </a:extLst>
          </p:cNvPr>
          <p:cNvSpPr/>
          <p:nvPr/>
        </p:nvSpPr>
        <p:spPr>
          <a:xfrm>
            <a:off x="947569" y="2445941"/>
            <a:ext cx="1879714" cy="79925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ראשי תיבות</a:t>
            </a:r>
          </a:p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(נוטריקון) </a:t>
            </a:r>
          </a:p>
        </p:txBody>
      </p:sp>
      <p:sp>
        <p:nvSpPr>
          <p:cNvPr id="30" name="מלבן: פינות מעוגלות 29">
            <a:extLst>
              <a:ext uri="{FF2B5EF4-FFF2-40B4-BE49-F238E27FC236}">
                <a16:creationId xmlns:a16="http://schemas.microsoft.com/office/drawing/2014/main" id="{2BC48921-86E8-466A-BFE7-683ED10607DD}"/>
              </a:ext>
            </a:extLst>
          </p:cNvPr>
          <p:cNvSpPr/>
          <p:nvPr/>
        </p:nvSpPr>
        <p:spPr>
          <a:xfrm>
            <a:off x="6453541" y="1383478"/>
            <a:ext cx="2589257" cy="79925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2.בסיס +צורן</a:t>
            </a:r>
          </a:p>
        </p:txBody>
      </p:sp>
      <p:sp>
        <p:nvSpPr>
          <p:cNvPr id="32" name="מלבן: פינות מעוגלות 31">
            <a:extLst>
              <a:ext uri="{FF2B5EF4-FFF2-40B4-BE49-F238E27FC236}">
                <a16:creationId xmlns:a16="http://schemas.microsoft.com/office/drawing/2014/main" id="{328B4E18-B3B1-441D-964C-284B97A340D0}"/>
              </a:ext>
            </a:extLst>
          </p:cNvPr>
          <p:cNvSpPr/>
          <p:nvPr/>
        </p:nvSpPr>
        <p:spPr>
          <a:xfrm>
            <a:off x="1860687" y="1346018"/>
            <a:ext cx="2589257" cy="79925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3.בסיס +בסיס</a:t>
            </a:r>
          </a:p>
        </p:txBody>
      </p:sp>
      <p:sp>
        <p:nvSpPr>
          <p:cNvPr id="33" name="מלבן: פינות מעוגלות 32">
            <a:extLst>
              <a:ext uri="{FF2B5EF4-FFF2-40B4-BE49-F238E27FC236}">
                <a16:creationId xmlns:a16="http://schemas.microsoft.com/office/drawing/2014/main" id="{A14A8A43-B625-4A42-928F-B111578FA297}"/>
              </a:ext>
            </a:extLst>
          </p:cNvPr>
          <p:cNvSpPr/>
          <p:nvPr/>
        </p:nvSpPr>
        <p:spPr>
          <a:xfrm>
            <a:off x="3372544" y="2445941"/>
            <a:ext cx="1943168" cy="79925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הלחם</a:t>
            </a:r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6BB4E825-2FCB-4FF1-8627-90A002EC7BC2}"/>
              </a:ext>
            </a:extLst>
          </p:cNvPr>
          <p:cNvSpPr/>
          <p:nvPr/>
        </p:nvSpPr>
        <p:spPr>
          <a:xfrm>
            <a:off x="9497200" y="195654"/>
            <a:ext cx="2589257" cy="748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גזירה מסורגת</a:t>
            </a:r>
          </a:p>
        </p:txBody>
      </p:sp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AFE060E5-5EE3-42D6-8B1E-5212DDCDEB4D}"/>
              </a:ext>
            </a:extLst>
          </p:cNvPr>
          <p:cNvSpPr/>
          <p:nvPr/>
        </p:nvSpPr>
        <p:spPr>
          <a:xfrm>
            <a:off x="745604" y="144803"/>
            <a:ext cx="8297194" cy="799254"/>
          </a:xfrm>
          <a:prstGeom prst="roundRect">
            <a:avLst/>
          </a:prstGeom>
          <a:solidFill>
            <a:srgbClr val="92D05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גזירה קווית </a:t>
            </a:r>
          </a:p>
        </p:txBody>
      </p: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0136B1C6-15EF-459B-9DFC-0D1BC61D7930}"/>
              </a:ext>
            </a:extLst>
          </p:cNvPr>
          <p:cNvCxnSpPr/>
          <p:nvPr/>
        </p:nvCxnSpPr>
        <p:spPr>
          <a:xfrm>
            <a:off x="7742057" y="903920"/>
            <a:ext cx="1" cy="4420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018D30CD-8B98-4ED4-85E9-A4B94B47EED5}"/>
              </a:ext>
            </a:extLst>
          </p:cNvPr>
          <p:cNvCxnSpPr/>
          <p:nvPr/>
        </p:nvCxnSpPr>
        <p:spPr>
          <a:xfrm>
            <a:off x="2983661" y="873343"/>
            <a:ext cx="1" cy="4420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מחבר חץ ישר 20">
            <a:extLst>
              <a:ext uri="{FF2B5EF4-FFF2-40B4-BE49-F238E27FC236}">
                <a16:creationId xmlns:a16="http://schemas.microsoft.com/office/drawing/2014/main" id="{F7AB16A9-41FA-4779-AF8F-7FAA8475FA3E}"/>
              </a:ext>
            </a:extLst>
          </p:cNvPr>
          <p:cNvCxnSpPr/>
          <p:nvPr/>
        </p:nvCxnSpPr>
        <p:spPr>
          <a:xfrm>
            <a:off x="10661568" y="952399"/>
            <a:ext cx="1" cy="4420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6989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64868B4-4F3F-4F85-BC75-9343AD99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e-IL" dirty="0"/>
            </a:br>
            <a:br>
              <a:rPr lang="he-IL" dirty="0"/>
            </a:br>
            <a:r>
              <a:rPr lang="he-IL" dirty="0"/>
              <a:t>תרגול של שלוש דרכי התצורה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8BA476E-D5AA-4524-853A-246D27034A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57727" y="2527063"/>
            <a:ext cx="10634506" cy="719999"/>
          </a:xfrm>
        </p:spPr>
        <p:txBody>
          <a:bodyPr/>
          <a:lstStyle/>
          <a:p>
            <a:pPr marL="0" lvl="0"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he-IL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hlinkClick r:id="rId3"/>
              </a:rPr>
              <a:t>https://www.flippity.net/ma.php?k=1CBgZfPDVZFFkLanv5JkN4KUHn2k-f93z0p3c7mVqNOY</a:t>
            </a:r>
            <a:br>
              <a:rPr lang="he-IL" altLang="he-IL" sz="8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altLang="he-IL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CB64197-7919-43D3-83D7-B5D138E2A37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46771" y="3610939"/>
            <a:ext cx="23241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499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1993588" y="919945"/>
            <a:ext cx="9642231" cy="720000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  מה למדנו היום?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400977" y="2179674"/>
            <a:ext cx="11516497" cy="3471768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96848" indent="0">
              <a:lnSpc>
                <a:spcPct val="200000"/>
              </a:lnSpc>
              <a:buNone/>
            </a:pPr>
            <a:r>
              <a:rPr lang="he-IL" sz="4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√ </a:t>
            </a:r>
            <a:r>
              <a:rPr lang="he-IL" sz="4400" dirty="0">
                <a:solidFill>
                  <a:schemeClr val="tx1"/>
                </a:solidFill>
              </a:rPr>
              <a:t>חזרנו על שתי דרכי התצורה שלמדנו בשיעור הקודם. </a:t>
            </a:r>
          </a:p>
          <a:p>
            <a:pPr marL="96848" indent="0">
              <a:lnSpc>
                <a:spcPct val="200000"/>
              </a:lnSpc>
              <a:buNone/>
            </a:pPr>
            <a:r>
              <a:rPr lang="he-IL" sz="4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√ </a:t>
            </a:r>
            <a:r>
              <a:rPr lang="he-IL" sz="44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היכרנו</a:t>
            </a:r>
            <a:r>
              <a:rPr lang="he-IL" sz="4400" dirty="0">
                <a:solidFill>
                  <a:schemeClr val="tx1"/>
                </a:solidFill>
              </a:rPr>
              <a:t> דרך נוספת מרכזית ליצירת שמות בשפה העברית.</a:t>
            </a:r>
          </a:p>
          <a:p>
            <a:pPr marL="96848" indent="0">
              <a:lnSpc>
                <a:spcPct val="200000"/>
              </a:lnSpc>
              <a:buNone/>
            </a:pPr>
            <a:r>
              <a:rPr lang="he-IL" sz="4400" dirty="0">
                <a:solidFill>
                  <a:schemeClr val="tx1"/>
                </a:solidFill>
              </a:rPr>
              <a:t>                                   </a:t>
            </a:r>
            <a:endParaRPr lang="he-IL" sz="5600" dirty="0">
              <a:solidFill>
                <a:schemeClr val="tx1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614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1993588" y="919945"/>
            <a:ext cx="9642231" cy="720000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  מה נעשה היום בשיעור?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400977" y="1498384"/>
            <a:ext cx="11516497" cy="4153058"/>
          </a:xfrm>
        </p:spPr>
        <p:txBody>
          <a:bodyPr>
            <a:normAutofit fontScale="85000" lnSpcReduction="10000"/>
          </a:bodyPr>
          <a:lstStyle/>
          <a:p>
            <a:pPr marL="96848" indent="0">
              <a:lnSpc>
                <a:spcPct val="200000"/>
              </a:lnSpc>
              <a:buNone/>
            </a:pPr>
            <a:r>
              <a:rPr lang="he-IL" sz="4400" dirty="0">
                <a:solidFill>
                  <a:schemeClr val="tx1"/>
                </a:solidFill>
              </a:rPr>
              <a:t>נחזור על שתי דרכי התצורה שלמדנו בשיעור הקודם. </a:t>
            </a:r>
          </a:p>
          <a:p>
            <a:pPr marL="96848" indent="0">
              <a:lnSpc>
                <a:spcPct val="200000"/>
              </a:lnSpc>
              <a:buNone/>
            </a:pPr>
            <a:r>
              <a:rPr lang="he-IL" sz="4400" dirty="0">
                <a:solidFill>
                  <a:schemeClr val="tx1"/>
                </a:solidFill>
              </a:rPr>
              <a:t>נכיר דרך נוספת מרכזית ליצירת שמות בשפה העברית. </a:t>
            </a:r>
          </a:p>
          <a:p>
            <a:pPr marL="96848" indent="0">
              <a:lnSpc>
                <a:spcPct val="200000"/>
              </a:lnSpc>
              <a:buNone/>
            </a:pPr>
            <a:r>
              <a:rPr lang="he-IL" sz="4400" dirty="0">
                <a:solidFill>
                  <a:schemeClr val="tx1"/>
                </a:solidFill>
              </a:rPr>
              <a:t>נסביר, נתרגל ונשחק.</a:t>
            </a:r>
          </a:p>
        </p:txBody>
      </p:sp>
    </p:spTree>
    <p:extLst>
      <p:ext uri="{BB962C8B-B14F-4D97-AF65-F5344CB8AC3E}">
        <p14:creationId xmlns:p14="http://schemas.microsoft.com/office/powerpoint/2010/main" val="956703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קבוצה 51"/>
          <p:cNvGrpSpPr/>
          <p:nvPr/>
        </p:nvGrpSpPr>
        <p:grpSpPr>
          <a:xfrm>
            <a:off x="1032552" y="439808"/>
            <a:ext cx="10524303" cy="4791127"/>
            <a:chOff x="1407892" y="300557"/>
            <a:chExt cx="10524303" cy="4791127"/>
          </a:xfrm>
        </p:grpSpPr>
        <p:sp>
          <p:nvSpPr>
            <p:cNvPr id="27" name="מלבן 26"/>
            <p:cNvSpPr/>
            <p:nvPr/>
          </p:nvSpPr>
          <p:spPr>
            <a:xfrm>
              <a:off x="2811425" y="300557"/>
              <a:ext cx="6948521" cy="646331"/>
            </a:xfrm>
            <a:prstGeom prst="rect">
              <a:avLst/>
            </a:prstGeom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he-IL" sz="3200" dirty="0">
                  <a:solidFill>
                    <a:srgbClr val="333333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 </a:t>
              </a:r>
              <a:r>
                <a:rPr lang="he-IL" sz="36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דרכי התצורה של השמות בעברית </a:t>
              </a:r>
            </a:p>
          </p:txBody>
        </p:sp>
        <p:sp>
          <p:nvSpPr>
            <p:cNvPr id="38" name="מלבן מעוגל 37"/>
            <p:cNvSpPr/>
            <p:nvPr/>
          </p:nvSpPr>
          <p:spPr>
            <a:xfrm>
              <a:off x="1407892" y="4155676"/>
              <a:ext cx="1675382" cy="91009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39" name="מלבן מעוגל 38"/>
            <p:cNvSpPr/>
            <p:nvPr/>
          </p:nvSpPr>
          <p:spPr>
            <a:xfrm>
              <a:off x="3844951" y="4155676"/>
              <a:ext cx="1749033" cy="90683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40" name="מלבן מעוגל 39"/>
            <p:cNvSpPr/>
            <p:nvPr/>
          </p:nvSpPr>
          <p:spPr>
            <a:xfrm>
              <a:off x="7117338" y="4172968"/>
              <a:ext cx="2013525" cy="91871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יַלְדּוֹן</a:t>
              </a:r>
            </a:p>
          </p:txBody>
        </p:sp>
        <p:sp>
          <p:nvSpPr>
            <p:cNvPr id="48" name="מלבן מעוגל 47"/>
            <p:cNvSpPr/>
            <p:nvPr/>
          </p:nvSpPr>
          <p:spPr>
            <a:xfrm>
              <a:off x="9918667" y="4172968"/>
              <a:ext cx="2013528" cy="87339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  <a:p>
              <a:pPr algn="ctr"/>
              <a:endParaRPr lang="he-IL" dirty="0"/>
            </a:p>
            <a:p>
              <a:pPr algn="ctr"/>
              <a:endParaRPr lang="he-IL" dirty="0"/>
            </a:p>
          </p:txBody>
        </p:sp>
        <p:cxnSp>
          <p:nvCxnSpPr>
            <p:cNvPr id="51" name="מחבר חץ ישר 50"/>
            <p:cNvCxnSpPr>
              <a:cxnSpLocks/>
            </p:cNvCxnSpPr>
            <p:nvPr/>
          </p:nvCxnSpPr>
          <p:spPr>
            <a:xfrm>
              <a:off x="10963035" y="2485477"/>
              <a:ext cx="1" cy="125358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מחבר חץ ישר 52"/>
            <p:cNvCxnSpPr>
              <a:cxnSpLocks/>
            </p:cNvCxnSpPr>
            <p:nvPr/>
          </p:nvCxnSpPr>
          <p:spPr>
            <a:xfrm flipH="1">
              <a:off x="8123509" y="2410596"/>
              <a:ext cx="591" cy="13284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מחבר חץ ישר 53"/>
            <p:cNvCxnSpPr/>
            <p:nvPr/>
          </p:nvCxnSpPr>
          <p:spPr>
            <a:xfrm>
              <a:off x="4769383" y="3429000"/>
              <a:ext cx="1" cy="44209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מחבר חץ ישר 54"/>
            <p:cNvCxnSpPr/>
            <p:nvPr/>
          </p:nvCxnSpPr>
          <p:spPr>
            <a:xfrm>
              <a:off x="2245583" y="3405500"/>
              <a:ext cx="1" cy="44209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מלבן: פינות מעוגלות 24">
            <a:extLst>
              <a:ext uri="{FF2B5EF4-FFF2-40B4-BE49-F238E27FC236}">
                <a16:creationId xmlns:a16="http://schemas.microsoft.com/office/drawing/2014/main" id="{6E707E36-0035-4EFC-BC2D-F647693EE1C4}"/>
              </a:ext>
            </a:extLst>
          </p:cNvPr>
          <p:cNvSpPr/>
          <p:nvPr/>
        </p:nvSpPr>
        <p:spPr>
          <a:xfrm>
            <a:off x="9384606" y="1383478"/>
            <a:ext cx="2589257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4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E3D81F6F-56A0-4077-ABA8-F8FC7A1EAE76}"/>
              </a:ext>
            </a:extLst>
          </p:cNvPr>
          <p:cNvSpPr/>
          <p:nvPr/>
        </p:nvSpPr>
        <p:spPr>
          <a:xfrm>
            <a:off x="947569" y="2369570"/>
            <a:ext cx="1879714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4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0" name="מלבן: פינות מעוגלות 29">
            <a:extLst>
              <a:ext uri="{FF2B5EF4-FFF2-40B4-BE49-F238E27FC236}">
                <a16:creationId xmlns:a16="http://schemas.microsoft.com/office/drawing/2014/main" id="{2BC48921-86E8-466A-BFE7-683ED10607DD}"/>
              </a:ext>
            </a:extLst>
          </p:cNvPr>
          <p:cNvSpPr/>
          <p:nvPr/>
        </p:nvSpPr>
        <p:spPr>
          <a:xfrm>
            <a:off x="6453541" y="1346018"/>
            <a:ext cx="2589257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בסיס +צורן</a:t>
            </a:r>
          </a:p>
        </p:txBody>
      </p:sp>
      <p:sp>
        <p:nvSpPr>
          <p:cNvPr id="32" name="מלבן: פינות מעוגלות 31">
            <a:extLst>
              <a:ext uri="{FF2B5EF4-FFF2-40B4-BE49-F238E27FC236}">
                <a16:creationId xmlns:a16="http://schemas.microsoft.com/office/drawing/2014/main" id="{328B4E18-B3B1-441D-964C-284B97A340D0}"/>
              </a:ext>
            </a:extLst>
          </p:cNvPr>
          <p:cNvSpPr/>
          <p:nvPr/>
        </p:nvSpPr>
        <p:spPr>
          <a:xfrm>
            <a:off x="1860687" y="1346018"/>
            <a:ext cx="2589257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4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3" name="מלבן: פינות מעוגלות 32">
            <a:extLst>
              <a:ext uri="{FF2B5EF4-FFF2-40B4-BE49-F238E27FC236}">
                <a16:creationId xmlns:a16="http://schemas.microsoft.com/office/drawing/2014/main" id="{A14A8A43-B625-4A42-928F-B111578FA297}"/>
              </a:ext>
            </a:extLst>
          </p:cNvPr>
          <p:cNvSpPr/>
          <p:nvPr/>
        </p:nvSpPr>
        <p:spPr>
          <a:xfrm>
            <a:off x="3372544" y="2445941"/>
            <a:ext cx="1943168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4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3789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CDBC675-2D3E-44CA-9AAC-064A8684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276473"/>
          </a:xfrm>
        </p:spPr>
        <p:txBody>
          <a:bodyPr/>
          <a:lstStyle/>
          <a:p>
            <a:r>
              <a:rPr lang="he-IL" dirty="0"/>
              <a:t>חושבים יחד...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1CC5076-0BA8-488A-AB4F-A1D733EB2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6665" y="539840"/>
            <a:ext cx="10438671" cy="1450593"/>
          </a:xfrm>
        </p:spPr>
        <p:txBody>
          <a:bodyPr/>
          <a:lstStyle/>
          <a:p>
            <a:r>
              <a:rPr lang="he-IL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he-IL" sz="4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מהי המשמעות של כל צורן סופי?</a:t>
            </a:r>
          </a:p>
        </p:txBody>
      </p:sp>
      <p:pic>
        <p:nvPicPr>
          <p:cNvPr id="7" name="תמונה 6" descr="תמונה שמכילה קסדה&#10;&#10;התיאור נוצר באופן אוטומטי">
            <a:extLst>
              <a:ext uri="{FF2B5EF4-FFF2-40B4-BE49-F238E27FC236}">
                <a16:creationId xmlns:a16="http://schemas.microsoft.com/office/drawing/2014/main" id="{8415D657-F7E6-4693-B947-F0FD0AD200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39" y="4559862"/>
            <a:ext cx="2033628" cy="2125743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B30E47A2-26EB-4F64-A5E8-CAF3BD322243}"/>
              </a:ext>
            </a:extLst>
          </p:cNvPr>
          <p:cNvSpPr/>
          <p:nvPr/>
        </p:nvSpPr>
        <p:spPr>
          <a:xfrm>
            <a:off x="9519190" y="1788665"/>
            <a:ext cx="1977210" cy="145059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יַרְקָן </a:t>
            </a:r>
          </a:p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רַפְתָן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F1796BAF-1016-4753-8F30-31B64885D827}"/>
              </a:ext>
            </a:extLst>
          </p:cNvPr>
          <p:cNvSpPr/>
          <p:nvPr/>
        </p:nvSpPr>
        <p:spPr>
          <a:xfrm>
            <a:off x="7247887" y="1788664"/>
            <a:ext cx="1977210" cy="145059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נַקְנִיקִיָּה</a:t>
            </a:r>
          </a:p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עוּגִיָּה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5C19298A-A30E-452A-9016-F11DA98DCEEB}"/>
              </a:ext>
            </a:extLst>
          </p:cNvPr>
          <p:cNvSpPr/>
          <p:nvPr/>
        </p:nvSpPr>
        <p:spPr>
          <a:xfrm>
            <a:off x="4976585" y="1778944"/>
            <a:ext cx="1977210" cy="145059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יַלְדּוֹן</a:t>
            </a:r>
          </a:p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סִפְרוֹן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6DCC409D-E5FD-42D8-8753-B6D25A74B3B1}"/>
              </a:ext>
            </a:extLst>
          </p:cNvPr>
          <p:cNvSpPr/>
          <p:nvPr/>
        </p:nvSpPr>
        <p:spPr>
          <a:xfrm>
            <a:off x="2705282" y="1736433"/>
            <a:ext cx="1977210" cy="149310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endParaRPr lang="he-IL" sz="3600" b="1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בִּרְזִיָּה</a:t>
            </a:r>
          </a:p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צִמְחִיָּה</a:t>
            </a:r>
          </a:p>
          <a:p>
            <a:pPr algn="ctr">
              <a:lnSpc>
                <a:spcPct val="150000"/>
              </a:lnSpc>
            </a:pPr>
            <a:endParaRPr lang="he-IL" sz="3600" b="1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FC99C027-29BE-4074-A49C-A55CD745C2A8}"/>
              </a:ext>
            </a:extLst>
          </p:cNvPr>
          <p:cNvSpPr/>
          <p:nvPr/>
        </p:nvSpPr>
        <p:spPr>
          <a:xfrm>
            <a:off x="9519190" y="3613341"/>
            <a:ext cx="1977210" cy="145059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בעלי מקצוע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4FEF027C-601F-434A-8CB5-6F3E6846B3FD}"/>
              </a:ext>
            </a:extLst>
          </p:cNvPr>
          <p:cNvSpPr/>
          <p:nvPr/>
        </p:nvSpPr>
        <p:spPr>
          <a:xfrm>
            <a:off x="7247887" y="3613341"/>
            <a:ext cx="1977210" cy="145059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הקטנה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03CDB0C9-B953-4C62-BCC3-EAC23C448E5B}"/>
              </a:ext>
            </a:extLst>
          </p:cNvPr>
          <p:cNvSpPr/>
          <p:nvPr/>
        </p:nvSpPr>
        <p:spPr>
          <a:xfrm>
            <a:off x="4999081" y="3613341"/>
            <a:ext cx="1977210" cy="145059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הקטנה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39BBCFC9-4FC8-4B5A-A02B-FDC60427D310}"/>
              </a:ext>
            </a:extLst>
          </p:cNvPr>
          <p:cNvSpPr/>
          <p:nvPr/>
        </p:nvSpPr>
        <p:spPr>
          <a:xfrm>
            <a:off x="2727778" y="3613341"/>
            <a:ext cx="1977210" cy="145059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אוספים</a:t>
            </a:r>
          </a:p>
        </p:txBody>
      </p:sp>
    </p:spTree>
    <p:extLst>
      <p:ext uri="{BB962C8B-B14F-4D97-AF65-F5344CB8AC3E}">
        <p14:creationId xmlns:p14="http://schemas.microsoft.com/office/powerpoint/2010/main" val="312519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קבוצה 51"/>
          <p:cNvGrpSpPr/>
          <p:nvPr/>
        </p:nvGrpSpPr>
        <p:grpSpPr>
          <a:xfrm>
            <a:off x="1191389" y="2373854"/>
            <a:ext cx="10524303" cy="2681088"/>
            <a:chOff x="1407892" y="2410596"/>
            <a:chExt cx="10524303" cy="2681088"/>
          </a:xfrm>
        </p:grpSpPr>
        <p:sp>
          <p:nvSpPr>
            <p:cNvPr id="38" name="מלבן מעוגל 37"/>
            <p:cNvSpPr/>
            <p:nvPr/>
          </p:nvSpPr>
          <p:spPr>
            <a:xfrm>
              <a:off x="1407892" y="4155676"/>
              <a:ext cx="1675382" cy="91009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39" name="מלבן מעוגל 38"/>
            <p:cNvSpPr/>
            <p:nvPr/>
          </p:nvSpPr>
          <p:spPr>
            <a:xfrm>
              <a:off x="3844951" y="4155676"/>
              <a:ext cx="1749033" cy="90683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40" name="מלבן מעוגל 39"/>
            <p:cNvSpPr/>
            <p:nvPr/>
          </p:nvSpPr>
          <p:spPr>
            <a:xfrm>
              <a:off x="7117338" y="4172968"/>
              <a:ext cx="2013525" cy="91871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יַלְדוֹן</a:t>
              </a:r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כַּפִּית</a:t>
              </a:r>
            </a:p>
          </p:txBody>
        </p:sp>
        <p:sp>
          <p:nvSpPr>
            <p:cNvPr id="48" name="מלבן מעוגל 47"/>
            <p:cNvSpPr/>
            <p:nvPr/>
          </p:nvSpPr>
          <p:spPr>
            <a:xfrm>
              <a:off x="9918667" y="4172968"/>
              <a:ext cx="2013528" cy="91871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הַפְחָתָה</a:t>
              </a:r>
            </a:p>
            <a:p>
              <a:pPr algn="ctr"/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שְמִירָה</a:t>
              </a:r>
            </a:p>
            <a:p>
              <a:pPr algn="ctr"/>
              <a:endParaRPr lang="he-IL" dirty="0"/>
            </a:p>
            <a:p>
              <a:pPr algn="ctr"/>
              <a:endParaRPr lang="he-IL" dirty="0"/>
            </a:p>
          </p:txBody>
        </p:sp>
        <p:cxnSp>
          <p:nvCxnSpPr>
            <p:cNvPr id="51" name="מחבר חץ ישר 50"/>
            <p:cNvCxnSpPr>
              <a:cxnSpLocks/>
            </p:cNvCxnSpPr>
            <p:nvPr/>
          </p:nvCxnSpPr>
          <p:spPr>
            <a:xfrm>
              <a:off x="10963035" y="2485477"/>
              <a:ext cx="1" cy="125358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מחבר חץ ישר 52"/>
            <p:cNvCxnSpPr>
              <a:cxnSpLocks/>
            </p:cNvCxnSpPr>
            <p:nvPr/>
          </p:nvCxnSpPr>
          <p:spPr>
            <a:xfrm flipH="1">
              <a:off x="8123509" y="2410596"/>
              <a:ext cx="591" cy="13284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מחבר חץ ישר 53"/>
            <p:cNvCxnSpPr/>
            <p:nvPr/>
          </p:nvCxnSpPr>
          <p:spPr>
            <a:xfrm>
              <a:off x="4769383" y="3429000"/>
              <a:ext cx="1" cy="44209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מחבר חץ ישר 54"/>
            <p:cNvCxnSpPr/>
            <p:nvPr/>
          </p:nvCxnSpPr>
          <p:spPr>
            <a:xfrm>
              <a:off x="2245583" y="3405500"/>
              <a:ext cx="1" cy="44209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מלבן: פינות מעוגלות 24">
            <a:extLst>
              <a:ext uri="{FF2B5EF4-FFF2-40B4-BE49-F238E27FC236}">
                <a16:creationId xmlns:a16="http://schemas.microsoft.com/office/drawing/2014/main" id="{6E707E36-0035-4EFC-BC2D-F647693EE1C4}"/>
              </a:ext>
            </a:extLst>
          </p:cNvPr>
          <p:cNvSpPr/>
          <p:nvPr/>
        </p:nvSpPr>
        <p:spPr>
          <a:xfrm>
            <a:off x="9384606" y="1390399"/>
            <a:ext cx="2589257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1.שורש ותבנית</a:t>
            </a:r>
          </a:p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(משקל)</a:t>
            </a:r>
          </a:p>
        </p:txBody>
      </p:sp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E3D81F6F-56A0-4077-ABA8-F8FC7A1EAE76}"/>
              </a:ext>
            </a:extLst>
          </p:cNvPr>
          <p:cNvSpPr/>
          <p:nvPr/>
        </p:nvSpPr>
        <p:spPr>
          <a:xfrm>
            <a:off x="947569" y="2369570"/>
            <a:ext cx="1879714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4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0" name="מלבן: פינות מעוגלות 29">
            <a:extLst>
              <a:ext uri="{FF2B5EF4-FFF2-40B4-BE49-F238E27FC236}">
                <a16:creationId xmlns:a16="http://schemas.microsoft.com/office/drawing/2014/main" id="{2BC48921-86E8-466A-BFE7-683ED10607DD}"/>
              </a:ext>
            </a:extLst>
          </p:cNvPr>
          <p:cNvSpPr/>
          <p:nvPr/>
        </p:nvSpPr>
        <p:spPr>
          <a:xfrm>
            <a:off x="6453541" y="1264016"/>
            <a:ext cx="2589257" cy="918716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2.בסיס +צורן</a:t>
            </a:r>
          </a:p>
        </p:txBody>
      </p:sp>
      <p:sp>
        <p:nvSpPr>
          <p:cNvPr id="32" name="מלבן: פינות מעוגלות 31">
            <a:extLst>
              <a:ext uri="{FF2B5EF4-FFF2-40B4-BE49-F238E27FC236}">
                <a16:creationId xmlns:a16="http://schemas.microsoft.com/office/drawing/2014/main" id="{328B4E18-B3B1-441D-964C-284B97A340D0}"/>
              </a:ext>
            </a:extLst>
          </p:cNvPr>
          <p:cNvSpPr/>
          <p:nvPr/>
        </p:nvSpPr>
        <p:spPr>
          <a:xfrm>
            <a:off x="1860687" y="1346018"/>
            <a:ext cx="2589257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3.            </a:t>
            </a:r>
          </a:p>
        </p:txBody>
      </p:sp>
      <p:sp>
        <p:nvSpPr>
          <p:cNvPr id="33" name="מלבן: פינות מעוגלות 32">
            <a:extLst>
              <a:ext uri="{FF2B5EF4-FFF2-40B4-BE49-F238E27FC236}">
                <a16:creationId xmlns:a16="http://schemas.microsoft.com/office/drawing/2014/main" id="{A14A8A43-B625-4A42-928F-B111578FA297}"/>
              </a:ext>
            </a:extLst>
          </p:cNvPr>
          <p:cNvSpPr/>
          <p:nvPr/>
        </p:nvSpPr>
        <p:spPr>
          <a:xfrm>
            <a:off x="3372544" y="2445941"/>
            <a:ext cx="1943168" cy="799254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24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FC5C638C-7440-4501-B4A9-4C53CF202834}"/>
              </a:ext>
            </a:extLst>
          </p:cNvPr>
          <p:cNvSpPr/>
          <p:nvPr/>
        </p:nvSpPr>
        <p:spPr>
          <a:xfrm>
            <a:off x="2436085" y="439808"/>
            <a:ext cx="6948521" cy="646331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r>
              <a:rPr lang="he-IL" sz="3200" dirty="0">
                <a:solidFill>
                  <a:srgbClr val="333333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he-IL" sz="3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דרכי התצורה של השמות בעברית </a:t>
            </a:r>
          </a:p>
        </p:txBody>
      </p:sp>
    </p:spTree>
    <p:extLst>
      <p:ext uri="{BB962C8B-B14F-4D97-AF65-F5344CB8AC3E}">
        <p14:creationId xmlns:p14="http://schemas.microsoft.com/office/powerpoint/2010/main" val="1319789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CD7696-8516-4CE0-8FEC-1298C1764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416" y="1910261"/>
            <a:ext cx="11549090" cy="2531110"/>
          </a:xfrm>
        </p:spPr>
        <p:txBody>
          <a:bodyPr/>
          <a:lstStyle/>
          <a:p>
            <a:pPr lvl="0"/>
            <a:r>
              <a:rPr lang="he-IL" dirty="0"/>
              <a:t>    </a:t>
            </a: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FC1DE684-CC59-4608-B1C1-D9EACD81862A}"/>
              </a:ext>
            </a:extLst>
          </p:cNvPr>
          <p:cNvSpPr/>
          <p:nvPr/>
        </p:nvSpPr>
        <p:spPr>
          <a:xfrm>
            <a:off x="1001484" y="5133704"/>
            <a:ext cx="10406743" cy="676725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55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שורש ותבנית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0AB3490-8DB4-42B6-9217-C73414F02FE7}"/>
              </a:ext>
            </a:extLst>
          </p:cNvPr>
          <p:cNvSpPr/>
          <p:nvPr/>
        </p:nvSpPr>
        <p:spPr>
          <a:xfrm>
            <a:off x="1001485" y="1732063"/>
            <a:ext cx="10406743" cy="30775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קְפ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ִי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צ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ָה   הִתְ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רַגְּש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ׁוּת   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סִפ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ּוּ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</a:t>
            </a:r>
            <a:r>
              <a:rPr lang="he-IL" sz="54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נַזֶּל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ֶ</a:t>
            </a:r>
            <a:r>
              <a:rPr lang="he-IL" sz="54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</a:t>
            </a:r>
            <a:endParaRPr lang="he-IL" sz="5400" b="1" dirty="0">
              <a:solidFill>
                <a:srgbClr val="C00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endParaRPr lang="he-IL" sz="5400" b="1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הַ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פְעָל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ָה    הִ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זָּכְר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וּת   </a:t>
            </a:r>
            <a:r>
              <a:rPr lang="he-IL" sz="5400" b="1" dirty="0">
                <a:solidFill>
                  <a:srgbClr val="C0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רַקְד</a:t>
            </a:r>
            <a:r>
              <a:rPr lang="he-IL" sz="5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ָּ</a:t>
            </a:r>
            <a:r>
              <a:rPr lang="he-IL" sz="54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ן</a:t>
            </a:r>
            <a:endParaRPr lang="he-IL" sz="5400" b="1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3CC03898-954A-4919-B9CA-FF0A33CF220F}"/>
              </a:ext>
            </a:extLst>
          </p:cNvPr>
          <p:cNvSpPr/>
          <p:nvPr/>
        </p:nvSpPr>
        <p:spPr>
          <a:xfrm>
            <a:off x="1001484" y="192531"/>
            <a:ext cx="10406743" cy="112340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שורש ותבנית</a:t>
            </a:r>
          </a:p>
        </p:txBody>
      </p:sp>
    </p:spTree>
    <p:extLst>
      <p:ext uri="{BB962C8B-B14F-4D97-AF65-F5344CB8AC3E}">
        <p14:creationId xmlns:p14="http://schemas.microsoft.com/office/powerpoint/2010/main" val="238014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4987AC0-C18B-405D-A375-A74E335DF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endParaRPr lang="he-IL" dirty="0"/>
          </a:p>
          <a:p>
            <a:r>
              <a:rPr lang="he-IL" dirty="0"/>
              <a:t>בואו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0AB3490-8DB4-42B6-9217-C73414F02FE7}"/>
              </a:ext>
            </a:extLst>
          </p:cNvPr>
          <p:cNvSpPr/>
          <p:nvPr/>
        </p:nvSpPr>
        <p:spPr>
          <a:xfrm>
            <a:off x="1034233" y="1476138"/>
            <a:ext cx="10526395" cy="460716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4800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המשקל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</a:t>
            </a:r>
            <a:r>
              <a:rPr lang="he-IL" sz="4800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המילה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</a:t>
            </a:r>
            <a:r>
              <a:rPr lang="he-IL" sz="4800" b="1" u="sng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משמעות המשקל</a:t>
            </a:r>
            <a:endParaRPr lang="en-US" sz="4800" b="1" dirty="0">
              <a:solidFill>
                <a:srgbClr val="FF0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קַטְלָן        </a:t>
            </a:r>
            <a:r>
              <a:rPr lang="en-US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</a:t>
            </a:r>
            <a:r>
              <a:rPr lang="he-IL" sz="48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ַ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קְדָּן         מקצוע, עיסוק</a:t>
            </a:r>
            <a:endParaRPr lang="en-US" sz="4800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קַטֶּלֶת        </a:t>
            </a:r>
            <a:r>
              <a:rPr lang="en-US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נַזֶּלֶת           מחלות </a:t>
            </a:r>
            <a:endParaRPr lang="en-US" sz="4800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4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מִקְטֶלֶת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</a:t>
            </a:r>
            <a:r>
              <a:rPr lang="en-US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מִבְרֶשֶׁת      </a:t>
            </a:r>
            <a:r>
              <a:rPr lang="he-IL" sz="4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חפצים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, כלים</a:t>
            </a:r>
            <a:endParaRPr lang="en-US" sz="4800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מִקְטָל         מִטְבָּח     </a:t>
            </a:r>
            <a:r>
              <a:rPr lang="he-IL" sz="4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</a:t>
            </a:r>
            <a:r>
              <a:rPr lang="he-IL" sz="48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מקומות</a:t>
            </a:r>
            <a:endParaRPr lang="en-US" sz="4800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3CC03898-954A-4919-B9CA-FF0A33CF220F}"/>
              </a:ext>
            </a:extLst>
          </p:cNvPr>
          <p:cNvSpPr/>
          <p:nvPr/>
        </p:nvSpPr>
        <p:spPr>
          <a:xfrm>
            <a:off x="1001485" y="400594"/>
            <a:ext cx="10559144" cy="112340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משמעות המשקלים העיקריים</a:t>
            </a:r>
          </a:p>
        </p:txBody>
      </p:sp>
    </p:spTree>
    <p:extLst>
      <p:ext uri="{BB962C8B-B14F-4D97-AF65-F5344CB8AC3E}">
        <p14:creationId xmlns:p14="http://schemas.microsoft.com/office/powerpoint/2010/main" val="366256734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14614</TotalTime>
  <Words>2113</Words>
  <Application>Microsoft Office PowerPoint</Application>
  <PresentationFormat>מסך רחב</PresentationFormat>
  <Paragraphs>425</Paragraphs>
  <Slides>38</Slides>
  <Notes>35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38</vt:i4>
      </vt:variant>
    </vt:vector>
  </HeadingPairs>
  <TitlesOfParts>
    <vt:vector size="43" baseType="lpstr">
      <vt:lpstr>Arial</vt:lpstr>
      <vt:lpstr>Calibri</vt:lpstr>
      <vt:lpstr>Segoe UI Symbol</vt:lpstr>
      <vt:lpstr>Varela Round</vt:lpstr>
      <vt:lpstr>ערכת נושא Office</vt:lpstr>
      <vt:lpstr>מערכת שידורים לאומית</vt:lpstr>
      <vt:lpstr>דרכי תצורת השמות בעברית - חלק ב'</vt:lpstr>
      <vt:lpstr>מה להביא לשיעור?</vt:lpstr>
      <vt:lpstr>  מה נעשה היום בשיעור?</vt:lpstr>
      <vt:lpstr>מצגת של PowerPoint‏</vt:lpstr>
      <vt:lpstr>חושבים יחד...</vt:lpstr>
      <vt:lpstr>מצגת של PowerPoint‏</vt:lpstr>
      <vt:lpstr>      </vt:lpstr>
      <vt:lpstr>מצגת של PowerPoint‏</vt:lpstr>
      <vt:lpstr>      </vt:lpstr>
      <vt:lpstr>מצגת של PowerPoint‏</vt:lpstr>
      <vt:lpstr> היכרות עם דרך תצורה נוספת </vt:lpstr>
      <vt:lpstr>מצגת של PowerPoint‏</vt:lpstr>
      <vt:lpstr>כדורגל   כדורסל   כדוריד   כדורעף    </vt:lpstr>
      <vt:lpstr>כדורגל   כדורסל   כדוריד   כדורעף    </vt:lpstr>
      <vt:lpstr> </vt:lpstr>
      <vt:lpstr>צה"ל   רמטכ"ל  שב"כ   מפכ"ל  </vt:lpstr>
      <vt:lpstr> </vt:lpstr>
      <vt:lpstr>           צה"ל    שב"כ            מפכ"ל  </vt:lpstr>
      <vt:lpstr>ראשי התיבות הם סימן קיצור לשתי מילים או יותר.  </vt:lpstr>
      <vt:lpstr>    בסיס +בסיס  </vt:lpstr>
      <vt:lpstr>משימה להפסקה</vt:lpstr>
      <vt:lpstr>משימה להפסקה</vt:lpstr>
      <vt:lpstr>                                                                          </vt:lpstr>
      <vt:lpstr>מצגת של PowerPoint‏</vt:lpstr>
      <vt:lpstr>בואו נתרגל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  תרגול של שלוש דרכי התצורה</vt:lpstr>
      <vt:lpstr>  מה למדנו היום?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ענבל גורן</cp:lastModifiedBy>
  <cp:revision>722</cp:revision>
  <dcterms:created xsi:type="dcterms:W3CDTF">2020-03-15T19:13:03Z</dcterms:created>
  <dcterms:modified xsi:type="dcterms:W3CDTF">2020-05-10T19:23:51Z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c86c25f-31f1-46f7-b4f9-3c53b1ed0b07_Enabled">
    <vt:lpwstr>True</vt:lpwstr>
  </property>
  <property fmtid="{D5CDD505-2E9C-101B-9397-08002B2CF9AE}" pid="3" name="MSIP_Label_9c86c25f-31f1-46f7-b4f9-3c53b1ed0b07_SiteId">
    <vt:lpwstr>a1ae89fb-21b9-40bf-9d82-a10ae85a2407</vt:lpwstr>
  </property>
  <property fmtid="{D5CDD505-2E9C-101B-9397-08002B2CF9AE}" pid="4" name="MSIP_Label_9c86c25f-31f1-46f7-b4f9-3c53b1ed0b07_Owner">
    <vt:lpwstr>il0sha@festo.net</vt:lpwstr>
  </property>
  <property fmtid="{D5CDD505-2E9C-101B-9397-08002B2CF9AE}" pid="5" name="MSIP_Label_9c86c25f-31f1-46f7-b4f9-3c53b1ed0b07_SetDate">
    <vt:lpwstr>2020-04-17T18:13:00.6929087Z</vt:lpwstr>
  </property>
  <property fmtid="{D5CDD505-2E9C-101B-9397-08002B2CF9AE}" pid="6" name="MSIP_Label_9c86c25f-31f1-46f7-b4f9-3c53b1ed0b07_Name">
    <vt:lpwstr>Internal</vt:lpwstr>
  </property>
  <property fmtid="{D5CDD505-2E9C-101B-9397-08002B2CF9AE}" pid="7" name="MSIP_Label_9c86c25f-31f1-46f7-b4f9-3c53b1ed0b07_Application">
    <vt:lpwstr>Microsoft Azure Information Protection</vt:lpwstr>
  </property>
  <property fmtid="{D5CDD505-2E9C-101B-9397-08002B2CF9AE}" pid="8" name="MSIP_Label_9c86c25f-31f1-46f7-b4f9-3c53b1ed0b07_ActionId">
    <vt:lpwstr>9a479d73-a547-4415-b1ab-9a864cb404ca</vt:lpwstr>
  </property>
  <property fmtid="{D5CDD505-2E9C-101B-9397-08002B2CF9AE}" pid="9" name="MSIP_Label_9c86c25f-31f1-46f7-b4f9-3c53b1ed0b07_Extended_MSFT_Method">
    <vt:lpwstr>Automatic</vt:lpwstr>
  </property>
  <property fmtid="{D5CDD505-2E9C-101B-9397-08002B2CF9AE}" pid="10" name="Sensitivity">
    <vt:lpwstr>Internal</vt:lpwstr>
  </property>
</Properties>
</file>