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72" r:id="rId2"/>
    <p:sldId id="269" r:id="rId3"/>
    <p:sldId id="259" r:id="rId4"/>
    <p:sldId id="283" r:id="rId5"/>
    <p:sldId id="262" r:id="rId6"/>
    <p:sldId id="273" r:id="rId7"/>
    <p:sldId id="275" r:id="rId8"/>
    <p:sldId id="276" r:id="rId9"/>
    <p:sldId id="277" r:id="rId10"/>
    <p:sldId id="279" r:id="rId11"/>
    <p:sldId id="280" r:id="rId12"/>
    <p:sldId id="282" r:id="rId13"/>
    <p:sldId id="287" r:id="rId14"/>
    <p:sldId id="286" r:id="rId15"/>
    <p:sldId id="292" r:id="rId16"/>
    <p:sldId id="293" r:id="rId17"/>
    <p:sldId id="291" r:id="rId18"/>
    <p:sldId id="266" r:id="rId19"/>
    <p:sldId id="297" r:id="rId20"/>
    <p:sldId id="295" r:id="rId21"/>
    <p:sldId id="296" r:id="rId22"/>
    <p:sldId id="294" r:id="rId23"/>
    <p:sldId id="298" r:id="rId24"/>
    <p:sldId id="29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85DFFF"/>
    <a:srgbClr val="D1F3FF"/>
    <a:srgbClr val="ABE9FF"/>
    <a:srgbClr val="B9EDFF"/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1" autoAdjust="0"/>
    <p:restoredTop sz="94660"/>
  </p:normalViewPr>
  <p:slideViewPr>
    <p:cSldViewPr showGuides="1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7766347474394093"/>
          <c:y val="0.25931159780641405"/>
          <c:w val="0.21333043373431321"/>
          <c:h val="0.39544752737594596"/>
        </c:manualLayout>
      </c:layout>
      <c:overlay val="0"/>
      <c:txPr>
        <a:bodyPr/>
        <a:lstStyle/>
        <a:p>
          <a:pPr>
            <a:defRPr sz="2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7766347474394093"/>
          <c:y val="0.25931159780641405"/>
          <c:w val="0.21333043373431321"/>
          <c:h val="0.39544752737594596"/>
        </c:manualLayout>
      </c:layout>
      <c:overlay val="0"/>
      <c:txPr>
        <a:bodyPr/>
        <a:lstStyle/>
        <a:p>
          <a:pPr>
            <a:defRPr sz="2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7766347474394093"/>
          <c:y val="0.25931159780641405"/>
          <c:w val="0.21333043373431321"/>
          <c:h val="0.39544752737594596"/>
        </c:manualLayout>
      </c:layout>
      <c:overlay val="0"/>
      <c:txPr>
        <a:bodyPr/>
        <a:lstStyle/>
        <a:p>
          <a:pPr>
            <a:defRPr sz="2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7766347474394093"/>
          <c:y val="0.25931159780641405"/>
          <c:w val="0.21333043373431321"/>
          <c:h val="0.39544752737594596"/>
        </c:manualLayout>
      </c:layout>
      <c:overlay val="0"/>
      <c:txPr>
        <a:bodyPr/>
        <a:lstStyle/>
        <a:p>
          <a:pPr>
            <a:defRPr sz="2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1F5B1-2675-4149-9B4B-24D2CCC88233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78F7F-7D98-492E-BC56-EC0EA90B8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7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8F7F-7D98-492E-BC56-EC0EA90B845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65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Right click on the chart area and</a:t>
            </a:r>
            <a:r>
              <a:rPr lang="en-GB" baseline="0" dirty="0"/>
              <a:t> select “Edit data…” in order to change levels in Excel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78F7F-7D98-492E-BC56-EC0EA90B845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Right click on the chart area and</a:t>
            </a:r>
            <a:r>
              <a:rPr lang="en-GB" baseline="0" dirty="0"/>
              <a:t> select “Edit data…” in order to change levels in Excel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78F7F-7D98-492E-BC56-EC0EA90B845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9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Right click on the chart area and</a:t>
            </a:r>
            <a:r>
              <a:rPr lang="en-GB" baseline="0" dirty="0"/>
              <a:t> select “Edit data…” in order to change levels in Excel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78F7F-7D98-492E-BC56-EC0EA90B845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2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Right click on the chart area and</a:t>
            </a:r>
            <a:r>
              <a:rPr lang="en-GB" baseline="0" dirty="0"/>
              <a:t> select “Edit data…” in order to change levels in Excel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78F7F-7D98-492E-BC56-EC0EA90B845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9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615A-E62C-480A-99FE-A6A26B99E5D9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51D5-E0F2-49D2-BF4B-7B79E59C8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872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defRPr lang="en-GB" sz="4400" b="1" kern="1200" dirty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tx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38100" dist="127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615A-E62C-480A-99FE-A6A26B99E5D9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51D5-E0F2-49D2-BF4B-7B79E59C8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1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615A-E62C-480A-99FE-A6A26B99E5D9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51D5-E0F2-49D2-BF4B-7B79E59C8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F3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3615A-E62C-480A-99FE-A6A26B99E5D9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51D5-E0F2-49D2-BF4B-7B79E59C8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7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u/1/d/1UvzCjOIZfsoD2l81AbtUHwhmJz7gNQZY_GIT7xYWVoI/copy" TargetMode="External"/><Relationship Id="rId2" Type="http://schemas.openxmlformats.org/officeDocument/2006/relationships/hyperlink" Target="https://forms.gle/SM4vE8q188KWA4rr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F3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0436" y="2855664"/>
            <a:ext cx="9167564" cy="191375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Vincent\Documents\BrightCarbon\Design ID\ID Toolkits\Hand gestures ID kit\Assets\blank-flye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431704" y="1462375"/>
            <a:ext cx="7236296" cy="5399033"/>
          </a:xfrm>
          <a:prstGeom prst="rect">
            <a:avLst/>
          </a:prstGeom>
          <a:noFill/>
          <a:effectLst>
            <a:outerShdw blurRad="266700" dist="381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91744" y="2060848"/>
            <a:ext cx="3891882" cy="232465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he-IL" sz="3600" b="1" dirty="0">
                <a:solidFill>
                  <a:schemeClr val="tx2"/>
                </a:solidFill>
              </a:rPr>
              <a:t>לומד עצמאי- </a:t>
            </a:r>
          </a:p>
          <a:p>
            <a:pPr algn="ctr"/>
            <a:r>
              <a:rPr lang="he-IL" sz="3600" b="1" dirty="0">
                <a:solidFill>
                  <a:schemeClr val="tx2"/>
                </a:solidFill>
              </a:rPr>
              <a:t>השאלה כטקסט</a:t>
            </a:r>
          </a:p>
          <a:p>
            <a:pPr algn="ctr"/>
            <a:r>
              <a:rPr lang="he-IL" sz="3600" b="1" dirty="0">
                <a:solidFill>
                  <a:schemeClr val="tx2"/>
                </a:solidFill>
              </a:rPr>
              <a:t>חט"ב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" name="תמונה 2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95FD4DA9-F5ED-A387-769C-BC6958B6E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0491"/>
            <a:ext cx="3183867" cy="31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95600" y="1412776"/>
            <a:ext cx="7200800" cy="4464496"/>
          </a:xfrm>
          <a:prstGeom prst="roundRect">
            <a:avLst>
              <a:gd name="adj" fmla="val 6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46100" dist="901700" dir="5400000" sx="90000" sy="-19000" rotWithShape="0">
              <a:prstClr val="black">
                <a:alpha val="7000"/>
              </a:prstClr>
            </a:outerShdw>
          </a:effectLst>
          <a:scene3d>
            <a:camera prst="orthographicFront"/>
            <a:lightRig rig="soft" dir="t"/>
          </a:scene3d>
          <a:sp3d extrusionH="76200" contourW="12700">
            <a:bevelT h="38100"/>
            <a:extrusionClr>
              <a:schemeClr val="bg1"/>
            </a:extrusionClr>
            <a:contourClr>
              <a:schemeClr val="bg1">
                <a:lumMod val="85000"/>
              </a:schemeClr>
            </a:contourClr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endParaRPr lang="en-GB" sz="4800">
              <a:solidFill>
                <a:schemeClr val="bg1"/>
              </a:solidFill>
              <a:effectLst>
                <a:outerShdw blurRad="241300" algn="ctr" rotWithShape="0">
                  <a:prstClr val="black">
                    <a:alpha val="84000"/>
                  </a:prst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96193" y="1412776"/>
            <a:ext cx="7200800" cy="4464496"/>
          </a:xfrm>
          <a:prstGeom prst="roundRect">
            <a:avLst>
              <a:gd name="adj" fmla="val 6000"/>
            </a:avLst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46100" dist="901700" dir="5400000" sx="90000" sy="-19000" rotWithShape="0">
              <a:prstClr val="black">
                <a:alpha val="7000"/>
              </a:prstClr>
            </a:outerShdw>
          </a:effectLst>
          <a:scene3d>
            <a:camera prst="orthographicFront"/>
            <a:lightRig rig="soft" dir="t"/>
          </a:scene3d>
          <a:sp3d extrusionH="76200" contourW="12700">
            <a:bevelT h="38100"/>
            <a:extrusionClr>
              <a:schemeClr val="bg1"/>
            </a:extrusionClr>
            <a:contourClr>
              <a:schemeClr val="bg1">
                <a:lumMod val="85000"/>
              </a:schemeClr>
            </a:contourClr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rtl="1"/>
            <a:endParaRPr lang="he-IL" sz="4800" dirty="0">
              <a:solidFill>
                <a:schemeClr val="bg1"/>
              </a:solidFill>
              <a:highlight>
                <a:srgbClr val="FF00FF"/>
              </a:highlight>
            </a:endParaRPr>
          </a:p>
          <a:p>
            <a:pPr algn="ctr" rtl="1"/>
            <a:r>
              <a:rPr lang="he-IL" sz="4800" dirty="0">
                <a:solidFill>
                  <a:schemeClr val="bg1"/>
                </a:solidFill>
                <a:highlight>
                  <a:srgbClr val="FF00FF"/>
                </a:highlight>
              </a:rPr>
              <a:t>השווה</a:t>
            </a:r>
            <a:r>
              <a:rPr lang="he-IL" sz="4800" dirty="0">
                <a:solidFill>
                  <a:schemeClr val="bg1"/>
                </a:solidFill>
              </a:rPr>
              <a:t>, על פי המידע בטקסט, בין למידה מרחוק (למשל באמצעות תוכנת </a:t>
            </a:r>
            <a:r>
              <a:rPr lang="en-US" sz="4800" dirty="0">
                <a:solidFill>
                  <a:schemeClr val="bg1"/>
                </a:solidFill>
              </a:rPr>
              <a:t>zoom</a:t>
            </a:r>
            <a:r>
              <a:rPr lang="he-IL" sz="4800" dirty="0">
                <a:solidFill>
                  <a:schemeClr val="bg1"/>
                </a:solidFill>
              </a:rPr>
              <a:t>) ללמידה פנים אל פנים בכיתה.</a:t>
            </a:r>
            <a:endParaRPr lang="en-US" sz="4800" dirty="0">
              <a:solidFill>
                <a:schemeClr val="bg1"/>
              </a:solidFill>
            </a:endParaRPr>
          </a:p>
          <a:p>
            <a:pPr lvl="0" algn="ctr" rtl="1"/>
            <a:r>
              <a:rPr lang="he-IL" sz="4800" dirty="0">
                <a:solidFill>
                  <a:schemeClr val="bg1"/>
                </a:solidFill>
              </a:rPr>
              <a:t>.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Vincent\Documents\BrightCarbon\5.0 Design ID\ID Toolkits\Hand gestures toolkit\Assets\tap hand.png">
            <a:extLst>
              <a:ext uri="{FF2B5EF4-FFF2-40B4-BE49-F238E27FC236}">
                <a16:creationId xmlns:a16="http://schemas.microsoft.com/office/drawing/2014/main" id="{D0EDA311-ECBE-48BB-B257-6344ADC5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09" y="1628800"/>
            <a:ext cx="4570459" cy="6199566"/>
          </a:xfrm>
          <a:prstGeom prst="rect">
            <a:avLst/>
          </a:prstGeom>
          <a:noFill/>
          <a:effectLst>
            <a:outerShdw blurRad="63500" algn="ctr" rotWithShape="0">
              <a:schemeClr val="bg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D4FDBDF9-AD73-4CF9-90BE-E52BCA1460AE}"/>
              </a:ext>
            </a:extLst>
          </p:cNvPr>
          <p:cNvSpPr/>
          <p:nvPr/>
        </p:nvSpPr>
        <p:spPr>
          <a:xfrm>
            <a:off x="2495007" y="1406259"/>
            <a:ext cx="7200800" cy="4464496"/>
          </a:xfrm>
          <a:prstGeom prst="roundRect">
            <a:avLst>
              <a:gd name="adj" fmla="val 6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4800" b="1" dirty="0">
                <a:solidFill>
                  <a:schemeClr val="tx2"/>
                </a:solidFill>
              </a:rPr>
              <a:t>יש לערוך השואה בין למידה מרחוק (למשל באמצעות תוכנת </a:t>
            </a:r>
            <a:r>
              <a:rPr lang="en-US" sz="4800" b="1" dirty="0">
                <a:solidFill>
                  <a:schemeClr val="tx2"/>
                </a:solidFill>
              </a:rPr>
              <a:t>zoom</a:t>
            </a:r>
            <a:r>
              <a:rPr lang="he-IL" sz="4800" b="1" dirty="0">
                <a:solidFill>
                  <a:schemeClr val="tx2"/>
                </a:solidFill>
              </a:rPr>
              <a:t>) ללמידה פנים אל פנים בכיתה.</a:t>
            </a:r>
            <a:endParaRPr lang="en-US" sz="4800" b="1" dirty="0">
              <a:solidFill>
                <a:schemeClr val="tx2"/>
              </a:solidFill>
            </a:endParaRPr>
          </a:p>
        </p:txBody>
      </p:sp>
      <p:pic>
        <p:nvPicPr>
          <p:cNvPr id="10" name="תמונה 9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E8EB366-244F-6F43-A077-B13D8D4C7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CADD939-42F7-D2BA-E9A5-C7409FA839D1}"/>
              </a:ext>
            </a:extLst>
          </p:cNvPr>
          <p:cNvSpPr txBox="1"/>
          <p:nvPr/>
        </p:nvSpPr>
        <p:spPr>
          <a:xfrm>
            <a:off x="2495600" y="196247"/>
            <a:ext cx="92890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 </a:t>
            </a:r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השאלה/הוראה </a:t>
            </a:r>
            <a:r>
              <a:rPr lang="he-IL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שואלת?</a:t>
            </a:r>
            <a:endParaRPr lang="he-IL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2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E3BC7EF8-FF22-4A69-83E5-F594EBFF4E9E}"/>
              </a:ext>
            </a:extLst>
          </p:cNvPr>
          <p:cNvSpPr/>
          <p:nvPr/>
        </p:nvSpPr>
        <p:spPr>
          <a:xfrm>
            <a:off x="2639616" y="1241845"/>
            <a:ext cx="7200800" cy="4471846"/>
          </a:xfrm>
          <a:prstGeom prst="roundRect">
            <a:avLst>
              <a:gd name="adj" fmla="val 6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he-IL" sz="4800" b="1" dirty="0">
                <a:solidFill>
                  <a:schemeClr val="tx2"/>
                </a:solidFill>
              </a:rPr>
              <a:t>מה אני צריך/ה לעשות כדי לענות על השאלה? מה יהיה מבנה התשובה?</a:t>
            </a:r>
            <a:endParaRPr lang="en-GB" sz="4800" b="1" dirty="0">
              <a:solidFill>
                <a:schemeClr val="tx2"/>
              </a:solidFill>
            </a:endParaRPr>
          </a:p>
        </p:txBody>
      </p:sp>
      <p:pic>
        <p:nvPicPr>
          <p:cNvPr id="5" name="Picture 3" descr="C:\Users\Vincent\Documents\BrightCarbon\5.0 Design ID\ID Toolkits\Hand gestures toolkit\Assets\tap hand.png">
            <a:extLst>
              <a:ext uri="{FF2B5EF4-FFF2-40B4-BE49-F238E27FC236}">
                <a16:creationId xmlns:a16="http://schemas.microsoft.com/office/drawing/2014/main" id="{EDDB0DAA-43FA-4F06-B387-3E8EB5A51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09" y="1628800"/>
            <a:ext cx="4570459" cy="6199566"/>
          </a:xfrm>
          <a:prstGeom prst="rect">
            <a:avLst/>
          </a:prstGeom>
          <a:noFill/>
          <a:effectLst>
            <a:outerShdw blurRad="63500" algn="ctr" rotWithShape="0">
              <a:schemeClr val="bg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AB329AD5-46BC-42BC-A4F7-5C86D936E2FB}"/>
              </a:ext>
            </a:extLst>
          </p:cNvPr>
          <p:cNvSpPr txBox="1"/>
          <p:nvPr/>
        </p:nvSpPr>
        <p:spPr>
          <a:xfrm>
            <a:off x="2495600" y="196247"/>
            <a:ext cx="7200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 </a:t>
            </a:r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 </a:t>
            </a:r>
            <a:r>
              <a:rPr lang="he-IL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דורשת?</a:t>
            </a:r>
            <a:endParaRPr lang="he-IL" sz="5400" dirty="0">
              <a:solidFill>
                <a:schemeClr val="tx2"/>
              </a:solidFill>
            </a:endParaRPr>
          </a:p>
        </p:txBody>
      </p:sp>
      <p:pic>
        <p:nvPicPr>
          <p:cNvPr id="7" name="תמונה 6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C8DA1404-2BEA-F4DF-441A-60C102995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Vincent\Documents\BrightCarbon\5.0 Design ID\ID Toolkits\Hand gestures toolkit\Assets\tap hand.png">
            <a:extLst>
              <a:ext uri="{FF2B5EF4-FFF2-40B4-BE49-F238E27FC236}">
                <a16:creationId xmlns:a16="http://schemas.microsoft.com/office/drawing/2014/main" id="{D0EDA311-ECBE-48BB-B257-6344ADC5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09" y="1628800"/>
            <a:ext cx="4570459" cy="6199566"/>
          </a:xfrm>
          <a:prstGeom prst="rect">
            <a:avLst/>
          </a:prstGeom>
          <a:noFill/>
          <a:effectLst>
            <a:outerShdw blurRad="63500" algn="ctr" rotWithShape="0">
              <a:schemeClr val="bg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D4FDBDF9-AD73-4CF9-90BE-E52BCA1460AE}"/>
              </a:ext>
            </a:extLst>
          </p:cNvPr>
          <p:cNvSpPr/>
          <p:nvPr/>
        </p:nvSpPr>
        <p:spPr>
          <a:xfrm>
            <a:off x="2711624" y="1412776"/>
            <a:ext cx="7200800" cy="4543948"/>
          </a:xfrm>
          <a:prstGeom prst="roundRect">
            <a:avLst>
              <a:gd name="adj" fmla="val 6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e-IL" sz="4000" b="1" dirty="0">
                <a:solidFill>
                  <a:schemeClr val="tx2"/>
                </a:solidFill>
              </a:rPr>
              <a:t>לחפש במאמר את המאפיינים ללמידה מרחוק ואת המאפיינים ללמידה פנים אל פנים.</a:t>
            </a:r>
            <a:endParaRPr lang="en-US" sz="4000" b="1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he-IL" sz="4000" b="1" dirty="0">
                <a:solidFill>
                  <a:schemeClr val="tx2"/>
                </a:solidFill>
              </a:rPr>
              <a:t>למצוא במה הלמידה שווה/ שונה.</a:t>
            </a:r>
          </a:p>
          <a:p>
            <a:pPr algn="ctr">
              <a:spcBef>
                <a:spcPct val="50000"/>
              </a:spcBef>
            </a:pPr>
            <a:r>
              <a:rPr lang="he-IL" sz="4000" b="1" dirty="0">
                <a:solidFill>
                  <a:schemeClr val="tx2"/>
                </a:solidFill>
              </a:rPr>
              <a:t>לנסח פסקת השוואה.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2F5E49E-0DDC-47D8-96B9-F0475EE94705}"/>
              </a:ext>
            </a:extLst>
          </p:cNvPr>
          <p:cNvSpPr txBox="1"/>
          <p:nvPr/>
        </p:nvSpPr>
        <p:spPr>
          <a:xfrm>
            <a:off x="2495600" y="196247"/>
            <a:ext cx="7200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 </a:t>
            </a:r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 </a:t>
            </a:r>
            <a:r>
              <a:rPr lang="he-IL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דורשת?</a:t>
            </a:r>
            <a:endParaRPr lang="he-IL" sz="5400" dirty="0">
              <a:solidFill>
                <a:schemeClr val="tx2"/>
              </a:solidFill>
            </a:endParaRPr>
          </a:p>
        </p:txBody>
      </p:sp>
      <p:pic>
        <p:nvPicPr>
          <p:cNvPr id="10" name="תמונה 9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7814FAE0-A605-17A6-F9C3-EAF24BBE85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F3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נוסף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00436" y="3185193"/>
            <a:ext cx="9167564" cy="191375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4" name="Picture 10" descr="C:\Users\Vincent\Desktop\holding 03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0436" y="1814313"/>
            <a:ext cx="6386264" cy="4495007"/>
          </a:xfrm>
          <a:prstGeom prst="rect">
            <a:avLst/>
          </a:prstGeom>
          <a:noFill/>
          <a:effectLst>
            <a:outerShdw blurRad="342900" dist="317500" dir="888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368650" y="973581"/>
            <a:ext cx="7479878" cy="4495006"/>
          </a:xfrm>
          <a:prstGeom prst="roundRect">
            <a:avLst>
              <a:gd name="adj" fmla="val 1154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2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46100" dist="901700" dir="5400000" sx="90000" sy="-19000" rotWithShape="0">
              <a:prstClr val="black">
                <a:alpha val="7000"/>
              </a:prstClr>
            </a:outerShdw>
          </a:effectLst>
          <a:scene3d>
            <a:camera prst="orthographicFront"/>
            <a:lightRig rig="soft" dir="t"/>
          </a:scene3d>
          <a:sp3d extrusionH="76200" contourW="12700">
            <a:bevelT h="38100"/>
            <a:extrusionClr>
              <a:schemeClr val="bg1"/>
            </a:extrusionClr>
            <a:contourClr>
              <a:schemeClr val="bg1">
                <a:lumMod val="85000"/>
              </a:schemeClr>
            </a:contourClr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200" dirty="0">
                <a:solidFill>
                  <a:schemeClr val="bg1"/>
                </a:solidFill>
                <a:effectLst>
                  <a:outerShdw blurRad="241300" algn="ctr" rotWithShape="0">
                    <a:prstClr val="black">
                      <a:alpha val="84000"/>
                    </a:prstClr>
                  </a:outerShdw>
                </a:effectLst>
              </a:rPr>
              <a:t>כתבו סיכום של שני הטקסטים, והציגו בו את  </a:t>
            </a:r>
            <a:r>
              <a:rPr lang="he-IL" sz="3200" b="1" u="sng" dirty="0">
                <a:solidFill>
                  <a:schemeClr val="bg1"/>
                </a:solidFill>
                <a:effectLst>
                  <a:outerShdw blurRad="241300" algn="ctr" rotWithShape="0">
                    <a:prstClr val="black">
                      <a:alpha val="84000"/>
                    </a:prstClr>
                  </a:outerShdw>
                </a:effectLst>
              </a:rPr>
              <a:t>הטענה</a:t>
            </a:r>
            <a:r>
              <a:rPr lang="he-IL" sz="3200" dirty="0">
                <a:solidFill>
                  <a:schemeClr val="bg1"/>
                </a:solidFill>
                <a:effectLst>
                  <a:outerShdw blurRad="241300" algn="ctr" rotWithShape="0">
                    <a:prstClr val="black">
                      <a:alpha val="84000"/>
                    </a:prstClr>
                  </a:outerShdw>
                </a:effectLst>
              </a:rPr>
              <a:t> העיקרית של יוסי וולפסון כלפי גני החיות (מתוך מאמר א) ואת </a:t>
            </a:r>
            <a:r>
              <a:rPr lang="he-IL" sz="3200" b="1" u="sng" dirty="0">
                <a:solidFill>
                  <a:schemeClr val="bg1"/>
                </a:solidFill>
                <a:effectLst>
                  <a:outerShdw blurRad="241300" algn="ctr" rotWithShape="0">
                    <a:prstClr val="black">
                      <a:alpha val="84000"/>
                    </a:prstClr>
                  </a:outerShdw>
                </a:effectLst>
              </a:rPr>
              <a:t>תגובתו</a:t>
            </a:r>
            <a:r>
              <a:rPr lang="he-IL" sz="3200" dirty="0">
                <a:solidFill>
                  <a:schemeClr val="bg1"/>
                </a:solidFill>
                <a:effectLst>
                  <a:outerShdw blurRad="241300" algn="ctr" rotWithShape="0">
                    <a:prstClr val="black">
                      <a:alpha val="84000"/>
                    </a:prstClr>
                  </a:outerShdw>
                </a:effectLst>
              </a:rPr>
              <a:t> של שמוליק יידוב על טענה זו (במאמר ב).</a:t>
            </a:r>
          </a:p>
          <a:p>
            <a:pPr algn="ctr">
              <a:spcBef>
                <a:spcPct val="50000"/>
              </a:spcBef>
            </a:pPr>
            <a:r>
              <a:rPr lang="he-IL" sz="3200" dirty="0">
                <a:solidFill>
                  <a:schemeClr val="bg1"/>
                </a:solidFill>
                <a:effectLst>
                  <a:outerShdw blurRad="241300" algn="ctr" rotWithShape="0">
                    <a:prstClr val="black">
                      <a:alpha val="84000"/>
                    </a:prstClr>
                  </a:outerShdw>
                </a:effectLst>
              </a:rPr>
              <a:t>בסיכומכם כתבו </a:t>
            </a:r>
            <a:r>
              <a:rPr lang="he-IL" sz="3200" b="1" u="sng" dirty="0">
                <a:solidFill>
                  <a:schemeClr val="bg1"/>
                </a:solidFill>
                <a:effectLst>
                  <a:outerShdw blurRad="241300" algn="ctr" rotWithShape="0">
                    <a:prstClr val="black">
                      <a:alpha val="84000"/>
                    </a:prstClr>
                  </a:outerShdw>
                </a:effectLst>
              </a:rPr>
              <a:t>נימוק</a:t>
            </a:r>
            <a:r>
              <a:rPr lang="he-IL" sz="3200" dirty="0">
                <a:solidFill>
                  <a:schemeClr val="bg1"/>
                </a:solidFill>
                <a:effectLst>
                  <a:outerShdw blurRad="241300" algn="ctr" rotWithShape="0">
                    <a:prstClr val="black">
                      <a:alpha val="84000"/>
                    </a:prstClr>
                  </a:outerShdw>
                </a:effectLst>
              </a:rPr>
              <a:t> אחד לפחות של כל אחד מהם.</a:t>
            </a:r>
          </a:p>
          <a:p>
            <a:pPr algn="r">
              <a:spcBef>
                <a:spcPct val="50000"/>
              </a:spcBef>
            </a:pPr>
            <a:r>
              <a:rPr lang="he-IL" sz="3200" dirty="0">
                <a:solidFill>
                  <a:schemeClr val="bg1"/>
                </a:solidFill>
                <a:effectLst>
                  <a:outerShdw blurRad="241300" algn="ctr" rotWithShape="0">
                    <a:prstClr val="black">
                      <a:alpha val="84000"/>
                    </a:prstClr>
                  </a:outerShdw>
                </a:effectLst>
              </a:rPr>
              <a:t>      כתבו 10 שורות לכל היותר. </a:t>
            </a:r>
            <a:endParaRPr lang="en-GB" sz="3200" dirty="0">
              <a:solidFill>
                <a:schemeClr val="bg1"/>
              </a:solidFill>
              <a:effectLst>
                <a:outerShdw blurRad="241300" algn="ctr" rotWithShape="0">
                  <a:prstClr val="black">
                    <a:alpha val="84000"/>
                  </a:prstClr>
                </a:outerShdw>
              </a:effectLst>
            </a:endParaRPr>
          </a:p>
        </p:txBody>
      </p:sp>
      <p:pic>
        <p:nvPicPr>
          <p:cNvPr id="1035" name="Picture 11" descr="C:\Users\Vincent\Desktop\holding 06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9924" y="4991733"/>
            <a:ext cx="2812938" cy="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03380" y="5128219"/>
            <a:ext cx="6380376" cy="11811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0B92330F-EA2D-DB61-BADB-16E9EC862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F3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1344" y="1211910"/>
            <a:ext cx="8568952" cy="2948173"/>
          </a:xfrm>
          <a:prstGeom prst="roundRect">
            <a:avLst>
              <a:gd name="adj" fmla="val 1154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800" b="1" dirty="0">
                <a:solidFill>
                  <a:schemeClr val="tx2"/>
                </a:solidFill>
              </a:rPr>
              <a:t>כתבו סיכום של שני הטקסטים, והציגו בו את  </a:t>
            </a:r>
            <a:r>
              <a:rPr lang="he-IL" sz="2800" b="1" u="sng" dirty="0">
                <a:solidFill>
                  <a:schemeClr val="tx2"/>
                </a:solidFill>
              </a:rPr>
              <a:t>הטענה</a:t>
            </a:r>
            <a:r>
              <a:rPr lang="he-IL" sz="2800" b="1" dirty="0">
                <a:solidFill>
                  <a:schemeClr val="tx2"/>
                </a:solidFill>
              </a:rPr>
              <a:t> העיקרית של יוסי וולפסון כלפי גני החיות </a:t>
            </a:r>
            <a:r>
              <a:rPr lang="he-IL" sz="2000" b="1" dirty="0">
                <a:solidFill>
                  <a:schemeClr val="tx2"/>
                </a:solidFill>
              </a:rPr>
              <a:t>(מתוך מאמר א) </a:t>
            </a:r>
            <a:r>
              <a:rPr lang="he-IL" sz="2800" b="1" dirty="0">
                <a:solidFill>
                  <a:schemeClr val="tx2"/>
                </a:solidFill>
              </a:rPr>
              <a:t>ואת </a:t>
            </a:r>
            <a:r>
              <a:rPr lang="he-IL" sz="2800" b="1" u="sng" dirty="0">
                <a:solidFill>
                  <a:schemeClr val="tx2"/>
                </a:solidFill>
              </a:rPr>
              <a:t>תגובתו</a:t>
            </a:r>
            <a:r>
              <a:rPr lang="he-IL" sz="2800" b="1" dirty="0">
                <a:solidFill>
                  <a:schemeClr val="tx2"/>
                </a:solidFill>
              </a:rPr>
              <a:t> של שמוליק יידוב על טענה זו </a:t>
            </a:r>
            <a:r>
              <a:rPr lang="he-IL" sz="2000" b="1" dirty="0">
                <a:solidFill>
                  <a:schemeClr val="tx2"/>
                </a:solidFill>
              </a:rPr>
              <a:t>(במאמר ב).</a:t>
            </a:r>
            <a:endParaRPr lang="he-IL" sz="2800" b="1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he-IL" sz="2800" b="1" dirty="0">
                <a:solidFill>
                  <a:schemeClr val="tx2"/>
                </a:solidFill>
              </a:rPr>
              <a:t>       בסיכומכם כתבו </a:t>
            </a:r>
            <a:r>
              <a:rPr lang="he-IL" sz="2800" b="1" u="sng" dirty="0">
                <a:solidFill>
                  <a:schemeClr val="tx2"/>
                </a:solidFill>
              </a:rPr>
              <a:t>נימוק</a:t>
            </a:r>
            <a:r>
              <a:rPr lang="he-IL" sz="2800" b="1" dirty="0">
                <a:solidFill>
                  <a:schemeClr val="tx2"/>
                </a:solidFill>
              </a:rPr>
              <a:t> אחד לפחות של כל אחד מהם.</a:t>
            </a:r>
          </a:p>
          <a:p>
            <a:pPr algn="ctr">
              <a:spcBef>
                <a:spcPct val="50000"/>
              </a:spcBef>
            </a:pPr>
            <a:r>
              <a:rPr lang="he-IL" sz="2800" b="1" dirty="0">
                <a:solidFill>
                  <a:schemeClr val="tx2"/>
                </a:solidFill>
              </a:rPr>
              <a:t>      כתבו 10 שורות לכל היותר. 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2B9CD74-2CDB-4DDB-A7D3-83197BB6493A}"/>
              </a:ext>
            </a:extLst>
          </p:cNvPr>
          <p:cNvSpPr/>
          <p:nvPr/>
        </p:nvSpPr>
        <p:spPr>
          <a:xfrm>
            <a:off x="8970257" y="1937473"/>
            <a:ext cx="2948680" cy="22226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e-IL" sz="2800" b="1" i="0" u="none" strike="noStrike" dirty="0">
                <a:solidFill>
                  <a:schemeClr val="accent1"/>
                </a:solidFill>
                <a:effectLst/>
                <a:latin typeface="Varela Round"/>
              </a:rPr>
              <a:t>בטקסט יש </a:t>
            </a:r>
            <a:r>
              <a:rPr lang="he-IL" sz="2800" b="1" i="0" u="sng" strike="noStrike" dirty="0">
                <a:solidFill>
                  <a:schemeClr val="accent1"/>
                </a:solidFill>
                <a:effectLst/>
                <a:latin typeface="Varela Round"/>
              </a:rPr>
              <a:t>טענה</a:t>
            </a:r>
            <a:r>
              <a:rPr lang="he-IL" sz="2800" b="1" i="0" u="none" strike="noStrike" dirty="0">
                <a:solidFill>
                  <a:schemeClr val="accent1"/>
                </a:solidFill>
                <a:effectLst/>
                <a:latin typeface="Varela Round"/>
              </a:rPr>
              <a:t> כלומר איזושהי </a:t>
            </a:r>
            <a:r>
              <a:rPr lang="he-IL" sz="2800" b="1" dirty="0">
                <a:solidFill>
                  <a:schemeClr val="accent1"/>
                </a:solidFill>
                <a:latin typeface="Varela Round"/>
              </a:rPr>
              <a:t>א</a:t>
            </a:r>
            <a:r>
              <a:rPr lang="he-IL" sz="2800" b="1" i="0" u="none" strike="noStrike" dirty="0">
                <a:solidFill>
                  <a:schemeClr val="accent1"/>
                </a:solidFill>
                <a:effectLst/>
                <a:latin typeface="Varela Round"/>
              </a:rPr>
              <a:t>מירה במאמר שניתן להתווכח לגביה.</a:t>
            </a:r>
            <a:endParaRPr lang="he-IL" sz="6600" b="1" dirty="0">
              <a:solidFill>
                <a:schemeClr val="accent1"/>
              </a:solidFill>
              <a:effectLst>
                <a:outerShdw blurRad="241300" algn="ctr" rotWithShape="0">
                  <a:prstClr val="black">
                    <a:alpha val="84000"/>
                  </a:prstClr>
                </a:outerShdw>
              </a:effectLst>
            </a:endParaRPr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3ABADD72-979C-4EE0-A9CD-8CAA699653C7}"/>
              </a:ext>
            </a:extLst>
          </p:cNvPr>
          <p:cNvSpPr/>
          <p:nvPr/>
        </p:nvSpPr>
        <p:spPr>
          <a:xfrm>
            <a:off x="3117104" y="4350654"/>
            <a:ext cx="2784244" cy="232513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457200" algn="r" rtl="1"/>
            <a:r>
              <a:rPr lang="he-IL" sz="2800" b="1" i="0" u="none" strike="noStrike" dirty="0">
                <a:solidFill>
                  <a:schemeClr val="accent1"/>
                </a:solidFill>
                <a:effectLst/>
                <a:latin typeface="Varela Round"/>
              </a:rPr>
              <a:t> יש </a:t>
            </a:r>
            <a:r>
              <a:rPr lang="he-IL" sz="2800" b="1" dirty="0">
                <a:solidFill>
                  <a:schemeClr val="accent1"/>
                </a:solidFill>
                <a:latin typeface="Varela Round"/>
              </a:rPr>
              <a:t>יותר מנימוק אחד במאמר.</a:t>
            </a:r>
            <a:endParaRPr lang="he-IL" sz="2800" b="1" dirty="0">
              <a:solidFill>
                <a:schemeClr val="accent1"/>
              </a:solidFill>
              <a:effectLst>
                <a:outerShdw blurRad="241300" algn="ctr" rotWithShape="0">
                  <a:prstClr val="black">
                    <a:alpha val="84000"/>
                  </a:prstClr>
                </a:outerShdw>
              </a:effectLst>
            </a:endParaRP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7CD8202A-71FD-4398-8D32-0897757173BB}"/>
              </a:ext>
            </a:extLst>
          </p:cNvPr>
          <p:cNvSpPr/>
          <p:nvPr/>
        </p:nvSpPr>
        <p:spPr>
          <a:xfrm>
            <a:off x="8664333" y="4350654"/>
            <a:ext cx="2473544" cy="231109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800" b="1" i="0" strike="noStrike" dirty="0">
                <a:solidFill>
                  <a:schemeClr val="accent1"/>
                </a:solidFill>
                <a:effectLst/>
                <a:latin typeface="Varela Round"/>
              </a:rPr>
              <a:t>ליוסי וולפסון (מחבר מאמר א') יש עמדה כלפי קיומם של גני החיות.</a:t>
            </a:r>
            <a:endParaRPr lang="he-IL" sz="6600" b="1" dirty="0">
              <a:solidFill>
                <a:schemeClr val="accent1"/>
              </a:solidFill>
              <a:effectLst>
                <a:outerShdw blurRad="241300" algn="ctr" rotWithShape="0">
                  <a:prstClr val="black">
                    <a:alpha val="84000"/>
                  </a:prstClr>
                </a:outerShdw>
              </a:effectLst>
            </a:endParaRPr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0F1D4E57-AE8D-4D87-BC21-BB6CC7084B14}"/>
              </a:ext>
            </a:extLst>
          </p:cNvPr>
          <p:cNvSpPr/>
          <p:nvPr/>
        </p:nvSpPr>
        <p:spPr>
          <a:xfrm>
            <a:off x="6026096" y="4353471"/>
            <a:ext cx="2473544" cy="23082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800" b="1" dirty="0">
                <a:solidFill>
                  <a:schemeClr val="accent1"/>
                </a:solidFill>
              </a:rPr>
              <a:t>שמוליק יידוב (מחבר מאמר ב') כתב תגובה ליוסי וולפסון.</a:t>
            </a:r>
          </a:p>
        </p:txBody>
      </p:sp>
      <p:sp>
        <p:nvSpPr>
          <p:cNvPr id="28" name="מלבן: פינות מעוגלות 27">
            <a:extLst>
              <a:ext uri="{FF2B5EF4-FFF2-40B4-BE49-F238E27FC236}">
                <a16:creationId xmlns:a16="http://schemas.microsoft.com/office/drawing/2014/main" id="{7B5AB10F-CE3C-4FD1-A24E-E13042DCF0E4}"/>
              </a:ext>
            </a:extLst>
          </p:cNvPr>
          <p:cNvSpPr/>
          <p:nvPr/>
        </p:nvSpPr>
        <p:spPr>
          <a:xfrm>
            <a:off x="191344" y="4336617"/>
            <a:ext cx="2784244" cy="2325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457200" algn="r" rtl="1"/>
            <a:r>
              <a:rPr lang="he-IL" sz="2800" b="1" dirty="0">
                <a:solidFill>
                  <a:schemeClr val="accent1"/>
                </a:solidFill>
              </a:rPr>
              <a:t>כתבו סיכום- יש בין שני המאמרים נושא משותף.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CF4A42C1-7582-4C36-9698-AB17A53ABF34}"/>
              </a:ext>
            </a:extLst>
          </p:cNvPr>
          <p:cNvSpPr txBox="1"/>
          <p:nvPr/>
        </p:nvSpPr>
        <p:spPr>
          <a:xfrm>
            <a:off x="2495600" y="196247"/>
            <a:ext cx="90730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 </a:t>
            </a:r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השאלה/הוראה </a:t>
            </a:r>
            <a:r>
              <a:rPr lang="he-IL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אומרת?</a:t>
            </a:r>
            <a:endParaRPr lang="he-IL" sz="5400" dirty="0">
              <a:solidFill>
                <a:schemeClr val="tx2"/>
              </a:solidFill>
            </a:endParaRPr>
          </a:p>
        </p:txBody>
      </p:sp>
      <p:pic>
        <p:nvPicPr>
          <p:cNvPr id="10" name="תמונה 9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A1BB3009-BB8F-0CBA-1F75-599BAF107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F3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1344" y="1211910"/>
            <a:ext cx="8568952" cy="2948173"/>
          </a:xfrm>
          <a:prstGeom prst="roundRect">
            <a:avLst>
              <a:gd name="adj" fmla="val 1154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800" b="1" dirty="0">
                <a:solidFill>
                  <a:schemeClr val="tx2"/>
                </a:solidFill>
              </a:rPr>
              <a:t>כתבו סיכום של שני הטקסטים, והציגו בו את  </a:t>
            </a:r>
            <a:r>
              <a:rPr lang="he-IL" sz="2800" b="1" u="sng" dirty="0">
                <a:solidFill>
                  <a:schemeClr val="tx2"/>
                </a:solidFill>
              </a:rPr>
              <a:t>הטענה</a:t>
            </a:r>
            <a:r>
              <a:rPr lang="he-IL" sz="2800" b="1" dirty="0">
                <a:solidFill>
                  <a:schemeClr val="tx2"/>
                </a:solidFill>
              </a:rPr>
              <a:t> העיקרית של יוסי וולפסון כלפי גני החיות </a:t>
            </a:r>
            <a:r>
              <a:rPr lang="he-IL" sz="2000" b="1" dirty="0">
                <a:solidFill>
                  <a:schemeClr val="tx2"/>
                </a:solidFill>
              </a:rPr>
              <a:t>(מתוך מאמר א) </a:t>
            </a:r>
            <a:r>
              <a:rPr lang="he-IL" sz="2800" b="1" dirty="0">
                <a:solidFill>
                  <a:schemeClr val="tx2"/>
                </a:solidFill>
              </a:rPr>
              <a:t>ואת </a:t>
            </a:r>
            <a:r>
              <a:rPr lang="he-IL" sz="2800" b="1" u="sng" dirty="0">
                <a:solidFill>
                  <a:schemeClr val="tx2"/>
                </a:solidFill>
              </a:rPr>
              <a:t>תגובתו</a:t>
            </a:r>
            <a:r>
              <a:rPr lang="he-IL" sz="2800" b="1" dirty="0">
                <a:solidFill>
                  <a:schemeClr val="tx2"/>
                </a:solidFill>
              </a:rPr>
              <a:t> של שמוליק יידוב על טענה זו </a:t>
            </a:r>
            <a:r>
              <a:rPr lang="he-IL" sz="2000" b="1" dirty="0">
                <a:solidFill>
                  <a:schemeClr val="tx2"/>
                </a:solidFill>
              </a:rPr>
              <a:t>(במאמר ב).</a:t>
            </a:r>
            <a:endParaRPr lang="he-IL" sz="2800" b="1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he-IL" sz="2800" b="1" dirty="0">
                <a:solidFill>
                  <a:schemeClr val="tx2"/>
                </a:solidFill>
              </a:rPr>
              <a:t>       בסיכומכם כתבו </a:t>
            </a:r>
            <a:r>
              <a:rPr lang="he-IL" sz="2800" b="1" u="sng" dirty="0">
                <a:solidFill>
                  <a:schemeClr val="tx2"/>
                </a:solidFill>
              </a:rPr>
              <a:t>נימוק</a:t>
            </a:r>
            <a:r>
              <a:rPr lang="he-IL" sz="2800" b="1" dirty="0">
                <a:solidFill>
                  <a:schemeClr val="tx2"/>
                </a:solidFill>
              </a:rPr>
              <a:t> אחד לפחות של כל אחד מהם.</a:t>
            </a:r>
          </a:p>
          <a:p>
            <a:pPr algn="ctr">
              <a:spcBef>
                <a:spcPct val="50000"/>
              </a:spcBef>
            </a:pPr>
            <a:r>
              <a:rPr lang="he-IL" sz="2800" b="1" dirty="0">
                <a:solidFill>
                  <a:schemeClr val="tx2"/>
                </a:solidFill>
              </a:rPr>
              <a:t>      כתבו 10 שורות לכל היותר. 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2B9CD74-2CDB-4DDB-A7D3-83197BB6493A}"/>
              </a:ext>
            </a:extLst>
          </p:cNvPr>
          <p:cNvSpPr/>
          <p:nvPr/>
        </p:nvSpPr>
        <p:spPr>
          <a:xfrm>
            <a:off x="7896200" y="4353472"/>
            <a:ext cx="2705879" cy="23082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e-IL" sz="2800" b="1" dirty="0">
                <a:solidFill>
                  <a:schemeClr val="accent1"/>
                </a:solidFill>
                <a:latin typeface="Varela Round"/>
              </a:rPr>
              <a:t>יש לכתוב סיכום ממזג.</a:t>
            </a:r>
            <a:endParaRPr lang="he-IL" sz="6600" b="1" dirty="0">
              <a:solidFill>
                <a:schemeClr val="accent1"/>
              </a:solidFill>
              <a:effectLst>
                <a:outerShdw blurRad="241300" algn="ctr" rotWithShape="0">
                  <a:prstClr val="black">
                    <a:alpha val="84000"/>
                  </a:prstClr>
                </a:outerShdw>
              </a:effectLst>
            </a:endParaRP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7CD8202A-71FD-4398-8D32-0897757173BB}"/>
              </a:ext>
            </a:extLst>
          </p:cNvPr>
          <p:cNvSpPr/>
          <p:nvPr/>
        </p:nvSpPr>
        <p:spPr>
          <a:xfrm>
            <a:off x="4968919" y="4359153"/>
            <a:ext cx="2473544" cy="2302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800" b="1" dirty="0">
                <a:solidFill>
                  <a:schemeClr val="accent1"/>
                </a:solidFill>
              </a:rPr>
              <a:t>בסיכום להציג לכל כותב טענה ונימוק</a:t>
            </a:r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0F1D4E57-AE8D-4D87-BC21-BB6CC7084B14}"/>
              </a:ext>
            </a:extLst>
          </p:cNvPr>
          <p:cNvSpPr/>
          <p:nvPr/>
        </p:nvSpPr>
        <p:spPr>
          <a:xfrm>
            <a:off x="2037119" y="4353473"/>
            <a:ext cx="2473544" cy="23082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800" b="1" dirty="0">
                <a:solidFill>
                  <a:schemeClr val="accent1"/>
                </a:solidFill>
              </a:rPr>
              <a:t>הסיכום יהיה 10 שורות לכל היתר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CF4A42C1-7582-4C36-9698-AB17A53ABF34}"/>
              </a:ext>
            </a:extLst>
          </p:cNvPr>
          <p:cNvSpPr txBox="1"/>
          <p:nvPr/>
        </p:nvSpPr>
        <p:spPr>
          <a:xfrm>
            <a:off x="2495600" y="196247"/>
            <a:ext cx="9145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 </a:t>
            </a:r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השאלה/הוראה </a:t>
            </a:r>
            <a:r>
              <a:rPr lang="he-IL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שואלת?</a:t>
            </a:r>
            <a:endParaRPr lang="he-IL" sz="5400" dirty="0">
              <a:solidFill>
                <a:schemeClr val="tx2"/>
              </a:solidFill>
            </a:endParaRPr>
          </a:p>
        </p:txBody>
      </p:sp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0FEAAF3E-CAB6-7B11-55A2-CB5BBAAD7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F3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1344" y="1211910"/>
            <a:ext cx="8568952" cy="2948173"/>
          </a:xfrm>
          <a:prstGeom prst="roundRect">
            <a:avLst>
              <a:gd name="adj" fmla="val 1154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800" b="1" dirty="0">
                <a:solidFill>
                  <a:schemeClr val="tx2"/>
                </a:solidFill>
              </a:rPr>
              <a:t>כתבו סיכום של שני הטקסטים, והציגו בו את  </a:t>
            </a:r>
            <a:r>
              <a:rPr lang="he-IL" sz="2800" b="1" u="sng" dirty="0">
                <a:solidFill>
                  <a:schemeClr val="tx2"/>
                </a:solidFill>
              </a:rPr>
              <a:t>הטענה</a:t>
            </a:r>
            <a:r>
              <a:rPr lang="he-IL" sz="2800" b="1" dirty="0">
                <a:solidFill>
                  <a:schemeClr val="tx2"/>
                </a:solidFill>
              </a:rPr>
              <a:t> העיקרית של יוסי וולפסון כלפי גני החיות </a:t>
            </a:r>
            <a:r>
              <a:rPr lang="he-IL" sz="2000" b="1" dirty="0">
                <a:solidFill>
                  <a:schemeClr val="tx2"/>
                </a:solidFill>
              </a:rPr>
              <a:t>(מתוך מאמר א) </a:t>
            </a:r>
            <a:r>
              <a:rPr lang="he-IL" sz="2800" b="1" dirty="0">
                <a:solidFill>
                  <a:schemeClr val="tx2"/>
                </a:solidFill>
              </a:rPr>
              <a:t>ואת </a:t>
            </a:r>
            <a:r>
              <a:rPr lang="he-IL" sz="2800" b="1" u="sng" dirty="0">
                <a:solidFill>
                  <a:schemeClr val="tx2"/>
                </a:solidFill>
              </a:rPr>
              <a:t>תגובתו</a:t>
            </a:r>
            <a:r>
              <a:rPr lang="he-IL" sz="2800" b="1" dirty="0">
                <a:solidFill>
                  <a:schemeClr val="tx2"/>
                </a:solidFill>
              </a:rPr>
              <a:t> של שמוליק יידוב על טענה זו </a:t>
            </a:r>
            <a:r>
              <a:rPr lang="he-IL" sz="2000" b="1" dirty="0">
                <a:solidFill>
                  <a:schemeClr val="tx2"/>
                </a:solidFill>
              </a:rPr>
              <a:t>(במאמר ב).</a:t>
            </a:r>
            <a:endParaRPr lang="he-IL" sz="2800" b="1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he-IL" sz="2800" b="1" dirty="0">
                <a:solidFill>
                  <a:schemeClr val="tx2"/>
                </a:solidFill>
              </a:rPr>
              <a:t>       בסיכומכם כתבו </a:t>
            </a:r>
            <a:r>
              <a:rPr lang="he-IL" sz="2800" b="1" u="sng" dirty="0">
                <a:solidFill>
                  <a:schemeClr val="tx2"/>
                </a:solidFill>
              </a:rPr>
              <a:t>נימוק</a:t>
            </a:r>
            <a:r>
              <a:rPr lang="he-IL" sz="2800" b="1" dirty="0">
                <a:solidFill>
                  <a:schemeClr val="tx2"/>
                </a:solidFill>
              </a:rPr>
              <a:t> אחד לפחות של כל אחד מהם.</a:t>
            </a:r>
          </a:p>
          <a:p>
            <a:pPr algn="ctr">
              <a:spcBef>
                <a:spcPct val="50000"/>
              </a:spcBef>
            </a:pPr>
            <a:r>
              <a:rPr lang="he-IL" sz="2800" b="1" dirty="0">
                <a:solidFill>
                  <a:schemeClr val="tx2"/>
                </a:solidFill>
              </a:rPr>
              <a:t>      כתבו 10 שורות לכל היותר. 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2B9CD74-2CDB-4DDB-A7D3-83197BB6493A}"/>
              </a:ext>
            </a:extLst>
          </p:cNvPr>
          <p:cNvSpPr/>
          <p:nvPr/>
        </p:nvSpPr>
        <p:spPr>
          <a:xfrm>
            <a:off x="8932784" y="1659173"/>
            <a:ext cx="2705879" cy="23082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800" b="1" dirty="0">
                <a:solidFill>
                  <a:schemeClr val="accent1"/>
                </a:solidFill>
                <a:latin typeface="Varela Round"/>
              </a:rPr>
              <a:t>למצוא במאמר א את הטענה והנימוק של יוסי וולפסון.</a:t>
            </a:r>
            <a:endParaRPr lang="he-IL" sz="6600" b="1" dirty="0">
              <a:solidFill>
                <a:schemeClr val="accent1"/>
              </a:solidFill>
              <a:effectLst>
                <a:outerShdw blurRad="241300" algn="ctr" rotWithShape="0">
                  <a:prstClr val="black">
                    <a:alpha val="84000"/>
                  </a:prstClr>
                </a:outerShdw>
              </a:effectLst>
            </a:endParaRP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7CD8202A-71FD-4398-8D32-0897757173BB}"/>
              </a:ext>
            </a:extLst>
          </p:cNvPr>
          <p:cNvSpPr/>
          <p:nvPr/>
        </p:nvSpPr>
        <p:spPr>
          <a:xfrm>
            <a:off x="8932784" y="4268461"/>
            <a:ext cx="2678568" cy="2302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800" b="1" dirty="0">
                <a:solidFill>
                  <a:schemeClr val="accent1"/>
                </a:solidFill>
                <a:latin typeface="Varela Round"/>
              </a:rPr>
              <a:t>למצוא במאמר ב' את התגובה של שמוליק יידוב ליוסי וולפסון.</a:t>
            </a:r>
            <a:endParaRPr lang="he-IL" sz="6600" b="1" dirty="0">
              <a:solidFill>
                <a:schemeClr val="accent1"/>
              </a:solidFill>
              <a:effectLst>
                <a:outerShdw blurRad="241300" algn="ctr" rotWithShape="0">
                  <a:prstClr val="black">
                    <a:alpha val="84000"/>
                  </a:prstClr>
                </a:outerShdw>
              </a:effectLst>
            </a:endParaRPr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0F1D4E57-AE8D-4D87-BC21-BB6CC7084B14}"/>
              </a:ext>
            </a:extLst>
          </p:cNvPr>
          <p:cNvSpPr/>
          <p:nvPr/>
        </p:nvSpPr>
        <p:spPr>
          <a:xfrm>
            <a:off x="6069832" y="4353472"/>
            <a:ext cx="2473544" cy="23082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800" b="1" dirty="0">
                <a:solidFill>
                  <a:schemeClr val="accent1"/>
                </a:solidFill>
              </a:rPr>
              <a:t>למצוא את היחס בין הכותבים:</a:t>
            </a:r>
          </a:p>
          <a:p>
            <a:pPr algn="ctr" rtl="1">
              <a:spcBef>
                <a:spcPct val="50000"/>
              </a:spcBef>
            </a:pPr>
            <a:r>
              <a:rPr lang="he-IL" sz="2800" b="1" dirty="0">
                <a:solidFill>
                  <a:schemeClr val="accent1"/>
                </a:solidFill>
              </a:rPr>
              <a:t>הסכמה / ניגוד/ הוספה.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CF4A42C1-7582-4C36-9698-AB17A53ABF34}"/>
              </a:ext>
            </a:extLst>
          </p:cNvPr>
          <p:cNvSpPr txBox="1"/>
          <p:nvPr/>
        </p:nvSpPr>
        <p:spPr>
          <a:xfrm>
            <a:off x="2495600" y="196247"/>
            <a:ext cx="88957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 </a:t>
            </a:r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השאלה/הוראה </a:t>
            </a:r>
            <a:r>
              <a:rPr lang="he-IL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דורשת?</a:t>
            </a:r>
            <a:endParaRPr lang="he-IL" sz="5400" dirty="0">
              <a:solidFill>
                <a:schemeClr val="tx2"/>
              </a:solidFill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D6F83C2B-5661-45A7-8E32-56F7E3A92504}"/>
              </a:ext>
            </a:extLst>
          </p:cNvPr>
          <p:cNvSpPr/>
          <p:nvPr/>
        </p:nvSpPr>
        <p:spPr>
          <a:xfrm>
            <a:off x="3239048" y="4353472"/>
            <a:ext cx="2473544" cy="23082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800" b="1" dirty="0">
                <a:solidFill>
                  <a:schemeClr val="accent1"/>
                </a:solidFill>
              </a:rPr>
              <a:t>לבחור מבנה לסיכום.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938633CE-31D5-4017-81BB-4362FE3B56AC}"/>
              </a:ext>
            </a:extLst>
          </p:cNvPr>
          <p:cNvSpPr/>
          <p:nvPr/>
        </p:nvSpPr>
        <p:spPr>
          <a:xfrm>
            <a:off x="327750" y="4353471"/>
            <a:ext cx="2473544" cy="23082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800" b="1" dirty="0">
                <a:solidFill>
                  <a:schemeClr val="accent1"/>
                </a:solidFill>
              </a:rPr>
              <a:t>לכתוב את הסיכום.</a:t>
            </a:r>
          </a:p>
        </p:txBody>
      </p:sp>
      <p:pic>
        <p:nvPicPr>
          <p:cNvPr id="12" name="תמונה 11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914E7850-8370-D69A-195C-5C45D2337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26" grpId="0" animBg="1"/>
      <p:bldP spid="2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F3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0436" y="2855664"/>
            <a:ext cx="9167564" cy="191375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Vincent\Documents\BrightCarbon\Design ID\ID Toolkits\Hand gestures ID kit\Assets\blank-business-card-in-hand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22"/>
          <a:stretch/>
        </p:blipFill>
        <p:spPr bwMode="auto">
          <a:xfrm>
            <a:off x="1524000" y="1282700"/>
            <a:ext cx="7562850" cy="5575300"/>
          </a:xfrm>
          <a:prstGeom prst="rect">
            <a:avLst/>
          </a:prstGeom>
          <a:noFill/>
          <a:effectLst>
            <a:outerShdw blurRad="266700" dist="381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7928" y="1988840"/>
            <a:ext cx="2808312" cy="187220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he-IL" sz="4400" b="1" dirty="0">
                <a:solidFill>
                  <a:schemeClr val="tx2">
                    <a:lumMod val="75000"/>
                  </a:schemeClr>
                </a:solidFill>
              </a:rPr>
              <a:t>תרגול 3</a:t>
            </a:r>
            <a:endParaRPr lang="en-GB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תמונה 6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01FDA8D5-6F3D-E79B-0F8A-A91B02F91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F3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Vincent\Desktop\a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6439" y="836712"/>
            <a:ext cx="2880320" cy="68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7464106"/>
              </p:ext>
            </p:extLst>
          </p:nvPr>
        </p:nvGraphicFramePr>
        <p:xfrm>
          <a:off x="1779137" y="561380"/>
          <a:ext cx="777686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Freeform 218"/>
          <p:cNvSpPr>
            <a:spLocks/>
          </p:cNvSpPr>
          <p:nvPr/>
        </p:nvSpPr>
        <p:spPr bwMode="auto">
          <a:xfrm>
            <a:off x="2095382" y="1307404"/>
            <a:ext cx="4989600" cy="498921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אליפסה 1">
            <a:extLst>
              <a:ext uri="{FF2B5EF4-FFF2-40B4-BE49-F238E27FC236}">
                <a16:creationId xmlns:a16="http://schemas.microsoft.com/office/drawing/2014/main" id="{33452219-4841-49A0-B9B8-2F9A51C77077}"/>
              </a:ext>
            </a:extLst>
          </p:cNvPr>
          <p:cNvSpPr/>
          <p:nvPr/>
        </p:nvSpPr>
        <p:spPr>
          <a:xfrm>
            <a:off x="2187479" y="1408794"/>
            <a:ext cx="4805406" cy="481183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4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תארו, על פי שני הטקסטים, את תופעת הקניות ברשת בקרב בני נוער בישראל.</a:t>
            </a:r>
            <a:endParaRPr lang="he-IL" sz="4400" dirty="0">
              <a:solidFill>
                <a:schemeClr val="tx2"/>
              </a:solidFill>
              <a:effectLst>
                <a:outerShdw blurRad="241300" algn="ctr" rotWithShape="0">
                  <a:prstClr val="black">
                    <a:alpha val="84000"/>
                  </a:prstClr>
                </a:outerShdw>
              </a:effectLst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067DA772-2418-4E80-811D-D2C90A094555}"/>
              </a:ext>
            </a:extLst>
          </p:cNvPr>
          <p:cNvSpPr txBox="1"/>
          <p:nvPr/>
        </p:nvSpPr>
        <p:spPr>
          <a:xfrm>
            <a:off x="4618386" y="426561"/>
            <a:ext cx="720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 </a:t>
            </a:r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השאלה/הוראה </a:t>
            </a:r>
            <a:r>
              <a:rPr lang="he-I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אומרת?</a:t>
            </a:r>
            <a:endParaRPr lang="he-IL" sz="3600" dirty="0">
              <a:solidFill>
                <a:schemeClr val="tx2"/>
              </a:solidFill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072AC12A-097A-4D20-A645-402BF206D771}"/>
              </a:ext>
            </a:extLst>
          </p:cNvPr>
          <p:cNvSpPr txBox="1"/>
          <p:nvPr/>
        </p:nvSpPr>
        <p:spPr>
          <a:xfrm>
            <a:off x="4590182" y="1382280"/>
            <a:ext cx="720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 </a:t>
            </a:r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השאלה/הוראה </a:t>
            </a:r>
            <a:r>
              <a:rPr lang="he-I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שואלת?</a:t>
            </a:r>
            <a:endParaRPr lang="he-IL" sz="3600" dirty="0">
              <a:solidFill>
                <a:schemeClr val="tx2"/>
              </a:solidFill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345C298B-D489-4173-99A9-9D3567ECC932}"/>
              </a:ext>
            </a:extLst>
          </p:cNvPr>
          <p:cNvSpPr txBox="1"/>
          <p:nvPr/>
        </p:nvSpPr>
        <p:spPr>
          <a:xfrm>
            <a:off x="7177078" y="2463178"/>
            <a:ext cx="464032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 </a:t>
            </a:r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השאלה/הוראה </a:t>
            </a:r>
            <a:r>
              <a:rPr lang="he-I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דורשת?</a:t>
            </a:r>
            <a:endParaRPr lang="he-IL" sz="3600" dirty="0">
              <a:solidFill>
                <a:schemeClr val="tx2"/>
              </a:solidFill>
            </a:endParaRPr>
          </a:p>
        </p:txBody>
      </p:sp>
      <p:pic>
        <p:nvPicPr>
          <p:cNvPr id="11" name="תמונה 10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D4BCA588-9530-4921-6D2A-F0D51B383D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3333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3.7037E-6 C 0.14635 3.7037E-6 0.22847 0.16967 0.22847 0.36574 C 0.22847 0.56134 0.12378 0.70648 -0.02275 0.70648 C -0.17032 0.70648 -0.29219 0.60092 -0.31025 0.34166 C -0.3158 0.13611 -0.19011 3.7037E-6 -0.03108 -0.00649 " pathEditMode="relative" rAng="0" ptsTypes="fffff">
                                      <p:cBhvr>
                                        <p:cTn id="11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35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0" grpId="0" animBg="1"/>
      <p:bldP spid="2" grpId="0" animBg="1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F3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571303" y="1109963"/>
          <a:ext cx="777686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Freeform 218"/>
          <p:cNvSpPr>
            <a:spLocks/>
          </p:cNvSpPr>
          <p:nvPr/>
        </p:nvSpPr>
        <p:spPr bwMode="auto">
          <a:xfrm>
            <a:off x="191344" y="188640"/>
            <a:ext cx="4989600" cy="498921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אליפסה 1">
            <a:extLst>
              <a:ext uri="{FF2B5EF4-FFF2-40B4-BE49-F238E27FC236}">
                <a16:creationId xmlns:a16="http://schemas.microsoft.com/office/drawing/2014/main" id="{33452219-4841-49A0-B9B8-2F9A51C77077}"/>
              </a:ext>
            </a:extLst>
          </p:cNvPr>
          <p:cNvSpPr/>
          <p:nvPr/>
        </p:nvSpPr>
        <p:spPr>
          <a:xfrm>
            <a:off x="283441" y="290030"/>
            <a:ext cx="4805406" cy="481183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4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תארו, על פי שני הטקסטים, את תופעת הקניות ברשת בקרב בני נוער בישראל.</a:t>
            </a:r>
            <a:endParaRPr lang="he-IL" sz="4400" dirty="0">
              <a:solidFill>
                <a:schemeClr val="tx2"/>
              </a:solidFill>
              <a:effectLst>
                <a:outerShdw blurRad="241300" algn="ctr" rotWithShape="0">
                  <a:prstClr val="black">
                    <a:alpha val="84000"/>
                  </a:prstClr>
                </a:outerShdw>
              </a:effectLst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067DA772-2418-4E80-811D-D2C90A094555}"/>
              </a:ext>
            </a:extLst>
          </p:cNvPr>
          <p:cNvSpPr txBox="1"/>
          <p:nvPr/>
        </p:nvSpPr>
        <p:spPr>
          <a:xfrm>
            <a:off x="4618386" y="426561"/>
            <a:ext cx="720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 </a:t>
            </a:r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השאלה/הוראה </a:t>
            </a:r>
            <a:r>
              <a:rPr lang="he-I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אומרת?</a:t>
            </a:r>
            <a:endParaRPr lang="he-IL" sz="3600" dirty="0">
              <a:solidFill>
                <a:schemeClr val="tx2"/>
              </a:solidFill>
            </a:endParaRPr>
          </a:p>
        </p:txBody>
      </p:sp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DC63178B-5E2A-1A45-6FAE-53C4BF825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0" grpId="0" animBg="1"/>
      <p:bldP spid="2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415404-736A-4498-A6C5-CB8E6C88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28136"/>
            <a:ext cx="8229600" cy="908720"/>
          </a:xfrm>
        </p:spPr>
        <p:txBody>
          <a:bodyPr/>
          <a:lstStyle/>
          <a:p>
            <a:r>
              <a:rPr lang="he-IL" dirty="0"/>
              <a:t>השאלה כטקסט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EF78EDE-4D54-44AF-BCEB-1B201BD1AA25}"/>
              </a:ext>
            </a:extLst>
          </p:cNvPr>
          <p:cNvSpPr txBox="1"/>
          <p:nvPr/>
        </p:nvSpPr>
        <p:spPr>
          <a:xfrm>
            <a:off x="659396" y="620688"/>
            <a:ext cx="10873208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endParaRPr lang="he-IL" sz="2000" b="1" dirty="0">
              <a:solidFill>
                <a:schemeClr val="tx2"/>
              </a:solidFill>
            </a:endParaRPr>
          </a:p>
          <a:p>
            <a:pPr algn="ctr" rtl="1">
              <a:spcBef>
                <a:spcPct val="50000"/>
              </a:spcBef>
            </a:pPr>
            <a:r>
              <a:rPr lang="he-IL" sz="2000" b="1" dirty="0">
                <a:solidFill>
                  <a:schemeClr val="tx2"/>
                </a:solidFill>
              </a:rPr>
              <a:t>הקדמה לקהילת המורים, </a:t>
            </a:r>
          </a:p>
          <a:p>
            <a:pPr algn="ctr" rtl="1">
              <a:spcBef>
                <a:spcPct val="50000"/>
              </a:spcBef>
            </a:pPr>
            <a:r>
              <a:rPr lang="he-IL" sz="2000" b="1" dirty="0">
                <a:solidFill>
                  <a:schemeClr val="tx2"/>
                </a:solidFill>
              </a:rPr>
              <a:t>במצגת זו כלי נהדר שכדאי לשלב בכל יחידת הוראה כדי לאפשר לתלמידים לפתח את יכולות הלמידה העצמאית.</a:t>
            </a:r>
          </a:p>
          <a:p>
            <a:pPr algn="ctr" rtl="1">
              <a:spcBef>
                <a:spcPct val="50000"/>
              </a:spcBef>
            </a:pPr>
            <a:r>
              <a:rPr lang="he-IL" sz="2000" b="1" dirty="0">
                <a:solidFill>
                  <a:schemeClr val="tx2"/>
                </a:solidFill>
              </a:rPr>
              <a:t>תלמידים רבים מתקשים להתמודד עם הבנת השאלה באופן עצמאי, בעזרת הכלי נתייחס לשאלה עצמה כטקסט וכך נוכל להעמיק </a:t>
            </a:r>
            <a:r>
              <a:rPr lang="he-IL" sz="2000" b="1" u="sng" dirty="0">
                <a:solidFill>
                  <a:schemeClr val="tx2"/>
                </a:solidFill>
              </a:rPr>
              <a:t>בתוכן השאלה</a:t>
            </a:r>
            <a:r>
              <a:rPr lang="he-IL" sz="2000" b="1" dirty="0">
                <a:solidFill>
                  <a:schemeClr val="tx2"/>
                </a:solidFill>
              </a:rPr>
              <a:t>, להבין את </a:t>
            </a:r>
            <a:r>
              <a:rPr lang="he-IL" sz="2000" b="1" u="sng" dirty="0">
                <a:solidFill>
                  <a:schemeClr val="tx2"/>
                </a:solidFill>
              </a:rPr>
              <a:t>כוונת השאלה </a:t>
            </a:r>
            <a:r>
              <a:rPr lang="he-IL" sz="2000" b="1" dirty="0">
                <a:solidFill>
                  <a:schemeClr val="tx2"/>
                </a:solidFill>
              </a:rPr>
              <a:t>ולתכנן נכון את </a:t>
            </a:r>
            <a:r>
              <a:rPr lang="he-IL" sz="2000" b="1" u="sng" dirty="0">
                <a:solidFill>
                  <a:schemeClr val="tx2"/>
                </a:solidFill>
              </a:rPr>
              <a:t>המהלכים</a:t>
            </a:r>
            <a:r>
              <a:rPr lang="he-IL" sz="2000" b="1" dirty="0">
                <a:solidFill>
                  <a:schemeClr val="tx2"/>
                </a:solidFill>
              </a:rPr>
              <a:t> כדי להגיע לתשובה מיטבית.</a:t>
            </a:r>
          </a:p>
          <a:p>
            <a:pPr algn="ctr" rtl="1">
              <a:spcBef>
                <a:spcPct val="50000"/>
              </a:spcBef>
            </a:pPr>
            <a:r>
              <a:rPr lang="he-IL" sz="2000" b="1" dirty="0">
                <a:solidFill>
                  <a:schemeClr val="tx2"/>
                </a:solidFill>
              </a:rPr>
              <a:t>לאחר ניתוח של שלוש שאלות התלמידים ירכשו את המיומנות ויוכלו להתמודד באופן עצמאי עם שאלות ההבנה.</a:t>
            </a:r>
          </a:p>
          <a:p>
            <a:pPr algn="ctr" rtl="1">
              <a:spcBef>
                <a:spcPct val="50000"/>
              </a:spcBef>
            </a:pPr>
            <a:r>
              <a:rPr lang="he-IL" sz="2000" b="1" dirty="0">
                <a:solidFill>
                  <a:schemeClr val="tx2"/>
                </a:solidFill>
              </a:rPr>
              <a:t>חשוב מאוד לשלב רפלקציה ובקרה עצמית כדי לסייע לתלמידים לפתח מודעות מטה קוגניטיבית.</a:t>
            </a:r>
          </a:p>
          <a:p>
            <a:pPr algn="ctr" rtl="1">
              <a:spcBef>
                <a:spcPct val="50000"/>
              </a:spcBef>
            </a:pPr>
            <a:r>
              <a:rPr lang="he-IL" sz="2000" b="1" dirty="0">
                <a:solidFill>
                  <a:schemeClr val="tx2"/>
                </a:solidFill>
              </a:rPr>
              <a:t>ממליצה להתרים ללמידה שאלון שממפה את אסטרטגיית הפעולה של התלמידים.</a:t>
            </a:r>
          </a:p>
          <a:p>
            <a:pPr algn="ctr" rtl="1">
              <a:spcBef>
                <a:spcPct val="50000"/>
              </a:spcBef>
            </a:pPr>
            <a:r>
              <a:rPr lang="he-IL" sz="2000" dirty="0">
                <a:hlinkClick r:id="rId2"/>
              </a:rPr>
              <a:t>ענו על השאלון</a:t>
            </a:r>
            <a:endParaRPr lang="he-IL" sz="2000" dirty="0"/>
          </a:p>
          <a:p>
            <a:pPr algn="ctr" rtl="1">
              <a:spcBef>
                <a:spcPct val="50000"/>
              </a:spcBef>
            </a:pPr>
            <a:r>
              <a:rPr lang="he-IL" sz="2000" dirty="0">
                <a:hlinkClick r:id="rId3"/>
              </a:rPr>
              <a:t>ליצירת עותק לחצו כאן</a:t>
            </a:r>
            <a:endParaRPr lang="he-IL" sz="2000" b="1" dirty="0">
              <a:solidFill>
                <a:schemeClr val="tx2"/>
              </a:solidFill>
            </a:endParaRPr>
          </a:p>
          <a:p>
            <a:pPr algn="ctr" rtl="1">
              <a:spcBef>
                <a:spcPct val="50000"/>
              </a:spcBef>
            </a:pPr>
            <a:r>
              <a:rPr lang="he-IL" sz="2000" b="1" dirty="0">
                <a:solidFill>
                  <a:schemeClr val="tx2"/>
                </a:solidFill>
              </a:rPr>
              <a:t>בהצלחה רבה</a:t>
            </a:r>
          </a:p>
        </p:txBody>
      </p:sp>
      <p:pic>
        <p:nvPicPr>
          <p:cNvPr id="5" name="תמונה 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1A7D0373-99EB-4178-DEB0-E7BED9EB5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" y="4340354"/>
            <a:ext cx="2447764" cy="24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F3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39343118"/>
              </p:ext>
            </p:extLst>
          </p:nvPr>
        </p:nvGraphicFramePr>
        <p:xfrm>
          <a:off x="1571303" y="1109963"/>
          <a:ext cx="777686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Freeform 218"/>
          <p:cNvSpPr>
            <a:spLocks/>
          </p:cNvSpPr>
          <p:nvPr/>
        </p:nvSpPr>
        <p:spPr bwMode="auto">
          <a:xfrm>
            <a:off x="191344" y="188640"/>
            <a:ext cx="4989600" cy="498921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אליפסה 1">
            <a:extLst>
              <a:ext uri="{FF2B5EF4-FFF2-40B4-BE49-F238E27FC236}">
                <a16:creationId xmlns:a16="http://schemas.microsoft.com/office/drawing/2014/main" id="{33452219-4841-49A0-B9B8-2F9A51C77077}"/>
              </a:ext>
            </a:extLst>
          </p:cNvPr>
          <p:cNvSpPr/>
          <p:nvPr/>
        </p:nvSpPr>
        <p:spPr>
          <a:xfrm>
            <a:off x="283441" y="290030"/>
            <a:ext cx="4805406" cy="481183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4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תארו, על פי שני הטקסטים, את תופעת הקניות ברשת בקרב בני נוער בישראל.</a:t>
            </a:r>
            <a:endParaRPr lang="he-IL" sz="4400" dirty="0">
              <a:solidFill>
                <a:schemeClr val="tx2"/>
              </a:solidFill>
              <a:effectLst>
                <a:outerShdw blurRad="241300" algn="ctr" rotWithShape="0">
                  <a:prstClr val="black">
                    <a:alpha val="84000"/>
                  </a:prstClr>
                </a:outerShdw>
              </a:effectLst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072AC12A-097A-4D20-A645-402BF206D771}"/>
              </a:ext>
            </a:extLst>
          </p:cNvPr>
          <p:cNvSpPr txBox="1"/>
          <p:nvPr/>
        </p:nvSpPr>
        <p:spPr>
          <a:xfrm>
            <a:off x="4442872" y="402077"/>
            <a:ext cx="720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 </a:t>
            </a:r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השאלה/הוראה </a:t>
            </a:r>
            <a:r>
              <a:rPr lang="he-I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שואלת?</a:t>
            </a:r>
            <a:endParaRPr lang="he-IL" sz="3600" dirty="0">
              <a:solidFill>
                <a:schemeClr val="tx2"/>
              </a:solidFill>
            </a:endParaRPr>
          </a:p>
        </p:txBody>
      </p:sp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4EA84C0-D77D-133D-2842-13DB6B846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46629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0" grpId="0" animBg="1"/>
      <p:bldP spid="2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F3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571303" y="1109963"/>
          <a:ext cx="777686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Freeform 218"/>
          <p:cNvSpPr>
            <a:spLocks/>
          </p:cNvSpPr>
          <p:nvPr/>
        </p:nvSpPr>
        <p:spPr bwMode="auto">
          <a:xfrm>
            <a:off x="191344" y="188640"/>
            <a:ext cx="4989600" cy="498921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אליפסה 1">
            <a:extLst>
              <a:ext uri="{FF2B5EF4-FFF2-40B4-BE49-F238E27FC236}">
                <a16:creationId xmlns:a16="http://schemas.microsoft.com/office/drawing/2014/main" id="{33452219-4841-49A0-B9B8-2F9A51C77077}"/>
              </a:ext>
            </a:extLst>
          </p:cNvPr>
          <p:cNvSpPr/>
          <p:nvPr/>
        </p:nvSpPr>
        <p:spPr>
          <a:xfrm>
            <a:off x="283441" y="290030"/>
            <a:ext cx="4805406" cy="481183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Bef>
                <a:spcPct val="50000"/>
              </a:spcBef>
            </a:pPr>
            <a:r>
              <a:rPr lang="he-IL" sz="4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תארו, </a:t>
            </a:r>
            <a:r>
              <a:rPr lang="he-IL" sz="4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על פי </a:t>
            </a:r>
            <a:r>
              <a:rPr lang="he-IL" sz="4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שני הטקסטים, </a:t>
            </a:r>
            <a:r>
              <a:rPr lang="he-IL" sz="4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את תופעת הקניות ברשת בקרב בני נוער בישראל.</a:t>
            </a:r>
            <a:endParaRPr lang="he-IL" sz="4400" dirty="0">
              <a:solidFill>
                <a:schemeClr val="tx2"/>
              </a:solidFill>
              <a:effectLst>
                <a:outerShdw blurRad="241300" algn="ctr" rotWithShape="0">
                  <a:prstClr val="black">
                    <a:alpha val="84000"/>
                  </a:prstClr>
                </a:outerShdw>
              </a:effectLst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345C298B-D489-4173-99A9-9D3567ECC932}"/>
              </a:ext>
            </a:extLst>
          </p:cNvPr>
          <p:cNvSpPr txBox="1"/>
          <p:nvPr/>
        </p:nvSpPr>
        <p:spPr>
          <a:xfrm>
            <a:off x="4705085" y="402077"/>
            <a:ext cx="720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 </a:t>
            </a:r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השאלה/הוראה </a:t>
            </a:r>
            <a:r>
              <a:rPr lang="he-I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דורשת?</a:t>
            </a:r>
            <a:endParaRPr lang="he-IL" sz="3600" dirty="0">
              <a:solidFill>
                <a:schemeClr val="tx2"/>
              </a:solidFill>
            </a:endParaRPr>
          </a:p>
        </p:txBody>
      </p:sp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87A92979-3B5F-CAEA-7E8F-E22F70D53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46629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0" grpId="0" animBg="1"/>
      <p:bldP spid="2" grpId="0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F3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0436" y="2855664"/>
            <a:ext cx="9167564" cy="191375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Vincent\Documents\BrightCarbon\Design ID\ID Toolkits\Hand gestures ID kit\Assets\blank-flye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431704" y="1462375"/>
            <a:ext cx="7236296" cy="5399033"/>
          </a:xfrm>
          <a:prstGeom prst="rect">
            <a:avLst/>
          </a:prstGeom>
          <a:noFill/>
          <a:effectLst>
            <a:outerShdw blurRad="266700" dist="381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91744" y="2060848"/>
            <a:ext cx="3891882" cy="232465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he-IL" sz="3600" b="1" dirty="0">
                <a:solidFill>
                  <a:schemeClr val="tx2"/>
                </a:solidFill>
              </a:rPr>
              <a:t>מה תעשו אחרת בעקבות למידת המיומנות?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9" name="תמונה 8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B0E0187D-E062-8BEC-FEC9-5DEF93CF7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3021534"/>
            <a:ext cx="4031832" cy="403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השאלה כטקסט">
            <a:extLst>
              <a:ext uri="{FF2B5EF4-FFF2-40B4-BE49-F238E27FC236}">
                <a16:creationId xmlns:a16="http://schemas.microsoft.com/office/drawing/2014/main" id="{08844534-BCB4-EA30-F09C-83F854CF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58994"/>
            <a:ext cx="8928992" cy="679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השאלה כטקסט">
            <a:extLst>
              <a:ext uri="{FF2B5EF4-FFF2-40B4-BE49-F238E27FC236}">
                <a16:creationId xmlns:a16="http://schemas.microsoft.com/office/drawing/2014/main" id="{0CA56D44-4025-F431-FE4D-7D17A33B5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17" y="12142"/>
            <a:ext cx="9105365" cy="683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השאלה כטקסט">
            <a:extLst>
              <a:ext uri="{FF2B5EF4-FFF2-40B4-BE49-F238E27FC236}">
                <a16:creationId xmlns:a16="http://schemas.microsoft.com/office/drawing/2014/main" id="{ECBB1BF7-C0E1-5D11-1EE4-BD556B0A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82602"/>
            <a:ext cx="9027857" cy="677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F3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35241"/>
            <a:ext cx="10972800" cy="908720"/>
          </a:xfrm>
        </p:spPr>
        <p:txBody>
          <a:bodyPr/>
          <a:lstStyle/>
          <a:p>
            <a:pPr rtl="1"/>
            <a:r>
              <a:rPr lang="he-IL" dirty="0"/>
              <a:t>קוראים את </a:t>
            </a:r>
            <a:r>
              <a:rPr lang="he-IL" u="sng" dirty="0"/>
              <a:t>כל</a:t>
            </a:r>
            <a:r>
              <a:rPr lang="he-IL" dirty="0"/>
              <a:t> השאלה/הוראה ומבררים:</a:t>
            </a:r>
            <a:endParaRPr lang="en-GB" dirty="0"/>
          </a:p>
        </p:txBody>
      </p:sp>
      <p:pic>
        <p:nvPicPr>
          <p:cNvPr id="61" name="Picture 13" descr="C:\Users\Vincent\Desktop\a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0275" y="4065672"/>
            <a:ext cx="2880320" cy="68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3" descr="C:\Users\Vincent\Desktop\a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0275" y="2445492"/>
            <a:ext cx="2880320" cy="68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Users\Vincent\Desktop\a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0275" y="825312"/>
            <a:ext cx="2880320" cy="68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303730" y="1308704"/>
            <a:ext cx="8018412" cy="1150306"/>
            <a:chOff x="458062" y="1320104"/>
            <a:chExt cx="8018412" cy="1150306"/>
          </a:xfrm>
        </p:grpSpPr>
        <p:sp>
          <p:nvSpPr>
            <p:cNvPr id="2" name="Oval 1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he-IL" sz="4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 </a:t>
              </a:r>
              <a:r>
                <a:rPr lang="he-IL" sz="4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1. </a:t>
              </a:r>
              <a:r>
                <a:rPr lang="he-IL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מה השאלה/הוראה אומרת?</a:t>
              </a:r>
              <a:endPara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" name="Freeform 218"/>
          <p:cNvSpPr>
            <a:spLocks/>
          </p:cNvSpPr>
          <p:nvPr/>
        </p:nvSpPr>
        <p:spPr bwMode="auto">
          <a:xfrm>
            <a:off x="3287688" y="1308704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2" name="Group 51"/>
          <p:cNvGrpSpPr/>
          <p:nvPr/>
        </p:nvGrpSpPr>
        <p:grpSpPr>
          <a:xfrm>
            <a:off x="3303730" y="2928066"/>
            <a:ext cx="8018412" cy="1150306"/>
            <a:chOff x="458062" y="1320104"/>
            <a:chExt cx="8018412" cy="1150306"/>
          </a:xfrm>
        </p:grpSpPr>
        <p:sp>
          <p:nvSpPr>
            <p:cNvPr id="53" name="Oval 52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he-IL" sz="4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 </a:t>
              </a:r>
              <a:r>
                <a:rPr lang="he-IL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מה השאלה/הוראה שואלת?</a:t>
              </a:r>
              <a:endPara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" name="Freeform 218"/>
          <p:cNvSpPr>
            <a:spLocks/>
          </p:cNvSpPr>
          <p:nvPr/>
        </p:nvSpPr>
        <p:spPr bwMode="auto">
          <a:xfrm>
            <a:off x="3287688" y="2928066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e-IL" dirty="0"/>
              <a:t> </a:t>
            </a:r>
            <a:endParaRPr lang="en-GB" dirty="0"/>
          </a:p>
        </p:txBody>
      </p:sp>
      <p:grpSp>
        <p:nvGrpSpPr>
          <p:cNvPr id="62" name="Group 61"/>
          <p:cNvGrpSpPr/>
          <p:nvPr/>
        </p:nvGrpSpPr>
        <p:grpSpPr>
          <a:xfrm>
            <a:off x="3303730" y="4569728"/>
            <a:ext cx="8018412" cy="1150306"/>
            <a:chOff x="458062" y="1320104"/>
            <a:chExt cx="8018412" cy="1150306"/>
          </a:xfrm>
        </p:grpSpPr>
        <p:sp>
          <p:nvSpPr>
            <p:cNvPr id="63" name="Oval 62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he-IL" sz="4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 </a:t>
              </a:r>
              <a:r>
                <a:rPr lang="he-IL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מה השאלה/הוראה דורשת?</a:t>
              </a:r>
              <a:endPara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5" name="Freeform 218"/>
          <p:cNvSpPr>
            <a:spLocks/>
          </p:cNvSpPr>
          <p:nvPr/>
        </p:nvSpPr>
        <p:spPr bwMode="auto">
          <a:xfrm>
            <a:off x="3287688" y="4569728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תמונה 19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0F9ADF9B-012C-2398-0A27-1897A62AD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14000" decel="4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C 0.23997 4.07407E-6 0.40104 0.04004 0.40104 0.0824 C 0.40104 0.12245 0.22434 0.16018 -0.01563 0.16018 C -0.26602 0.16018 -0.47253 0.11875 -0.47253 0.0787 C -0.47553 0.00787 -0.10873 0.01388 -0.03112 0.00092 " pathEditMode="relative" rAng="0" ptsTypes="AAAAA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80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path" presetSubtype="0" accel="14000" decel="4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C 0.23997 2.96296E-6 0.40104 0.04004 0.40104 0.0824 C 0.40104 0.12245 0.22434 0.16018 -0.01563 0.16018 C -0.26602 0.16018 -0.47253 0.11875 -0.47253 0.0787 C -0.47553 0.00787 -0.10873 0.01389 -0.03112 0.00092 " pathEditMode="relative" rAng="0" ptsTypes="AAAAA">
                                      <p:cBhvr>
                                        <p:cTn id="31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800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path" presetSubtype="0" accel="14000" decel="4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C 0.23997 3.7037E-7 0.40104 0.04005 0.40104 0.08241 C 0.40104 0.12245 0.22434 0.16018 -0.01563 0.16018 C -0.26602 0.16018 -0.47253 0.11875 -0.47253 0.0787 C -0.47553 0.00787 -0.10873 0.01389 -0.03112 0.00093 " pathEditMode="relative" rAng="0" ptsTypes="AAAAA">
                                      <p:cBhvr>
                                        <p:cTn id="5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800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F3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/>
              <a:t>קוראים את כל השאלה ומבררים: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215680" y="1320104"/>
            <a:ext cx="8018412" cy="1150306"/>
            <a:chOff x="458062" y="1320104"/>
            <a:chExt cx="8018412" cy="1150306"/>
          </a:xfrm>
        </p:grpSpPr>
        <p:sp>
          <p:nvSpPr>
            <p:cNvPr id="2" name="Oval 1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he-IL" sz="4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 </a:t>
              </a:r>
              <a:r>
                <a:rPr lang="he-IL" sz="4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1. </a:t>
              </a:r>
              <a:r>
                <a:rPr lang="he-IL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מה השאלה/הוראה </a:t>
              </a:r>
              <a:r>
                <a:rPr lang="he-IL" sz="4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אומרת</a:t>
              </a:r>
              <a:r>
                <a:rPr lang="he-IL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?</a:t>
              </a:r>
              <a:endPara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" name="Freeform 218"/>
          <p:cNvSpPr>
            <a:spLocks/>
          </p:cNvSpPr>
          <p:nvPr/>
        </p:nvSpPr>
        <p:spPr bwMode="auto">
          <a:xfrm>
            <a:off x="3199638" y="1320104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2" name="Group 51"/>
          <p:cNvGrpSpPr/>
          <p:nvPr/>
        </p:nvGrpSpPr>
        <p:grpSpPr>
          <a:xfrm>
            <a:off x="3215680" y="2939466"/>
            <a:ext cx="8018412" cy="1150306"/>
            <a:chOff x="458062" y="1320104"/>
            <a:chExt cx="8018412" cy="1150306"/>
          </a:xfrm>
        </p:grpSpPr>
        <p:sp>
          <p:nvSpPr>
            <p:cNvPr id="53" name="Oval 52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he-IL" sz="4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 </a:t>
              </a:r>
              <a:r>
                <a:rPr lang="he-IL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מה השאלה/הוראה </a:t>
              </a:r>
              <a:r>
                <a:rPr lang="he-IL" sz="4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שואלת</a:t>
              </a:r>
              <a:r>
                <a:rPr lang="he-IL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" name="Freeform 218"/>
          <p:cNvSpPr>
            <a:spLocks/>
          </p:cNvSpPr>
          <p:nvPr/>
        </p:nvSpPr>
        <p:spPr bwMode="auto">
          <a:xfrm>
            <a:off x="3199638" y="2939466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e-IL" dirty="0"/>
              <a:t> </a:t>
            </a:r>
            <a:endParaRPr lang="en-GB" dirty="0"/>
          </a:p>
        </p:txBody>
      </p:sp>
      <p:grpSp>
        <p:nvGrpSpPr>
          <p:cNvPr id="62" name="Group 61"/>
          <p:cNvGrpSpPr/>
          <p:nvPr/>
        </p:nvGrpSpPr>
        <p:grpSpPr>
          <a:xfrm>
            <a:off x="3215680" y="4581128"/>
            <a:ext cx="8018412" cy="1150306"/>
            <a:chOff x="458062" y="1320104"/>
            <a:chExt cx="8018412" cy="1150306"/>
          </a:xfrm>
        </p:grpSpPr>
        <p:sp>
          <p:nvSpPr>
            <p:cNvPr id="63" name="Oval 62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he-IL" sz="4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 </a:t>
              </a:r>
              <a:r>
                <a:rPr lang="he-IL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מה השאלה/הוראה </a:t>
              </a:r>
              <a:r>
                <a:rPr lang="he-IL" sz="4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דורשת</a:t>
              </a:r>
              <a:r>
                <a:rPr lang="he-IL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5" name="Freeform 218"/>
          <p:cNvSpPr>
            <a:spLocks/>
          </p:cNvSpPr>
          <p:nvPr/>
        </p:nvSpPr>
        <p:spPr bwMode="auto">
          <a:xfrm>
            <a:off x="3199638" y="4581128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26A54DF6-BD44-4EC0-94A9-D1C4A8487F3F}"/>
              </a:ext>
            </a:extLst>
          </p:cNvPr>
          <p:cNvSpPr/>
          <p:nvPr/>
        </p:nvSpPr>
        <p:spPr>
          <a:xfrm>
            <a:off x="422097" y="817532"/>
            <a:ext cx="2628784" cy="1825221"/>
          </a:xfrm>
          <a:prstGeom prst="roundRect">
            <a:avLst>
              <a:gd name="adj" fmla="val 6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 dirty="0">
                <a:solidFill>
                  <a:schemeClr val="tx2"/>
                </a:solidFill>
              </a:rPr>
              <a:t>איזה מידע אני יכול ללמוד מהשאלה? מה המידע שמסתתר בשאלה?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5F72D473-BB78-47B1-822E-937B8EEE1277}"/>
              </a:ext>
            </a:extLst>
          </p:cNvPr>
          <p:cNvSpPr/>
          <p:nvPr/>
        </p:nvSpPr>
        <p:spPr>
          <a:xfrm>
            <a:off x="438139" y="2749052"/>
            <a:ext cx="2628784" cy="1653731"/>
          </a:xfrm>
          <a:prstGeom prst="roundRect">
            <a:avLst>
              <a:gd name="adj" fmla="val 6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>
              <a:spcBef>
                <a:spcPct val="50000"/>
              </a:spcBef>
            </a:pPr>
            <a:r>
              <a:rPr lang="he-IL" sz="4800" b="1" dirty="0">
                <a:solidFill>
                  <a:schemeClr val="tx2"/>
                </a:solidFill>
              </a:rPr>
              <a:t>מה מבקשים ממני </a:t>
            </a:r>
            <a:r>
              <a:rPr lang="he-IL" sz="5100" b="1" dirty="0">
                <a:solidFill>
                  <a:schemeClr val="tx2"/>
                </a:solidFill>
              </a:rPr>
              <a:t>בשאלה</a:t>
            </a:r>
            <a:r>
              <a:rPr lang="he-IL" sz="4800" b="1" dirty="0">
                <a:solidFill>
                  <a:schemeClr val="tx2"/>
                </a:solidFill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he-IL" sz="4800" b="1" dirty="0">
                <a:solidFill>
                  <a:schemeClr val="tx2"/>
                </a:solidFill>
              </a:rPr>
              <a:t>מסמנים את מילת ההוראה ומבינים אותה. 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75216F18-4314-4454-B699-90B857AABD3F}"/>
              </a:ext>
            </a:extLst>
          </p:cNvPr>
          <p:cNvSpPr/>
          <p:nvPr/>
        </p:nvSpPr>
        <p:spPr>
          <a:xfrm>
            <a:off x="421749" y="4509082"/>
            <a:ext cx="2628784" cy="1886478"/>
          </a:xfrm>
          <a:prstGeom prst="roundRect">
            <a:avLst>
              <a:gd name="adj" fmla="val 6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400" b="1" dirty="0">
                <a:solidFill>
                  <a:schemeClr val="tx2"/>
                </a:solidFill>
              </a:rPr>
              <a:t>מה אני צריך/ה לעשות כדי לענות על השאלה? מה יהיה מבנה התשובה?</a:t>
            </a: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20" name="תמונה 19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DB8FD0CC-5758-1B40-2FF0-D77F9794A0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F3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0436" y="2855664"/>
            <a:ext cx="9167564" cy="191375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Vincent\Documents\BrightCarbon\Design ID\ID Toolkits\Hand gestures ID kit\Assets\blank-flye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7608" y="1231900"/>
            <a:ext cx="7984692" cy="5638800"/>
          </a:xfrm>
          <a:prstGeom prst="rect">
            <a:avLst/>
          </a:prstGeom>
          <a:noFill/>
          <a:effectLst>
            <a:outerShdw blurRad="266700" dist="381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3140" y="1484784"/>
            <a:ext cx="4680520" cy="28803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he-IL" sz="6000" b="1" dirty="0">
                <a:solidFill>
                  <a:schemeClr val="tx2">
                    <a:lumMod val="75000"/>
                  </a:schemeClr>
                </a:solidFill>
              </a:rPr>
              <a:t>תרגול 1</a:t>
            </a:r>
            <a:endParaRPr lang="en-GB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4BED57B0-4E70-0600-E23D-EDC5E93EE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495600" y="1652637"/>
            <a:ext cx="7200800" cy="4464496"/>
          </a:xfrm>
          <a:prstGeom prst="roundRect">
            <a:avLst>
              <a:gd name="adj" fmla="val 6000"/>
            </a:avLst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46100" dist="901700" dir="5400000" sx="90000" sy="-19000" rotWithShape="0">
              <a:prstClr val="black">
                <a:alpha val="7000"/>
              </a:prstClr>
            </a:outerShdw>
          </a:effectLst>
          <a:scene3d>
            <a:camera prst="orthographicFront"/>
            <a:lightRig rig="soft" dir="t"/>
          </a:scene3d>
          <a:sp3d extrusionH="76200" contourW="12700">
            <a:bevelT h="38100"/>
            <a:extrusionClr>
              <a:schemeClr val="bg1"/>
            </a:extrusionClr>
            <a:contourClr>
              <a:schemeClr val="bg1">
                <a:lumMod val="85000"/>
              </a:schemeClr>
            </a:contourClr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rtl="1"/>
            <a:r>
              <a:rPr lang="he-IL" sz="4800" dirty="0">
                <a:solidFill>
                  <a:schemeClr val="bg1"/>
                </a:solidFill>
              </a:rPr>
              <a:t>השווה, על פי המידע במאמר, בין למידה מרחוק (למשל באמצעות תוכנת </a:t>
            </a:r>
            <a:r>
              <a:rPr lang="en-US" sz="4800" dirty="0">
                <a:solidFill>
                  <a:schemeClr val="bg1"/>
                </a:solidFill>
              </a:rPr>
              <a:t>zoom</a:t>
            </a:r>
            <a:r>
              <a:rPr lang="he-IL" sz="4800" dirty="0">
                <a:solidFill>
                  <a:schemeClr val="bg1"/>
                </a:solidFill>
              </a:rPr>
              <a:t>) ללמידה פנים אל פנים בכיתה.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3CAFECE0-97FA-4FAF-A04D-6916F5FB3829}"/>
              </a:ext>
            </a:extLst>
          </p:cNvPr>
          <p:cNvSpPr txBox="1"/>
          <p:nvPr/>
        </p:nvSpPr>
        <p:spPr>
          <a:xfrm rot="20467282">
            <a:off x="1457269" y="886141"/>
            <a:ext cx="2016224" cy="5947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e-IL" sz="3600" b="1" dirty="0">
                <a:solidFill>
                  <a:srgbClr val="FF0000"/>
                </a:solidFill>
                <a:effectLst>
                  <a:outerShdw blurRad="241300" algn="ctr" rotWithShape="0">
                    <a:prstClr val="black">
                      <a:alpha val="84000"/>
                    </a:prstClr>
                  </a:outerShdw>
                </a:effectLst>
              </a:rPr>
              <a:t>דוגמה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468EE7F-6C40-45D1-B3E8-1C145B0EB6BE}"/>
              </a:ext>
            </a:extLst>
          </p:cNvPr>
          <p:cNvSpPr txBox="1"/>
          <p:nvPr/>
        </p:nvSpPr>
        <p:spPr>
          <a:xfrm>
            <a:off x="2381640" y="167847"/>
            <a:ext cx="91869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 </a:t>
            </a:r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השאלה/הוראה </a:t>
            </a:r>
            <a:r>
              <a:rPr lang="he-IL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אומרת?</a:t>
            </a:r>
            <a:endParaRPr lang="he-IL" sz="5400" dirty="0">
              <a:solidFill>
                <a:schemeClr val="tx2"/>
              </a:solidFill>
            </a:endParaRPr>
          </a:p>
        </p:txBody>
      </p:sp>
      <p:pic>
        <p:nvPicPr>
          <p:cNvPr id="7" name="תמונה 6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277EDD66-1033-379D-9E15-5968F5B55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E3BC7EF8-FF22-4A69-83E5-F594EBFF4E9E}"/>
              </a:ext>
            </a:extLst>
          </p:cNvPr>
          <p:cNvSpPr/>
          <p:nvPr/>
        </p:nvSpPr>
        <p:spPr>
          <a:xfrm>
            <a:off x="2495600" y="1628800"/>
            <a:ext cx="7200800" cy="4471846"/>
          </a:xfrm>
          <a:prstGeom prst="roundRect">
            <a:avLst>
              <a:gd name="adj" fmla="val 6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he-IL" sz="4800" b="1" dirty="0">
                <a:solidFill>
                  <a:schemeClr val="tx2"/>
                </a:solidFill>
              </a:rPr>
              <a:t>איזה מידע אני יכול ללמוד מהשאלה? מה המידע שמסתתר בשאלה?</a:t>
            </a:r>
            <a:endParaRPr lang="en-GB" sz="4800" b="1" dirty="0">
              <a:solidFill>
                <a:schemeClr val="tx2"/>
              </a:solidFill>
            </a:endParaRPr>
          </a:p>
        </p:txBody>
      </p:sp>
      <p:pic>
        <p:nvPicPr>
          <p:cNvPr id="5" name="Picture 3" descr="C:\Users\Vincent\Documents\BrightCarbon\5.0 Design ID\ID Toolkits\Hand gestures toolkit\Assets\tap hand.png">
            <a:extLst>
              <a:ext uri="{FF2B5EF4-FFF2-40B4-BE49-F238E27FC236}">
                <a16:creationId xmlns:a16="http://schemas.microsoft.com/office/drawing/2014/main" id="{EDDB0DAA-43FA-4F06-B387-3E8EB5A51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09" y="1628800"/>
            <a:ext cx="4570459" cy="6199566"/>
          </a:xfrm>
          <a:prstGeom prst="rect">
            <a:avLst/>
          </a:prstGeom>
          <a:noFill/>
          <a:effectLst>
            <a:outerShdw blurRad="63500" algn="ctr" rotWithShape="0">
              <a:schemeClr val="bg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A6FAA9EB-D0EB-61B5-EA5B-5EB733ABF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DF55A9E-2BC7-45C0-F312-FCD466C2EAD7}"/>
              </a:ext>
            </a:extLst>
          </p:cNvPr>
          <p:cNvSpPr txBox="1"/>
          <p:nvPr/>
        </p:nvSpPr>
        <p:spPr>
          <a:xfrm>
            <a:off x="2381640" y="167847"/>
            <a:ext cx="9475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 </a:t>
            </a:r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השאלה/הוראה </a:t>
            </a:r>
            <a:r>
              <a:rPr lang="he-IL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אומרת?</a:t>
            </a:r>
            <a:endParaRPr lang="he-IL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Vincent\Documents\BrightCarbon\5.0 Design ID\ID Toolkits\Hand gestures toolkit\Assets\tap hand.png">
            <a:extLst>
              <a:ext uri="{FF2B5EF4-FFF2-40B4-BE49-F238E27FC236}">
                <a16:creationId xmlns:a16="http://schemas.microsoft.com/office/drawing/2014/main" id="{D0EDA311-ECBE-48BB-B257-6344ADC5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09" y="1628800"/>
            <a:ext cx="4570459" cy="6199566"/>
          </a:xfrm>
          <a:prstGeom prst="rect">
            <a:avLst/>
          </a:prstGeom>
          <a:noFill/>
          <a:effectLst>
            <a:outerShdw blurRad="63500" algn="ctr" rotWithShape="0">
              <a:schemeClr val="bg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D4FDBDF9-AD73-4CF9-90BE-E52BCA1460AE}"/>
              </a:ext>
            </a:extLst>
          </p:cNvPr>
          <p:cNvSpPr/>
          <p:nvPr/>
        </p:nvSpPr>
        <p:spPr>
          <a:xfrm>
            <a:off x="2495600" y="1652637"/>
            <a:ext cx="7200800" cy="4464496"/>
          </a:xfrm>
          <a:prstGeom prst="roundRect">
            <a:avLst>
              <a:gd name="adj" fmla="val 6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e-IL" sz="4800" b="1" dirty="0">
                <a:solidFill>
                  <a:schemeClr val="tx2"/>
                </a:solidFill>
              </a:rPr>
              <a:t>אני לומד/ת מהשאלה שבמאמר מתארים למידה מרחוק ולמידה פנים אל פנים.</a:t>
            </a:r>
            <a:endParaRPr lang="en-GB" sz="4800" b="1" dirty="0">
              <a:solidFill>
                <a:schemeClr val="tx2"/>
              </a:solidFill>
            </a:endParaRPr>
          </a:p>
        </p:txBody>
      </p:sp>
      <p:pic>
        <p:nvPicPr>
          <p:cNvPr id="10" name="תמונה 9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4EFF1728-07F9-CC26-E92D-4A7AD67BD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815CE45E-7D64-0253-0CF0-C9553537AD7F}"/>
              </a:ext>
            </a:extLst>
          </p:cNvPr>
          <p:cNvSpPr txBox="1"/>
          <p:nvPr/>
        </p:nvSpPr>
        <p:spPr>
          <a:xfrm>
            <a:off x="2381640" y="167847"/>
            <a:ext cx="9475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 </a:t>
            </a:r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השאלה/הוראה </a:t>
            </a:r>
            <a:r>
              <a:rPr lang="he-IL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אומרת?</a:t>
            </a:r>
            <a:endParaRPr lang="he-IL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E3BC7EF8-FF22-4A69-83E5-F594EBFF4E9E}"/>
              </a:ext>
            </a:extLst>
          </p:cNvPr>
          <p:cNvSpPr/>
          <p:nvPr/>
        </p:nvSpPr>
        <p:spPr>
          <a:xfrm>
            <a:off x="2517836" y="1428598"/>
            <a:ext cx="7200800" cy="4471846"/>
          </a:xfrm>
          <a:prstGeom prst="roundRect">
            <a:avLst>
              <a:gd name="adj" fmla="val 6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he-IL" sz="4800" b="1" dirty="0">
                <a:solidFill>
                  <a:schemeClr val="tx2"/>
                </a:solidFill>
              </a:rPr>
              <a:t>מה מבקשים ממני בשאלה?</a:t>
            </a:r>
          </a:p>
          <a:p>
            <a:pPr algn="ctr" rtl="1">
              <a:spcBef>
                <a:spcPct val="50000"/>
              </a:spcBef>
            </a:pPr>
            <a:r>
              <a:rPr lang="he-IL" sz="4800" b="1" dirty="0">
                <a:solidFill>
                  <a:schemeClr val="tx2"/>
                </a:solidFill>
              </a:rPr>
              <a:t>מסמנים ומבינים את מילת ההוראה.</a:t>
            </a:r>
            <a:endParaRPr lang="en-GB" sz="4800" b="1" dirty="0">
              <a:solidFill>
                <a:schemeClr val="tx2"/>
              </a:solidFill>
            </a:endParaRPr>
          </a:p>
        </p:txBody>
      </p:sp>
      <p:pic>
        <p:nvPicPr>
          <p:cNvPr id="5" name="Picture 3" descr="C:\Users\Vincent\Documents\BrightCarbon\5.0 Design ID\ID Toolkits\Hand gestures toolkit\Assets\tap hand.png">
            <a:extLst>
              <a:ext uri="{FF2B5EF4-FFF2-40B4-BE49-F238E27FC236}">
                <a16:creationId xmlns:a16="http://schemas.microsoft.com/office/drawing/2014/main" id="{EDDB0DAA-43FA-4F06-B387-3E8EB5A51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08" y="2492896"/>
            <a:ext cx="4570459" cy="6199566"/>
          </a:xfrm>
          <a:prstGeom prst="rect">
            <a:avLst/>
          </a:prstGeom>
          <a:noFill/>
          <a:effectLst>
            <a:outerShdw blurRad="63500" algn="ctr" rotWithShape="0">
              <a:schemeClr val="bg1">
                <a:alpha val="4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0831575-F7DE-4AA5-98E7-92447BB00DE6}"/>
              </a:ext>
            </a:extLst>
          </p:cNvPr>
          <p:cNvSpPr txBox="1"/>
          <p:nvPr/>
        </p:nvSpPr>
        <p:spPr>
          <a:xfrm>
            <a:off x="2495600" y="196247"/>
            <a:ext cx="92890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 </a:t>
            </a:r>
            <a:r>
              <a:rPr lang="he-IL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מה השאלה/הוראה </a:t>
            </a:r>
            <a:r>
              <a:rPr lang="he-IL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שואלת?</a:t>
            </a:r>
            <a:endParaRPr lang="he-IL" sz="5400" dirty="0">
              <a:solidFill>
                <a:schemeClr val="tx2"/>
              </a:solidFill>
            </a:endParaRPr>
          </a:p>
        </p:txBody>
      </p:sp>
      <p:pic>
        <p:nvPicPr>
          <p:cNvPr id="7" name="תמונה 6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B6645997-6748-4315-594C-590ABC8C9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30" y="6117133"/>
            <a:ext cx="740867" cy="7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right Carb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D1A8D"/>
      </a:accent1>
      <a:accent2>
        <a:srgbClr val="009FDA"/>
      </a:accent2>
      <a:accent3>
        <a:srgbClr val="FFC20E"/>
      </a:accent3>
      <a:accent4>
        <a:srgbClr val="5F0D48"/>
      </a:accent4>
      <a:accent5>
        <a:srgbClr val="0FA52C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2">
                <a:lumMod val="75000"/>
              </a:schemeClr>
            </a:gs>
            <a:gs pos="72000">
              <a:schemeClr val="accent2">
                <a:lumMod val="60000"/>
                <a:lumOff val="40000"/>
              </a:schemeClr>
            </a:gs>
            <a:gs pos="100000">
              <a:schemeClr val="accent2"/>
            </a:gs>
          </a:gsLst>
          <a:lin ang="16200000" scaled="1"/>
          <a:tileRect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546100" dist="901700" dir="5400000" sx="90000" sy="-19000" rotWithShape="0">
            <a:prstClr val="black">
              <a:alpha val="7000"/>
            </a:prstClr>
          </a:outerShdw>
        </a:effectLst>
        <a:scene3d>
          <a:camera prst="orthographicFront"/>
          <a:lightRig rig="soft" dir="t"/>
        </a:scene3d>
        <a:sp3d extrusionH="76200" contourW="12700">
          <a:bevelT h="38100"/>
          <a:extrusionClr>
            <a:schemeClr val="bg1"/>
          </a:extrusionClr>
          <a:contourClr>
            <a:schemeClr val="bg1">
              <a:lumMod val="85000"/>
            </a:schemeClr>
          </a:contourClr>
        </a:sp3d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algn="ctr">
          <a:spcBef>
            <a:spcPct val="50000"/>
          </a:spcBef>
          <a:defRPr sz="4800">
            <a:solidFill>
              <a:schemeClr val="bg1"/>
            </a:solidFill>
            <a:effectLst>
              <a:outerShdw blurRad="241300" algn="ctr" rotWithShape="0">
                <a:prstClr val="black">
                  <a:alpha val="84000"/>
                </a:prstClr>
              </a:outerShdw>
            </a:effectLst>
          </a:defRPr>
        </a:defPPr>
      </a:lstStyle>
    </a:spDef>
    <a:txDef>
      <a:spPr>
        <a:noFill/>
      </a:spPr>
      <a:bodyPr wrap="square" rtlCol="0" anchor="ctr">
        <a:noAutofit/>
      </a:bodyPr>
      <a:lstStyle>
        <a:defPPr algn="ctr">
          <a:spcBef>
            <a:spcPct val="50000"/>
          </a:spcBef>
          <a:defRPr sz="2400" dirty="0">
            <a:solidFill>
              <a:schemeClr val="bg1"/>
            </a:solidFill>
            <a:effectLst>
              <a:outerShdw blurRad="241300" algn="ctr" rotWithShape="0">
                <a:prstClr val="black">
                  <a:alpha val="84000"/>
                </a:prst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7442</TotalTime>
  <Words>964</Words>
  <Application>Microsoft Office PowerPoint</Application>
  <PresentationFormat>מסך רחב</PresentationFormat>
  <Paragraphs>101</Paragraphs>
  <Slides>25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Varela Round</vt:lpstr>
      <vt:lpstr>Office Theme</vt:lpstr>
      <vt:lpstr>מצגת של PowerPoint‏</vt:lpstr>
      <vt:lpstr>השאלה כטקסט</vt:lpstr>
      <vt:lpstr>קוראים את כל השאלה/הוראה ומבררים:</vt:lpstr>
      <vt:lpstr>קוראים את כל השאלה ומבררים: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תרגול נוסף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BrightCarbon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Hand-Drawn slides PowerPoint Toolkit</dc:title>
  <dc:creator>Vincent</dc:creator>
  <cp:keywords>Compelling; Clear; Persuasive</cp:keywords>
  <dc:description>www.brightcarbon.com</dc:description>
  <cp:lastModifiedBy>מירב שראל</cp:lastModifiedBy>
  <cp:revision>83</cp:revision>
  <dcterms:created xsi:type="dcterms:W3CDTF">2012-02-08T10:27:36Z</dcterms:created>
  <dcterms:modified xsi:type="dcterms:W3CDTF">2023-09-03T22:01:15Z</dcterms:modified>
  <cp:category>Visual Conversations. Visible Results.</cp:category>
  <cp:contentStatus>Visual Conversations. Visible Results.</cp:contentStatus>
</cp:coreProperties>
</file>