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9" r:id="rId3"/>
    <p:sldId id="257" r:id="rId4"/>
    <p:sldId id="258" r:id="rId5"/>
    <p:sldId id="273" r:id="rId6"/>
    <p:sldId id="274" r:id="rId7"/>
    <p:sldId id="264" r:id="rId8"/>
    <p:sldId id="268" r:id="rId9"/>
    <p:sldId id="265" r:id="rId10"/>
    <p:sldId id="266" r:id="rId11"/>
    <p:sldId id="267" r:id="rId12"/>
    <p:sldId id="269" r:id="rId13"/>
    <p:sldId id="270" r:id="rId14"/>
    <p:sldId id="271" r:id="rId15"/>
    <p:sldId id="272" r:id="rId16"/>
    <p:sldId id="275" r:id="rId17"/>
    <p:sldId id="276" r:id="rId18"/>
    <p:sldId id="277" r:id="rId19"/>
    <p:sldId id="27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סגנון ביניים 4 - הדגשה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סגנון ביניים 4 - הדגשה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סגנון ביניים 4 - הדגשה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2833802-FEF1-4C79-8D5D-14CF1EAF98D9}" styleName="סגנון בהיר 2 - הדגשה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סגנון ביניים 1 - הדגשה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סגנון ביניים 3 - הדגשה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4C1A8A3-306A-4EB7-A6B1-4F7E0EB9C5D6}" styleName="סגנון ביניים 3 - הדגשה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0A15C55-8517-42AA-B614-E9B94910E393}" styleName="סגנון ביניים 2 - הדגשה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סגנון ביניים 3 - הדגשה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סגנון ביניים 4 - הדגשה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1490" autoAdjust="0"/>
    <p:restoredTop sz="94660"/>
  </p:normalViewPr>
  <p:slideViewPr>
    <p:cSldViewPr>
      <p:cViewPr varScale="1">
        <p:scale>
          <a:sx n="60" d="100"/>
          <a:sy n="60" d="100"/>
        </p:scale>
        <p:origin x="90"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6EB6AAF5-644E-472F-9BC1-0E00AFD338E2}" type="datetimeFigureOut">
              <a:rPr lang="he-IL" smtClean="0"/>
              <a:t>ז'/כסלו/תשפ"ג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568A3F3-12EE-48DD-ACEB-B0774BAB97E9}" type="slidenum">
              <a:rPr lang="he-IL" smtClean="0"/>
              <a:t>‹#›</a:t>
            </a:fld>
            <a:endParaRPr lang="he-I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6693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6EB6AAF5-644E-472F-9BC1-0E00AFD338E2}" type="datetimeFigureOut">
              <a:rPr lang="he-IL" smtClean="0"/>
              <a:t>ז'/כסלו/תשפ"ג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568A3F3-12EE-48DD-ACEB-B0774BAB97E9}" type="slidenum">
              <a:rPr lang="he-IL" smtClean="0"/>
              <a:t>‹#›</a:t>
            </a:fld>
            <a:endParaRPr lang="he-IL"/>
          </a:p>
        </p:txBody>
      </p:sp>
    </p:spTree>
    <p:extLst>
      <p:ext uri="{BB962C8B-B14F-4D97-AF65-F5344CB8AC3E}">
        <p14:creationId xmlns:p14="http://schemas.microsoft.com/office/powerpoint/2010/main" val="3533906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6EB6AAF5-644E-472F-9BC1-0E00AFD338E2}" type="datetimeFigureOut">
              <a:rPr lang="he-IL" smtClean="0"/>
              <a:t>ז'/כסלו/תשפ"ג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568A3F3-12EE-48DD-ACEB-B0774BAB97E9}" type="slidenum">
              <a:rPr lang="he-IL" smtClean="0"/>
              <a:t>‹#›</a:t>
            </a:fld>
            <a:endParaRPr lang="he-IL"/>
          </a:p>
        </p:txBody>
      </p:sp>
    </p:spTree>
    <p:extLst>
      <p:ext uri="{BB962C8B-B14F-4D97-AF65-F5344CB8AC3E}">
        <p14:creationId xmlns:p14="http://schemas.microsoft.com/office/powerpoint/2010/main" val="673853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6EB6AAF5-644E-472F-9BC1-0E00AFD338E2}" type="datetimeFigureOut">
              <a:rPr lang="he-IL" smtClean="0"/>
              <a:t>ז'/כסלו/תשפ"ג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568A3F3-12EE-48DD-ACEB-B0774BAB97E9}" type="slidenum">
              <a:rPr lang="he-IL" smtClean="0"/>
              <a:t>‹#›</a:t>
            </a:fld>
            <a:endParaRPr lang="he-IL"/>
          </a:p>
        </p:txBody>
      </p:sp>
    </p:spTree>
    <p:extLst>
      <p:ext uri="{BB962C8B-B14F-4D97-AF65-F5344CB8AC3E}">
        <p14:creationId xmlns:p14="http://schemas.microsoft.com/office/powerpoint/2010/main" val="3203898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6EB6AAF5-644E-472F-9BC1-0E00AFD338E2}" type="datetimeFigureOut">
              <a:rPr lang="he-IL" smtClean="0"/>
              <a:t>ז'/כסלו/תשפ"ג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568A3F3-12EE-48DD-ACEB-B0774BAB97E9}" type="slidenum">
              <a:rPr lang="he-IL" smtClean="0"/>
              <a:t>‹#›</a:t>
            </a:fld>
            <a:endParaRPr lang="he-I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5162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6EB6AAF5-644E-472F-9BC1-0E00AFD338E2}" type="datetimeFigureOut">
              <a:rPr lang="he-IL" smtClean="0"/>
              <a:t>ז'/כסלו/תשפ"ג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568A3F3-12EE-48DD-ACEB-B0774BAB97E9}" type="slidenum">
              <a:rPr lang="he-IL" smtClean="0"/>
              <a:t>‹#›</a:t>
            </a:fld>
            <a:endParaRPr lang="he-IL"/>
          </a:p>
        </p:txBody>
      </p:sp>
    </p:spTree>
    <p:extLst>
      <p:ext uri="{BB962C8B-B14F-4D97-AF65-F5344CB8AC3E}">
        <p14:creationId xmlns:p14="http://schemas.microsoft.com/office/powerpoint/2010/main" val="1067065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1097280" y="2582334"/>
            <a:ext cx="4937760" cy="3378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6217920" y="2582334"/>
            <a:ext cx="4937760" cy="3378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6EB6AAF5-644E-472F-9BC1-0E00AFD338E2}" type="datetimeFigureOut">
              <a:rPr lang="he-IL" smtClean="0"/>
              <a:t>ז'/כסלו/תשפ"ג</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E568A3F3-12EE-48DD-ACEB-B0774BAB97E9}" type="slidenum">
              <a:rPr lang="he-IL" smtClean="0"/>
              <a:t>‹#›</a:t>
            </a:fld>
            <a:endParaRPr lang="he-IL"/>
          </a:p>
        </p:txBody>
      </p:sp>
    </p:spTree>
    <p:extLst>
      <p:ext uri="{BB962C8B-B14F-4D97-AF65-F5344CB8AC3E}">
        <p14:creationId xmlns:p14="http://schemas.microsoft.com/office/powerpoint/2010/main" val="4130230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6EB6AAF5-644E-472F-9BC1-0E00AFD338E2}" type="datetimeFigureOut">
              <a:rPr lang="he-IL" smtClean="0"/>
              <a:t>ז'/כסלו/תשפ"ג</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E568A3F3-12EE-48DD-ACEB-B0774BAB97E9}" type="slidenum">
              <a:rPr lang="he-IL" smtClean="0"/>
              <a:t>‹#›</a:t>
            </a:fld>
            <a:endParaRPr lang="he-IL"/>
          </a:p>
        </p:txBody>
      </p:sp>
    </p:spTree>
    <p:extLst>
      <p:ext uri="{BB962C8B-B14F-4D97-AF65-F5344CB8AC3E}">
        <p14:creationId xmlns:p14="http://schemas.microsoft.com/office/powerpoint/2010/main" val="133156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EB6AAF5-644E-472F-9BC1-0E00AFD338E2}" type="datetimeFigureOut">
              <a:rPr lang="he-IL" smtClean="0"/>
              <a:t>ז'/כסלו/תשפ"ג</a:t>
            </a:fld>
            <a:endParaRPr lang="he-I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e-IL"/>
          </a:p>
        </p:txBody>
      </p:sp>
      <p:sp>
        <p:nvSpPr>
          <p:cNvPr id="9" name="Slide Number Placeholder 8"/>
          <p:cNvSpPr>
            <a:spLocks noGrp="1"/>
          </p:cNvSpPr>
          <p:nvPr>
            <p:ph type="sldNum" sz="quarter" idx="12"/>
          </p:nvPr>
        </p:nvSpPr>
        <p:spPr/>
        <p:txBody>
          <a:bodyPr/>
          <a:lstStyle/>
          <a:p>
            <a:fld id="{E568A3F3-12EE-48DD-ACEB-B0774BAB97E9}" type="slidenum">
              <a:rPr lang="he-IL" smtClean="0"/>
              <a:t>‹#›</a:t>
            </a:fld>
            <a:endParaRPr lang="he-IL"/>
          </a:p>
        </p:txBody>
      </p:sp>
    </p:spTree>
    <p:extLst>
      <p:ext uri="{BB962C8B-B14F-4D97-AF65-F5344CB8AC3E}">
        <p14:creationId xmlns:p14="http://schemas.microsoft.com/office/powerpoint/2010/main" val="177869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EB6AAF5-644E-472F-9BC1-0E00AFD338E2}" type="datetimeFigureOut">
              <a:rPr lang="he-IL" smtClean="0"/>
              <a:t>ז'/כסלו/תשפ"ג</a:t>
            </a:fld>
            <a:endParaRPr lang="he-I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e-I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568A3F3-12EE-48DD-ACEB-B0774BAB97E9}" type="slidenum">
              <a:rPr lang="he-IL" smtClean="0"/>
              <a:t>‹#›</a:t>
            </a:fld>
            <a:endParaRPr lang="he-IL"/>
          </a:p>
        </p:txBody>
      </p:sp>
    </p:spTree>
    <p:extLst>
      <p:ext uri="{BB962C8B-B14F-4D97-AF65-F5344CB8AC3E}">
        <p14:creationId xmlns:p14="http://schemas.microsoft.com/office/powerpoint/2010/main" val="1542925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6EB6AAF5-644E-472F-9BC1-0E00AFD338E2}" type="datetimeFigureOut">
              <a:rPr lang="he-IL" smtClean="0"/>
              <a:t>ז'/כסלו/תשפ"ג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568A3F3-12EE-48DD-ACEB-B0774BAB97E9}" type="slidenum">
              <a:rPr lang="he-IL" smtClean="0"/>
              <a:t>‹#›</a:t>
            </a:fld>
            <a:endParaRPr lang="he-IL"/>
          </a:p>
        </p:txBody>
      </p:sp>
    </p:spTree>
    <p:extLst>
      <p:ext uri="{BB962C8B-B14F-4D97-AF65-F5344CB8AC3E}">
        <p14:creationId xmlns:p14="http://schemas.microsoft.com/office/powerpoint/2010/main" val="2537285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EB6AAF5-644E-472F-9BC1-0E00AFD338E2}" type="datetimeFigureOut">
              <a:rPr lang="he-IL" smtClean="0"/>
              <a:t>ז'/כסלו/תשפ"ג</a:t>
            </a:fld>
            <a:endParaRPr lang="he-I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e-I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568A3F3-12EE-48DD-ACEB-B0774BAB97E9}" type="slidenum">
              <a:rPr lang="he-IL" smtClean="0"/>
              <a:t>‹#›</a:t>
            </a:fld>
            <a:endParaRPr lang="he-I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06769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pPr algn="ctr"/>
            <a:r>
              <a:rPr lang="he-IL" sz="3600" dirty="0"/>
              <a:t>כתיבת סיכום ממזג חט"ב</a:t>
            </a:r>
            <a:br>
              <a:rPr lang="he-IL" dirty="0"/>
            </a:br>
            <a:r>
              <a:rPr lang="he-IL" sz="3200" dirty="0"/>
              <a:t>ישיבת צוות תשע"ז</a:t>
            </a:r>
          </a:p>
        </p:txBody>
      </p:sp>
      <p:sp>
        <p:nvSpPr>
          <p:cNvPr id="3" name="כותרת משנה 2"/>
          <p:cNvSpPr>
            <a:spLocks noGrp="1"/>
          </p:cNvSpPr>
          <p:nvPr>
            <p:ph type="subTitle" idx="1"/>
          </p:nvPr>
        </p:nvSpPr>
        <p:spPr/>
        <p:txBody>
          <a:bodyPr/>
          <a:lstStyle/>
          <a:p>
            <a:pPr algn="ctr"/>
            <a:r>
              <a:rPr lang="he-IL" dirty="0"/>
              <a:t>קריית החינוך הדתי </a:t>
            </a:r>
            <a:r>
              <a:rPr lang="he-IL" dirty="0" err="1"/>
              <a:t>אמי"ת</a:t>
            </a:r>
            <a:r>
              <a:rPr lang="he-IL" dirty="0"/>
              <a:t> שדרות</a:t>
            </a:r>
          </a:p>
        </p:txBody>
      </p:sp>
      <p:pic>
        <p:nvPicPr>
          <p:cNvPr id="8" name="תמונה 7">
            <a:extLst>
              <a:ext uri="{FF2B5EF4-FFF2-40B4-BE49-F238E27FC236}">
                <a16:creationId xmlns:a16="http://schemas.microsoft.com/office/drawing/2014/main" id="{38CAA2A3-FF23-E79A-0A21-FD961CB253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344" y="260648"/>
            <a:ext cx="2408384" cy="2408384"/>
          </a:xfrm>
          <a:prstGeom prst="rect">
            <a:avLst/>
          </a:prstGeom>
        </p:spPr>
      </p:pic>
    </p:spTree>
    <p:extLst>
      <p:ext uri="{BB962C8B-B14F-4D97-AF65-F5344CB8AC3E}">
        <p14:creationId xmlns:p14="http://schemas.microsoft.com/office/powerpoint/2010/main" val="3372601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a:t>הטיוטה</a:t>
            </a: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893033503"/>
              </p:ext>
            </p:extLst>
          </p:nvPr>
        </p:nvGraphicFramePr>
        <p:xfrm>
          <a:off x="2370705" y="1737360"/>
          <a:ext cx="8784975" cy="4001021"/>
        </p:xfrm>
        <a:graphic>
          <a:graphicData uri="http://schemas.openxmlformats.org/drawingml/2006/table">
            <a:tbl>
              <a:tblPr rtl="1" firstRow="1" bandRow="1">
                <a:tableStyleId>{00A15C55-8517-42AA-B614-E9B94910E393}</a:tableStyleId>
              </a:tblPr>
              <a:tblGrid>
                <a:gridCol w="2928325">
                  <a:extLst>
                    <a:ext uri="{9D8B030D-6E8A-4147-A177-3AD203B41FA5}">
                      <a16:colId xmlns:a16="http://schemas.microsoft.com/office/drawing/2014/main" val="20000"/>
                    </a:ext>
                  </a:extLst>
                </a:gridCol>
                <a:gridCol w="2928325">
                  <a:extLst>
                    <a:ext uri="{9D8B030D-6E8A-4147-A177-3AD203B41FA5}">
                      <a16:colId xmlns:a16="http://schemas.microsoft.com/office/drawing/2014/main" val="20001"/>
                    </a:ext>
                  </a:extLst>
                </a:gridCol>
                <a:gridCol w="2928325">
                  <a:extLst>
                    <a:ext uri="{9D8B030D-6E8A-4147-A177-3AD203B41FA5}">
                      <a16:colId xmlns:a16="http://schemas.microsoft.com/office/drawing/2014/main" val="20002"/>
                    </a:ext>
                  </a:extLst>
                </a:gridCol>
              </a:tblGrid>
              <a:tr h="899552">
                <a:tc>
                  <a:txBody>
                    <a:bodyPr/>
                    <a:lstStyle/>
                    <a:p>
                      <a:pPr rtl="1"/>
                      <a:endParaRPr lang="he-IL" sz="3600" dirty="0"/>
                    </a:p>
                  </a:txBody>
                  <a:tcPr/>
                </a:tc>
                <a:tc>
                  <a:txBody>
                    <a:bodyPr/>
                    <a:lstStyle/>
                    <a:p>
                      <a:pPr rtl="1"/>
                      <a:r>
                        <a:rPr lang="he-IL" sz="2000" dirty="0"/>
                        <a:t>יוסי וולפסון (2008)</a:t>
                      </a:r>
                    </a:p>
                  </a:txBody>
                  <a:tcPr/>
                </a:tc>
                <a:tc>
                  <a:txBody>
                    <a:bodyPr/>
                    <a:lstStyle/>
                    <a:p>
                      <a:pPr rtl="1"/>
                      <a:r>
                        <a:rPr kumimoji="0" lang="he-IL" sz="1800" b="1" kern="1200" dirty="0">
                          <a:solidFill>
                            <a:schemeClr val="lt1"/>
                          </a:solidFill>
                          <a:effectLst/>
                        </a:rPr>
                        <a:t>שמוליק יידוב (2008)</a:t>
                      </a:r>
                      <a:endParaRPr lang="he-IL" sz="3600" dirty="0"/>
                    </a:p>
                  </a:txBody>
                  <a:tcPr/>
                </a:tc>
                <a:extLst>
                  <a:ext uri="{0D108BD9-81ED-4DB2-BD59-A6C34878D82A}">
                    <a16:rowId xmlns:a16="http://schemas.microsoft.com/office/drawing/2014/main" val="10000"/>
                  </a:ext>
                </a:extLst>
              </a:tr>
              <a:tr h="1033823">
                <a:tc>
                  <a:txBody>
                    <a:bodyPr/>
                    <a:lstStyle/>
                    <a:p>
                      <a:pPr rtl="1"/>
                      <a:r>
                        <a:rPr lang="he-IL" sz="3200" dirty="0"/>
                        <a:t>טענה/תגובה</a:t>
                      </a:r>
                    </a:p>
                  </a:txBody>
                  <a:tcPr/>
                </a:tc>
                <a:tc>
                  <a:txBody>
                    <a:bodyPr/>
                    <a:lstStyle/>
                    <a:p>
                      <a:pPr rtl="1"/>
                      <a:endParaRPr lang="he-IL" sz="3600" dirty="0"/>
                    </a:p>
                  </a:txBody>
                  <a:tcPr/>
                </a:tc>
                <a:tc>
                  <a:txBody>
                    <a:bodyPr/>
                    <a:lstStyle/>
                    <a:p>
                      <a:pPr rtl="1"/>
                      <a:endParaRPr lang="he-IL" sz="3600" dirty="0"/>
                    </a:p>
                  </a:txBody>
                  <a:tcPr/>
                </a:tc>
                <a:extLst>
                  <a:ext uri="{0D108BD9-81ED-4DB2-BD59-A6C34878D82A}">
                    <a16:rowId xmlns:a16="http://schemas.microsoft.com/office/drawing/2014/main" val="10001"/>
                  </a:ext>
                </a:extLst>
              </a:tr>
              <a:tr h="1033823">
                <a:tc>
                  <a:txBody>
                    <a:bodyPr/>
                    <a:lstStyle/>
                    <a:p>
                      <a:pPr rtl="1"/>
                      <a:r>
                        <a:rPr lang="he-IL" sz="3600" dirty="0"/>
                        <a:t>נימוק </a:t>
                      </a:r>
                    </a:p>
                  </a:txBody>
                  <a:tcPr/>
                </a:tc>
                <a:tc>
                  <a:txBody>
                    <a:bodyPr/>
                    <a:lstStyle/>
                    <a:p>
                      <a:pPr rtl="1"/>
                      <a:endParaRPr lang="he-IL" sz="3600" dirty="0"/>
                    </a:p>
                  </a:txBody>
                  <a:tcPr/>
                </a:tc>
                <a:tc>
                  <a:txBody>
                    <a:bodyPr/>
                    <a:lstStyle/>
                    <a:p>
                      <a:pPr rtl="1"/>
                      <a:endParaRPr lang="he-IL" sz="3600" dirty="0"/>
                    </a:p>
                  </a:txBody>
                  <a:tcPr/>
                </a:tc>
                <a:extLst>
                  <a:ext uri="{0D108BD9-81ED-4DB2-BD59-A6C34878D82A}">
                    <a16:rowId xmlns:a16="http://schemas.microsoft.com/office/drawing/2014/main" val="10002"/>
                  </a:ext>
                </a:extLst>
              </a:tr>
              <a:tr h="1033823">
                <a:tc>
                  <a:txBody>
                    <a:bodyPr/>
                    <a:lstStyle/>
                    <a:p>
                      <a:pPr rtl="1"/>
                      <a:endParaRPr lang="he-IL" sz="3600" dirty="0"/>
                    </a:p>
                  </a:txBody>
                  <a:tcPr/>
                </a:tc>
                <a:tc>
                  <a:txBody>
                    <a:bodyPr/>
                    <a:lstStyle/>
                    <a:p>
                      <a:pPr rtl="1"/>
                      <a:endParaRPr lang="he-IL" sz="3600"/>
                    </a:p>
                  </a:txBody>
                  <a:tcPr/>
                </a:tc>
                <a:tc>
                  <a:txBody>
                    <a:bodyPr/>
                    <a:lstStyle/>
                    <a:p>
                      <a:pPr rtl="1"/>
                      <a:endParaRPr lang="he-IL" sz="3600" dirty="0"/>
                    </a:p>
                  </a:txBody>
                  <a:tcPr/>
                </a:tc>
                <a:extLst>
                  <a:ext uri="{0D108BD9-81ED-4DB2-BD59-A6C34878D82A}">
                    <a16:rowId xmlns:a16="http://schemas.microsoft.com/office/drawing/2014/main" val="10003"/>
                  </a:ext>
                </a:extLst>
              </a:tr>
            </a:tbl>
          </a:graphicData>
        </a:graphic>
      </p:graphicFrame>
      <p:pic>
        <p:nvPicPr>
          <p:cNvPr id="6" name="תמונה 5">
            <a:extLst>
              <a:ext uri="{FF2B5EF4-FFF2-40B4-BE49-F238E27FC236}">
                <a16:creationId xmlns:a16="http://schemas.microsoft.com/office/drawing/2014/main" id="{F1145452-E39D-117F-627B-D7D3E283C5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69160"/>
            <a:ext cx="1503040" cy="1503040"/>
          </a:xfrm>
          <a:prstGeom prst="rect">
            <a:avLst/>
          </a:prstGeom>
          <a:noFill/>
        </p:spPr>
      </p:pic>
    </p:spTree>
    <p:extLst>
      <p:ext uri="{BB962C8B-B14F-4D97-AF65-F5344CB8AC3E}">
        <p14:creationId xmlns:p14="http://schemas.microsoft.com/office/powerpoint/2010/main" val="2169426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a:t>מה המאחד ומה המייחד?</a:t>
            </a:r>
          </a:p>
        </p:txBody>
      </p:sp>
      <p:sp>
        <p:nvSpPr>
          <p:cNvPr id="3" name="מציין מיקום תוכן 2"/>
          <p:cNvSpPr>
            <a:spLocks noGrp="1"/>
          </p:cNvSpPr>
          <p:nvPr>
            <p:ph idx="1"/>
          </p:nvPr>
        </p:nvSpPr>
        <p:spPr/>
        <p:txBody>
          <a:bodyPr/>
          <a:lstStyle/>
          <a:p>
            <a:endParaRPr lang="he-IL"/>
          </a:p>
        </p:txBody>
      </p:sp>
      <p:graphicFrame>
        <p:nvGraphicFramePr>
          <p:cNvPr id="4" name="מציין מיקום תוכן 3"/>
          <p:cNvGraphicFramePr>
            <a:graphicFrameLocks/>
          </p:cNvGraphicFramePr>
          <p:nvPr>
            <p:extLst>
              <p:ext uri="{D42A27DB-BD31-4B8C-83A1-F6EECF244321}">
                <p14:modId xmlns:p14="http://schemas.microsoft.com/office/powerpoint/2010/main" val="2673821048"/>
              </p:ext>
            </p:extLst>
          </p:nvPr>
        </p:nvGraphicFramePr>
        <p:xfrm>
          <a:off x="1847528" y="1766740"/>
          <a:ext cx="9649071" cy="4483574"/>
        </p:xfrm>
        <a:graphic>
          <a:graphicData uri="http://schemas.openxmlformats.org/drawingml/2006/table">
            <a:tbl>
              <a:tblPr rtl="1" firstRow="1" bandRow="1">
                <a:tableStyleId>{00A15C55-8517-42AA-B614-E9B94910E393}</a:tableStyleId>
              </a:tblPr>
              <a:tblGrid>
                <a:gridCol w="3216357">
                  <a:extLst>
                    <a:ext uri="{9D8B030D-6E8A-4147-A177-3AD203B41FA5}">
                      <a16:colId xmlns:a16="http://schemas.microsoft.com/office/drawing/2014/main" val="20000"/>
                    </a:ext>
                  </a:extLst>
                </a:gridCol>
                <a:gridCol w="3216357">
                  <a:extLst>
                    <a:ext uri="{9D8B030D-6E8A-4147-A177-3AD203B41FA5}">
                      <a16:colId xmlns:a16="http://schemas.microsoft.com/office/drawing/2014/main" val="20001"/>
                    </a:ext>
                  </a:extLst>
                </a:gridCol>
                <a:gridCol w="3216357">
                  <a:extLst>
                    <a:ext uri="{9D8B030D-6E8A-4147-A177-3AD203B41FA5}">
                      <a16:colId xmlns:a16="http://schemas.microsoft.com/office/drawing/2014/main" val="20002"/>
                    </a:ext>
                  </a:extLst>
                </a:gridCol>
              </a:tblGrid>
              <a:tr h="1076531">
                <a:tc>
                  <a:txBody>
                    <a:bodyPr/>
                    <a:lstStyle/>
                    <a:p>
                      <a:pPr rtl="1"/>
                      <a:endParaRPr lang="he-IL" sz="3600" dirty="0"/>
                    </a:p>
                  </a:txBody>
                  <a:tcPr/>
                </a:tc>
                <a:tc>
                  <a:txBody>
                    <a:bodyPr/>
                    <a:lstStyle/>
                    <a:p>
                      <a:pPr rtl="1"/>
                      <a:r>
                        <a:rPr lang="he-IL" sz="2000" dirty="0"/>
                        <a:t>יוסי וולפסון (2008)</a:t>
                      </a:r>
                    </a:p>
                  </a:txBody>
                  <a:tcPr/>
                </a:tc>
                <a:tc>
                  <a:txBody>
                    <a:bodyPr/>
                    <a:lstStyle/>
                    <a:p>
                      <a:pPr rtl="1"/>
                      <a:r>
                        <a:rPr kumimoji="0" lang="he-IL" sz="1800" b="1" kern="1200" dirty="0">
                          <a:solidFill>
                            <a:schemeClr val="lt1"/>
                          </a:solidFill>
                          <a:effectLst/>
                        </a:rPr>
                        <a:t>שמוליק יידוב (2008)</a:t>
                      </a:r>
                      <a:endParaRPr lang="he-IL" sz="3600" dirty="0"/>
                    </a:p>
                  </a:txBody>
                  <a:tcPr/>
                </a:tc>
                <a:extLst>
                  <a:ext uri="{0D108BD9-81ED-4DB2-BD59-A6C34878D82A}">
                    <a16:rowId xmlns:a16="http://schemas.microsoft.com/office/drawing/2014/main" val="10000"/>
                  </a:ext>
                </a:extLst>
              </a:tr>
              <a:tr h="729264">
                <a:tc>
                  <a:txBody>
                    <a:bodyPr/>
                    <a:lstStyle/>
                    <a:p>
                      <a:pPr rtl="1"/>
                      <a:r>
                        <a:rPr lang="he-IL" sz="3200" dirty="0"/>
                        <a:t>טענה/תגובה</a:t>
                      </a:r>
                    </a:p>
                  </a:txBody>
                  <a:tcPr/>
                </a:tc>
                <a:tc>
                  <a:txBody>
                    <a:bodyPr/>
                    <a:lstStyle/>
                    <a:p>
                      <a:pPr rtl="1"/>
                      <a:r>
                        <a:rPr lang="he-IL" sz="2000" dirty="0"/>
                        <a:t>יוסי וולפסון </a:t>
                      </a:r>
                      <a:r>
                        <a:rPr lang="he-IL" sz="2000" b="1" dirty="0"/>
                        <a:t>מתנגד</a:t>
                      </a:r>
                      <a:r>
                        <a:rPr lang="he-IL" sz="2000" dirty="0"/>
                        <a:t> לקיומן של גני החיות</a:t>
                      </a:r>
                    </a:p>
                  </a:txBody>
                  <a:tcPr/>
                </a:tc>
                <a:tc>
                  <a:txBody>
                    <a:bodyPr/>
                    <a:lstStyle/>
                    <a:p>
                      <a:pPr rtl="1"/>
                      <a:r>
                        <a:rPr lang="he-IL" sz="1800" b="0" dirty="0"/>
                        <a:t>שמוליק יידוב </a:t>
                      </a:r>
                      <a:r>
                        <a:rPr lang="he-IL" sz="1800" b="1" dirty="0"/>
                        <a:t>תומך</a:t>
                      </a:r>
                      <a:r>
                        <a:rPr lang="he-IL" sz="1800" b="0" dirty="0"/>
                        <a:t> בקיומן של גני</a:t>
                      </a:r>
                      <a:r>
                        <a:rPr lang="he-IL" sz="1800" b="0" baseline="0" dirty="0"/>
                        <a:t> החיות</a:t>
                      </a:r>
                      <a:endParaRPr lang="he-IL" sz="1800" b="0" dirty="0"/>
                    </a:p>
                  </a:txBody>
                  <a:tcPr/>
                </a:tc>
                <a:extLst>
                  <a:ext uri="{0D108BD9-81ED-4DB2-BD59-A6C34878D82A}">
                    <a16:rowId xmlns:a16="http://schemas.microsoft.com/office/drawing/2014/main" val="10001"/>
                  </a:ext>
                </a:extLst>
              </a:tr>
              <a:tr h="1219252">
                <a:tc>
                  <a:txBody>
                    <a:bodyPr/>
                    <a:lstStyle/>
                    <a:p>
                      <a:pPr rtl="1"/>
                      <a:r>
                        <a:rPr lang="he-IL" sz="3600" dirty="0"/>
                        <a:t>נימוק </a:t>
                      </a:r>
                    </a:p>
                  </a:txBody>
                  <a:tcPr/>
                </a:tc>
                <a:tc>
                  <a:txBody>
                    <a:bodyPr/>
                    <a:lstStyle/>
                    <a:p>
                      <a:pPr rtl="1"/>
                      <a:r>
                        <a:rPr lang="he-IL" sz="2000" dirty="0"/>
                        <a:t>הכליאה של בעלי</a:t>
                      </a:r>
                      <a:r>
                        <a:rPr lang="he-IL" sz="2000" baseline="0" dirty="0"/>
                        <a:t> החיים אינה </a:t>
                      </a:r>
                      <a:r>
                        <a:rPr lang="he-IL" sz="2000" b="1" baseline="0" dirty="0"/>
                        <a:t>מחנכת</a:t>
                      </a:r>
                      <a:r>
                        <a:rPr lang="he-IL" sz="2000" baseline="0" dirty="0"/>
                        <a:t> לאהבת החי אלא לפגיעה בו</a:t>
                      </a:r>
                      <a:endParaRPr lang="he-IL" sz="2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2000" b="1" baseline="0" dirty="0"/>
                        <a:t>מחנכים</a:t>
                      </a:r>
                      <a:r>
                        <a:rPr lang="he-IL" sz="2000" baseline="0" dirty="0"/>
                        <a:t> לאהבת הטבע ובעלי- החיים.</a:t>
                      </a:r>
                    </a:p>
                  </a:txBody>
                  <a:tcPr/>
                </a:tc>
                <a:extLst>
                  <a:ext uri="{0D108BD9-81ED-4DB2-BD59-A6C34878D82A}">
                    <a16:rowId xmlns:a16="http://schemas.microsoft.com/office/drawing/2014/main" val="10002"/>
                  </a:ext>
                </a:extLst>
              </a:tr>
              <a:tr h="1458527">
                <a:tc>
                  <a:txBody>
                    <a:bodyPr/>
                    <a:lstStyle/>
                    <a:p>
                      <a:pPr rtl="1"/>
                      <a:endParaRPr lang="he-IL" sz="20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2000" baseline="0" dirty="0"/>
                        <a:t>ההשלכות של עריצות האדם על הטבע הן </a:t>
                      </a:r>
                      <a:r>
                        <a:rPr lang="he-IL" sz="2000" b="1" baseline="0" dirty="0"/>
                        <a:t>הרס</a:t>
                      </a:r>
                      <a:r>
                        <a:rPr lang="he-IL" sz="2000" baseline="0" dirty="0"/>
                        <a:t> הטבע.</a:t>
                      </a:r>
                      <a:endParaRPr lang="he-IL" sz="2000" dirty="0"/>
                    </a:p>
                    <a:p>
                      <a:pPr rtl="1"/>
                      <a:endParaRPr lang="he-IL" sz="2000" dirty="0"/>
                    </a:p>
                  </a:txBody>
                  <a:tcPr/>
                </a:tc>
                <a:tc>
                  <a:txBody>
                    <a:bodyPr/>
                    <a:lstStyle/>
                    <a:p>
                      <a:pPr rtl="1"/>
                      <a:r>
                        <a:rPr lang="he-IL" sz="2000" dirty="0"/>
                        <a:t>גני החיות מסייעים </a:t>
                      </a:r>
                      <a:r>
                        <a:rPr lang="he-IL" sz="2000" b="1" dirty="0"/>
                        <a:t>בשימור</a:t>
                      </a:r>
                      <a:r>
                        <a:rPr lang="he-IL" sz="2000" dirty="0"/>
                        <a:t> מינים נדירים</a:t>
                      </a:r>
                      <a:r>
                        <a:rPr lang="he-IL" sz="2000" baseline="0" dirty="0"/>
                        <a:t> של חיות</a:t>
                      </a:r>
                      <a:endParaRPr lang="he-IL" sz="2000" dirty="0"/>
                    </a:p>
                    <a:p>
                      <a:pPr rtl="1"/>
                      <a:endParaRPr lang="he-IL" sz="2000" dirty="0"/>
                    </a:p>
                  </a:txBody>
                  <a:tcPr/>
                </a:tc>
                <a:extLst>
                  <a:ext uri="{0D108BD9-81ED-4DB2-BD59-A6C34878D82A}">
                    <a16:rowId xmlns:a16="http://schemas.microsoft.com/office/drawing/2014/main" val="10003"/>
                  </a:ext>
                </a:extLst>
              </a:tr>
            </a:tbl>
          </a:graphicData>
        </a:graphic>
      </p:graphicFrame>
      <p:pic>
        <p:nvPicPr>
          <p:cNvPr id="6" name="תמונה 5">
            <a:extLst>
              <a:ext uri="{FF2B5EF4-FFF2-40B4-BE49-F238E27FC236}">
                <a16:creationId xmlns:a16="http://schemas.microsoft.com/office/drawing/2014/main" id="{401BEEFD-0CF9-C8CA-3399-114504EF3D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69160"/>
            <a:ext cx="1503040" cy="1503040"/>
          </a:xfrm>
          <a:prstGeom prst="rect">
            <a:avLst/>
          </a:prstGeom>
          <a:noFill/>
        </p:spPr>
      </p:pic>
    </p:spTree>
    <p:extLst>
      <p:ext uri="{BB962C8B-B14F-4D97-AF65-F5344CB8AC3E}">
        <p14:creationId xmlns:p14="http://schemas.microsoft.com/office/powerpoint/2010/main" val="2660941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07368" y="-531440"/>
            <a:ext cx="10801200" cy="2748920"/>
          </a:xfrm>
        </p:spPr>
        <p:txBody>
          <a:bodyPr>
            <a:normAutofit fontScale="90000"/>
          </a:bodyPr>
          <a:lstStyle/>
          <a:p>
            <a:pPr algn="ctr"/>
            <a:br>
              <a:rPr lang="he-IL" u="sng" dirty="0"/>
            </a:br>
            <a:br>
              <a:rPr lang="he-IL" u="sng" dirty="0"/>
            </a:br>
            <a:br>
              <a:rPr lang="he-IL" u="sng" dirty="0"/>
            </a:br>
            <a:br>
              <a:rPr lang="he-IL" u="sng" dirty="0"/>
            </a:br>
            <a:br>
              <a:rPr lang="he-IL" u="sng" dirty="0"/>
            </a:br>
            <a:br>
              <a:rPr lang="he-IL" u="sng" dirty="0"/>
            </a:br>
            <a:r>
              <a:rPr lang="he-IL" u="sng" dirty="0"/>
              <a:t>פתיחה-</a:t>
            </a:r>
            <a:r>
              <a:rPr lang="he-IL" dirty="0"/>
              <a:t> </a:t>
            </a:r>
            <a:br>
              <a:rPr lang="he-IL" dirty="0"/>
            </a:br>
            <a:r>
              <a:rPr lang="he-IL" dirty="0"/>
              <a:t>בפתיחה נציג את הנושא הנדון ואת התבחינים</a:t>
            </a:r>
            <a:br>
              <a:rPr lang="he-IL" dirty="0"/>
            </a:br>
            <a:endParaRPr lang="he-IL" sz="2700" dirty="0"/>
          </a:p>
        </p:txBody>
      </p:sp>
      <p:sp>
        <p:nvSpPr>
          <p:cNvPr id="3" name="מציין מיקום תוכן 2"/>
          <p:cNvSpPr>
            <a:spLocks noGrp="1"/>
          </p:cNvSpPr>
          <p:nvPr>
            <p:ph idx="1"/>
          </p:nvPr>
        </p:nvSpPr>
        <p:spPr>
          <a:xfrm>
            <a:off x="1847528" y="2217361"/>
            <a:ext cx="7239000" cy="4846320"/>
          </a:xfrm>
        </p:spPr>
        <p:txBody>
          <a:bodyPr>
            <a:normAutofit/>
          </a:bodyPr>
          <a:lstStyle/>
          <a:p>
            <a:pPr marL="0" indent="0">
              <a:buNone/>
            </a:pPr>
            <a:r>
              <a:rPr lang="he-IL" sz="2000" dirty="0">
                <a:latin typeface="Guttman Yad-Brush" panose="02010401010101010101" pitchFamily="2" charset="-79"/>
                <a:cs typeface="Guttman Yad-Brush" panose="02010401010101010101" pitchFamily="2" charset="-79"/>
              </a:rPr>
              <a:t>גן חיות הוא מקום שמאכלס בעלי חיים בכלובים כדי שבני האדם יוכלו ליהנות מהם. ישנן </a:t>
            </a:r>
            <a:r>
              <a:rPr lang="he-IL" sz="2000" b="1" u="sng" dirty="0">
                <a:latin typeface="Guttman Yad-Brush" panose="02010401010101010101" pitchFamily="2" charset="-79"/>
                <a:cs typeface="Guttman Yad-Brush" panose="02010401010101010101" pitchFamily="2" charset="-79"/>
              </a:rPr>
              <a:t>דעות שונות </a:t>
            </a:r>
            <a:r>
              <a:rPr lang="he-IL" sz="2000" dirty="0">
                <a:latin typeface="Guttman Yad-Brush" panose="02010401010101010101" pitchFamily="2" charset="-79"/>
                <a:cs typeface="Guttman Yad-Brush" panose="02010401010101010101" pitchFamily="2" charset="-79"/>
              </a:rPr>
              <a:t>ביחס לקיום גני החיות.</a:t>
            </a:r>
          </a:p>
        </p:txBody>
      </p:sp>
      <p:pic>
        <p:nvPicPr>
          <p:cNvPr id="5" name="תמונה 4">
            <a:extLst>
              <a:ext uri="{FF2B5EF4-FFF2-40B4-BE49-F238E27FC236}">
                <a16:creationId xmlns:a16="http://schemas.microsoft.com/office/drawing/2014/main" id="{0B99B94E-20F3-908F-FDF4-BE6F24DB89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69160"/>
            <a:ext cx="1503040" cy="1503040"/>
          </a:xfrm>
          <a:prstGeom prst="rect">
            <a:avLst/>
          </a:prstGeom>
          <a:noFill/>
        </p:spPr>
      </p:pic>
    </p:spTree>
    <p:extLst>
      <p:ext uri="{BB962C8B-B14F-4D97-AF65-F5344CB8AC3E}">
        <p14:creationId xmlns:p14="http://schemas.microsoft.com/office/powerpoint/2010/main" val="1441998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981200" y="320040"/>
            <a:ext cx="7239000" cy="1164744"/>
          </a:xfrm>
        </p:spPr>
        <p:txBody>
          <a:bodyPr>
            <a:normAutofit/>
          </a:bodyPr>
          <a:lstStyle/>
          <a:p>
            <a:pPr algn="ctr"/>
            <a:r>
              <a:rPr lang="he-IL" u="sng" dirty="0"/>
              <a:t>גוף הסיכום</a:t>
            </a:r>
            <a:br>
              <a:rPr lang="he-IL" dirty="0"/>
            </a:br>
            <a:endParaRPr lang="he-IL" sz="2400" dirty="0"/>
          </a:p>
        </p:txBody>
      </p:sp>
      <p:sp>
        <p:nvSpPr>
          <p:cNvPr id="3" name="מציין מיקום תוכן 2"/>
          <p:cNvSpPr>
            <a:spLocks noGrp="1"/>
          </p:cNvSpPr>
          <p:nvPr>
            <p:ph idx="1"/>
          </p:nvPr>
        </p:nvSpPr>
        <p:spPr>
          <a:xfrm>
            <a:off x="551384" y="1772816"/>
            <a:ext cx="10801200" cy="2535780"/>
          </a:xfrm>
        </p:spPr>
        <p:txBody>
          <a:bodyPr>
            <a:normAutofit/>
          </a:bodyPr>
          <a:lstStyle/>
          <a:p>
            <a:pPr marL="0" indent="0">
              <a:spcBef>
                <a:spcPts val="0"/>
              </a:spcBef>
              <a:buClrTx/>
              <a:buSzTx/>
              <a:buNone/>
              <a:defRPr/>
            </a:pPr>
            <a:r>
              <a:rPr lang="he-IL" dirty="0">
                <a:latin typeface="Guttman Yad-Brush" panose="02010401010101010101" pitchFamily="2" charset="-79"/>
                <a:cs typeface="Guttman Yad-Brush" panose="02010401010101010101" pitchFamily="2" charset="-79"/>
              </a:rPr>
              <a:t> </a:t>
            </a:r>
            <a:r>
              <a:rPr lang="he-IL" sz="2400" dirty="0">
                <a:latin typeface="Guttman Yad-Brush" panose="02010401010101010101" pitchFamily="2" charset="-79"/>
                <a:cs typeface="Guttman Yad-Brush" panose="02010401010101010101" pitchFamily="2" charset="-79"/>
              </a:rPr>
              <a:t>יוסי וולפסון(2008) </a:t>
            </a:r>
            <a:r>
              <a:rPr lang="he-IL" sz="2400" b="1" dirty="0">
                <a:solidFill>
                  <a:schemeClr val="tx2"/>
                </a:solidFill>
                <a:latin typeface="Guttman Yad-Brush" panose="02010401010101010101" pitchFamily="2" charset="-79"/>
                <a:cs typeface="Guttman Yad-Brush" panose="02010401010101010101" pitchFamily="2" charset="-79"/>
              </a:rPr>
              <a:t>מתנגד</a:t>
            </a:r>
            <a:r>
              <a:rPr lang="he-IL" sz="2400" dirty="0">
                <a:latin typeface="Guttman Yad-Brush" panose="02010401010101010101" pitchFamily="2" charset="-79"/>
                <a:cs typeface="Guttman Yad-Brush" panose="02010401010101010101" pitchFamily="2" charset="-79"/>
              </a:rPr>
              <a:t> לקיומם של גני החיות </a:t>
            </a:r>
            <a:r>
              <a:rPr lang="he-IL" sz="2400" b="1" i="1" u="sng" dirty="0">
                <a:solidFill>
                  <a:srgbClr val="FF0000"/>
                </a:solidFill>
                <a:latin typeface="Guttman Yad-Brush" panose="02010401010101010101" pitchFamily="2" charset="-79"/>
                <a:cs typeface="Guttman Yad-Brush" panose="02010401010101010101" pitchFamily="2" charset="-79"/>
              </a:rPr>
              <a:t>מפני</a:t>
            </a:r>
            <a:r>
              <a:rPr lang="he-IL" sz="2400" b="1" i="1" u="sng" dirty="0">
                <a:latin typeface="Guttman Yad-Brush" panose="02010401010101010101" pitchFamily="2" charset="-79"/>
                <a:cs typeface="Guttman Yad-Brush" panose="02010401010101010101" pitchFamily="2" charset="-79"/>
              </a:rPr>
              <a:t> </a:t>
            </a:r>
            <a:r>
              <a:rPr lang="he-IL" dirty="0">
                <a:latin typeface="Guttman Yad-Brush" panose="02010401010101010101" pitchFamily="2" charset="-79"/>
                <a:cs typeface="Guttman Yad-Brush" panose="02010401010101010101" pitchFamily="2" charset="-79"/>
              </a:rPr>
              <a:t>ש</a:t>
            </a:r>
            <a:r>
              <a:rPr lang="he-IL" sz="2800" dirty="0">
                <a:latin typeface="Guttman Yad-Brush" panose="02010401010101010101" pitchFamily="2" charset="-79"/>
                <a:cs typeface="Guttman Yad-Brush" panose="02010401010101010101" pitchFamily="2" charset="-79"/>
              </a:rPr>
              <a:t>הכליאה של בעלי החיים אינה מחנכת לאהבת החי אלא לפגיעה בו, יידוב (2008) </a:t>
            </a:r>
            <a:r>
              <a:rPr lang="he-IL" sz="2800" b="1" dirty="0">
                <a:solidFill>
                  <a:schemeClr val="tx2"/>
                </a:solidFill>
                <a:latin typeface="Guttman Yad-Brush" panose="02010401010101010101" pitchFamily="2" charset="-79"/>
                <a:cs typeface="Guttman Yad-Brush" panose="02010401010101010101" pitchFamily="2" charset="-79"/>
              </a:rPr>
              <a:t>מגיב</a:t>
            </a:r>
            <a:r>
              <a:rPr lang="he-IL" sz="2800" dirty="0">
                <a:solidFill>
                  <a:schemeClr val="tx2"/>
                </a:solidFill>
                <a:latin typeface="Guttman Yad-Brush" panose="02010401010101010101" pitchFamily="2" charset="-79"/>
                <a:cs typeface="Guttman Yad-Brush" panose="02010401010101010101" pitchFamily="2" charset="-79"/>
              </a:rPr>
              <a:t> </a:t>
            </a:r>
            <a:r>
              <a:rPr lang="he-IL" sz="2800" dirty="0">
                <a:latin typeface="Guttman Yad-Brush" panose="02010401010101010101" pitchFamily="2" charset="-79"/>
                <a:cs typeface="Guttman Yad-Brush" panose="02010401010101010101" pitchFamily="2" charset="-79"/>
              </a:rPr>
              <a:t>לטענתו של וולפסון </a:t>
            </a:r>
            <a:r>
              <a:rPr lang="he-IL" sz="3500" b="1" dirty="0">
                <a:solidFill>
                  <a:srgbClr val="FF0000"/>
                </a:solidFill>
                <a:latin typeface="Guttman Yad-Brush" panose="02010401010101010101" pitchFamily="2" charset="-79"/>
                <a:cs typeface="Guttman Yad-Brush" panose="02010401010101010101" pitchFamily="2" charset="-79"/>
              </a:rPr>
              <a:t>ובניגוד אליו </a:t>
            </a:r>
            <a:r>
              <a:rPr lang="he-IL" sz="2800" dirty="0">
                <a:latin typeface="Guttman Yad-Brush" panose="02010401010101010101" pitchFamily="2" charset="-79"/>
                <a:cs typeface="Guttman Yad-Brush" panose="02010401010101010101" pitchFamily="2" charset="-79"/>
              </a:rPr>
              <a:t>הוא </a:t>
            </a:r>
            <a:r>
              <a:rPr lang="he-IL" sz="2800" b="1" dirty="0">
                <a:solidFill>
                  <a:schemeClr val="tx2"/>
                </a:solidFill>
                <a:latin typeface="Guttman Yad-Brush" panose="02010401010101010101" pitchFamily="2" charset="-79"/>
                <a:cs typeface="Guttman Yad-Brush" panose="02010401010101010101" pitchFamily="2" charset="-79"/>
              </a:rPr>
              <a:t>תומך</a:t>
            </a:r>
            <a:r>
              <a:rPr lang="he-IL" sz="2800" dirty="0">
                <a:latin typeface="Guttman Yad-Brush" panose="02010401010101010101" pitchFamily="2" charset="-79"/>
                <a:cs typeface="Guttman Yad-Brush" panose="02010401010101010101" pitchFamily="2" charset="-79"/>
              </a:rPr>
              <a:t> בקיומם של גני החיות </a:t>
            </a:r>
            <a:r>
              <a:rPr lang="he-IL" sz="2800" b="1" u="sng" dirty="0">
                <a:solidFill>
                  <a:srgbClr val="FF0000"/>
                </a:solidFill>
                <a:latin typeface="Guttman Yad-Brush" panose="02010401010101010101" pitchFamily="2" charset="-79"/>
                <a:cs typeface="Guttman Yad-Brush" panose="02010401010101010101" pitchFamily="2" charset="-79"/>
              </a:rPr>
              <a:t>מפני</a:t>
            </a:r>
            <a:r>
              <a:rPr lang="he-IL" sz="2800" dirty="0">
                <a:solidFill>
                  <a:srgbClr val="FF0000"/>
                </a:solidFill>
                <a:latin typeface="Guttman Yad-Brush" panose="02010401010101010101" pitchFamily="2" charset="-79"/>
                <a:cs typeface="Guttman Yad-Brush" panose="02010401010101010101" pitchFamily="2" charset="-79"/>
              </a:rPr>
              <a:t> </a:t>
            </a:r>
            <a:r>
              <a:rPr lang="he-IL" sz="2800" b="1" dirty="0">
                <a:latin typeface="Guttman Yad-Brush" panose="02010401010101010101" pitchFamily="2" charset="-79"/>
                <a:cs typeface="Guttman Yad-Brush" panose="02010401010101010101" pitchFamily="2" charset="-79"/>
              </a:rPr>
              <a:t>שקיומם כן מחנך</a:t>
            </a:r>
            <a:r>
              <a:rPr lang="he-IL" sz="2800" dirty="0">
                <a:latin typeface="Guttman Yad-Brush" panose="02010401010101010101" pitchFamily="2" charset="-79"/>
                <a:cs typeface="Guttman Yad-Brush" panose="02010401010101010101" pitchFamily="2" charset="-79"/>
              </a:rPr>
              <a:t> לאהבת הטבע ובעלי- החיים ובנוסף גם מסייע </a:t>
            </a:r>
            <a:r>
              <a:rPr lang="he-IL" sz="2800" b="1" dirty="0">
                <a:latin typeface="Guttman Yad-Brush" panose="02010401010101010101" pitchFamily="2" charset="-79"/>
                <a:cs typeface="Guttman Yad-Brush" panose="02010401010101010101" pitchFamily="2" charset="-79"/>
              </a:rPr>
              <a:t>בשימור</a:t>
            </a:r>
            <a:r>
              <a:rPr lang="he-IL" sz="2800" dirty="0">
                <a:latin typeface="Guttman Yad-Brush" panose="02010401010101010101" pitchFamily="2" charset="-79"/>
                <a:cs typeface="Guttman Yad-Brush" panose="02010401010101010101" pitchFamily="2" charset="-79"/>
              </a:rPr>
              <a:t> מינים נדירים של חיות.</a:t>
            </a:r>
          </a:p>
        </p:txBody>
      </p:sp>
      <p:sp>
        <p:nvSpPr>
          <p:cNvPr id="4" name="TextBox 3"/>
          <p:cNvSpPr txBox="1"/>
          <p:nvPr/>
        </p:nvSpPr>
        <p:spPr>
          <a:xfrm>
            <a:off x="1986499" y="4308596"/>
            <a:ext cx="7344816"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a:r>
              <a:rPr lang="he-IL" sz="2400" b="1" dirty="0"/>
              <a:t>בגוף הסיכום יש לנסח בהכללה ופירוט את תוכן הסיכום.</a:t>
            </a:r>
            <a:br>
              <a:rPr lang="he-IL" sz="2400" b="1" dirty="0"/>
            </a:br>
            <a:r>
              <a:rPr lang="he-IL" sz="2400" b="1" dirty="0"/>
              <a:t>בין חלקי הסיכום יש להוסיף מילות קישור מתאימות. (הוספה / ניגוד)</a:t>
            </a:r>
          </a:p>
        </p:txBody>
      </p:sp>
      <p:pic>
        <p:nvPicPr>
          <p:cNvPr id="6" name="תמונה 5">
            <a:extLst>
              <a:ext uri="{FF2B5EF4-FFF2-40B4-BE49-F238E27FC236}">
                <a16:creationId xmlns:a16="http://schemas.microsoft.com/office/drawing/2014/main" id="{FB4A1824-0E86-CF28-3FAC-563C5E5EC19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69160"/>
            <a:ext cx="1503040" cy="1503040"/>
          </a:xfrm>
          <a:prstGeom prst="rect">
            <a:avLst/>
          </a:prstGeom>
          <a:noFill/>
        </p:spPr>
      </p:pic>
    </p:spTree>
    <p:extLst>
      <p:ext uri="{BB962C8B-B14F-4D97-AF65-F5344CB8AC3E}">
        <p14:creationId xmlns:p14="http://schemas.microsoft.com/office/powerpoint/2010/main" val="2379079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a:t>סיום</a:t>
            </a:r>
          </a:p>
        </p:txBody>
      </p:sp>
      <p:sp>
        <p:nvSpPr>
          <p:cNvPr id="3" name="מציין מיקום תוכן 2"/>
          <p:cNvSpPr>
            <a:spLocks noGrp="1"/>
          </p:cNvSpPr>
          <p:nvPr>
            <p:ph idx="1"/>
          </p:nvPr>
        </p:nvSpPr>
        <p:spPr/>
        <p:txBody>
          <a:bodyPr/>
          <a:lstStyle/>
          <a:p>
            <a:r>
              <a:rPr lang="he-IL" dirty="0"/>
              <a:t>בכתיבת סיכום לא מומלץ לכתוב סיום</a:t>
            </a:r>
          </a:p>
        </p:txBody>
      </p:sp>
      <p:pic>
        <p:nvPicPr>
          <p:cNvPr id="5" name="תמונה 4">
            <a:extLst>
              <a:ext uri="{FF2B5EF4-FFF2-40B4-BE49-F238E27FC236}">
                <a16:creationId xmlns:a16="http://schemas.microsoft.com/office/drawing/2014/main" id="{20169481-D10F-431A-3498-167B4CC6BCC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69160"/>
            <a:ext cx="1503040" cy="1503040"/>
          </a:xfrm>
          <a:prstGeom prst="rect">
            <a:avLst/>
          </a:prstGeom>
          <a:noFill/>
        </p:spPr>
      </p:pic>
    </p:spTree>
    <p:extLst>
      <p:ext uri="{BB962C8B-B14F-4D97-AF65-F5344CB8AC3E}">
        <p14:creationId xmlns:p14="http://schemas.microsoft.com/office/powerpoint/2010/main" val="3510446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a:t>דוגמה לסיכום מלא:</a:t>
            </a:r>
          </a:p>
        </p:txBody>
      </p:sp>
      <p:sp>
        <p:nvSpPr>
          <p:cNvPr id="3" name="מציין מיקום תוכן 2"/>
          <p:cNvSpPr>
            <a:spLocks noGrp="1"/>
          </p:cNvSpPr>
          <p:nvPr>
            <p:ph idx="1"/>
          </p:nvPr>
        </p:nvSpPr>
        <p:spPr>
          <a:xfrm>
            <a:off x="767408" y="2204864"/>
            <a:ext cx="10388272" cy="3240360"/>
          </a:xfrm>
        </p:spPr>
        <p:txBody>
          <a:bodyPr>
            <a:normAutofit/>
          </a:bodyPr>
          <a:lstStyle/>
          <a:p>
            <a:pPr marL="0" indent="0">
              <a:buNone/>
            </a:pPr>
            <a:r>
              <a:rPr lang="he-IL" sz="2000" dirty="0">
                <a:latin typeface="Guttman Yad-Brush" panose="02010401010101010101" pitchFamily="2" charset="-79"/>
                <a:cs typeface="Guttman Yad-Brush" panose="02010401010101010101" pitchFamily="2" charset="-79"/>
              </a:rPr>
              <a:t>גן חיות הוא מקום שמאכלס בעלי חיים בכלובים כדי שבני האדם יוכלו ליהנות מהם. ישנן דעות שונות ביחס לקיום גני החיות.</a:t>
            </a:r>
          </a:p>
          <a:p>
            <a:pPr marL="0" indent="0">
              <a:spcBef>
                <a:spcPts val="0"/>
              </a:spcBef>
              <a:buClrTx/>
              <a:buSzTx/>
              <a:buNone/>
              <a:defRPr/>
            </a:pPr>
            <a:r>
              <a:rPr lang="he-IL" sz="2000" dirty="0">
                <a:latin typeface="Guttman Yad-Brush" panose="02010401010101010101" pitchFamily="2" charset="-79"/>
                <a:cs typeface="Guttman Yad-Brush" panose="02010401010101010101" pitchFamily="2" charset="-79"/>
              </a:rPr>
              <a:t>וולפסון(2008) </a:t>
            </a:r>
            <a:r>
              <a:rPr lang="he-IL" sz="2000" b="1" dirty="0">
                <a:solidFill>
                  <a:schemeClr val="tx2"/>
                </a:solidFill>
                <a:latin typeface="Guttman Yad-Brush" panose="02010401010101010101" pitchFamily="2" charset="-79"/>
                <a:cs typeface="Guttman Yad-Brush" panose="02010401010101010101" pitchFamily="2" charset="-79"/>
              </a:rPr>
              <a:t>מתנגד</a:t>
            </a:r>
            <a:r>
              <a:rPr lang="he-IL" sz="2000" dirty="0">
                <a:latin typeface="Guttman Yad-Brush" panose="02010401010101010101" pitchFamily="2" charset="-79"/>
                <a:cs typeface="Guttman Yad-Brush" panose="02010401010101010101" pitchFamily="2" charset="-79"/>
              </a:rPr>
              <a:t> לקיומם של גני החיות </a:t>
            </a:r>
            <a:r>
              <a:rPr lang="he-IL" sz="2000" b="1" i="1" u="sng" dirty="0">
                <a:solidFill>
                  <a:srgbClr val="FF0000"/>
                </a:solidFill>
                <a:latin typeface="Guttman Yad-Brush" panose="02010401010101010101" pitchFamily="2" charset="-79"/>
                <a:cs typeface="Guttman Yad-Brush" panose="02010401010101010101" pitchFamily="2" charset="-79"/>
              </a:rPr>
              <a:t>מפני</a:t>
            </a:r>
            <a:r>
              <a:rPr lang="he-IL" sz="2000" b="1" i="1" u="sng" dirty="0">
                <a:latin typeface="Guttman Yad-Brush" panose="02010401010101010101" pitchFamily="2" charset="-79"/>
                <a:cs typeface="Guttman Yad-Brush" panose="02010401010101010101" pitchFamily="2" charset="-79"/>
              </a:rPr>
              <a:t> </a:t>
            </a:r>
            <a:r>
              <a:rPr lang="he-IL" sz="2000" dirty="0">
                <a:latin typeface="Guttman Yad-Brush" panose="02010401010101010101" pitchFamily="2" charset="-79"/>
                <a:cs typeface="Guttman Yad-Brush" panose="02010401010101010101" pitchFamily="2" charset="-79"/>
              </a:rPr>
              <a:t>שהכליאה של בעלי החיים אינה מחנכת לאהבת החי אלא לפגיעה בו, יידוב (2008) </a:t>
            </a:r>
            <a:r>
              <a:rPr lang="he-IL" sz="2000" b="1" dirty="0">
                <a:solidFill>
                  <a:schemeClr val="tx2"/>
                </a:solidFill>
                <a:latin typeface="Guttman Yad-Brush" panose="02010401010101010101" pitchFamily="2" charset="-79"/>
                <a:cs typeface="Guttman Yad-Brush" panose="02010401010101010101" pitchFamily="2" charset="-79"/>
              </a:rPr>
              <a:t>מגיב</a:t>
            </a:r>
            <a:r>
              <a:rPr lang="he-IL" sz="2000" dirty="0">
                <a:solidFill>
                  <a:schemeClr val="tx2"/>
                </a:solidFill>
                <a:latin typeface="Guttman Yad-Brush" panose="02010401010101010101" pitchFamily="2" charset="-79"/>
                <a:cs typeface="Guttman Yad-Brush" panose="02010401010101010101" pitchFamily="2" charset="-79"/>
              </a:rPr>
              <a:t> </a:t>
            </a:r>
            <a:r>
              <a:rPr lang="he-IL" sz="2000" dirty="0">
                <a:latin typeface="Guttman Yad-Brush" panose="02010401010101010101" pitchFamily="2" charset="-79"/>
                <a:cs typeface="Guttman Yad-Brush" panose="02010401010101010101" pitchFamily="2" charset="-79"/>
              </a:rPr>
              <a:t>לטענתו של יוסי וולפסון </a:t>
            </a:r>
            <a:r>
              <a:rPr lang="he-IL" sz="2800" b="1" dirty="0">
                <a:solidFill>
                  <a:srgbClr val="FF0000"/>
                </a:solidFill>
                <a:latin typeface="Guttman Yad-Brush" panose="02010401010101010101" pitchFamily="2" charset="-79"/>
                <a:cs typeface="Guttman Yad-Brush" panose="02010401010101010101" pitchFamily="2" charset="-79"/>
              </a:rPr>
              <a:t>ובניגוד אליו </a:t>
            </a:r>
            <a:r>
              <a:rPr lang="he-IL" sz="2000" dirty="0">
                <a:latin typeface="Guttman Yad-Brush" panose="02010401010101010101" pitchFamily="2" charset="-79"/>
                <a:cs typeface="Guttman Yad-Brush" panose="02010401010101010101" pitchFamily="2" charset="-79"/>
              </a:rPr>
              <a:t>הוא </a:t>
            </a:r>
            <a:r>
              <a:rPr lang="he-IL" sz="2000" b="1" dirty="0">
                <a:solidFill>
                  <a:schemeClr val="tx2"/>
                </a:solidFill>
                <a:latin typeface="Guttman Yad-Brush" panose="02010401010101010101" pitchFamily="2" charset="-79"/>
                <a:cs typeface="Guttman Yad-Brush" panose="02010401010101010101" pitchFamily="2" charset="-79"/>
              </a:rPr>
              <a:t>תומך</a:t>
            </a:r>
            <a:r>
              <a:rPr lang="he-IL" sz="2000" dirty="0">
                <a:latin typeface="Guttman Yad-Brush" panose="02010401010101010101" pitchFamily="2" charset="-79"/>
                <a:cs typeface="Guttman Yad-Brush" panose="02010401010101010101" pitchFamily="2" charset="-79"/>
              </a:rPr>
              <a:t> בקיומם של גני החיות </a:t>
            </a:r>
            <a:r>
              <a:rPr lang="he-IL" sz="2000" b="1" u="sng" dirty="0">
                <a:solidFill>
                  <a:srgbClr val="FF0000"/>
                </a:solidFill>
                <a:latin typeface="Guttman Yad-Brush" panose="02010401010101010101" pitchFamily="2" charset="-79"/>
                <a:cs typeface="Guttman Yad-Brush" panose="02010401010101010101" pitchFamily="2" charset="-79"/>
              </a:rPr>
              <a:t>מפני</a:t>
            </a:r>
            <a:r>
              <a:rPr lang="he-IL" sz="2000" dirty="0">
                <a:solidFill>
                  <a:srgbClr val="FF0000"/>
                </a:solidFill>
                <a:latin typeface="Guttman Yad-Brush" panose="02010401010101010101" pitchFamily="2" charset="-79"/>
                <a:cs typeface="Guttman Yad-Brush" panose="02010401010101010101" pitchFamily="2" charset="-79"/>
              </a:rPr>
              <a:t> </a:t>
            </a:r>
            <a:r>
              <a:rPr lang="he-IL" sz="2000" b="1" dirty="0">
                <a:latin typeface="Guttman Yad-Brush" panose="02010401010101010101" pitchFamily="2" charset="-79"/>
                <a:cs typeface="Guttman Yad-Brush" panose="02010401010101010101" pitchFamily="2" charset="-79"/>
              </a:rPr>
              <a:t>שקיומם כן מחנך</a:t>
            </a:r>
            <a:r>
              <a:rPr lang="he-IL" sz="2000" dirty="0">
                <a:latin typeface="Guttman Yad-Brush" panose="02010401010101010101" pitchFamily="2" charset="-79"/>
                <a:cs typeface="Guttman Yad-Brush" panose="02010401010101010101" pitchFamily="2" charset="-79"/>
              </a:rPr>
              <a:t> לאהבת הטבע ובעלי- החיים ובנוסף גם מסייע </a:t>
            </a:r>
            <a:r>
              <a:rPr lang="he-IL" sz="2000" b="1" dirty="0">
                <a:latin typeface="Guttman Yad-Brush" panose="02010401010101010101" pitchFamily="2" charset="-79"/>
                <a:cs typeface="Guttman Yad-Brush" panose="02010401010101010101" pitchFamily="2" charset="-79"/>
              </a:rPr>
              <a:t>בשימור</a:t>
            </a:r>
            <a:r>
              <a:rPr lang="he-IL" sz="2000" dirty="0">
                <a:latin typeface="Guttman Yad-Brush" panose="02010401010101010101" pitchFamily="2" charset="-79"/>
                <a:cs typeface="Guttman Yad-Brush" panose="02010401010101010101" pitchFamily="2" charset="-79"/>
              </a:rPr>
              <a:t> מינים נדירים של חיות.</a:t>
            </a:r>
          </a:p>
          <a:p>
            <a:pPr marL="0" indent="0">
              <a:spcBef>
                <a:spcPts val="0"/>
              </a:spcBef>
              <a:buClrTx/>
              <a:buSzTx/>
              <a:buNone/>
              <a:defRPr/>
            </a:pPr>
            <a:endParaRPr lang="he-IL" sz="1700" dirty="0">
              <a:solidFill>
                <a:schemeClr val="tx2"/>
              </a:solidFill>
              <a:latin typeface="Guttman Yad-Brush" panose="02010401010101010101" pitchFamily="2" charset="-79"/>
              <a:cs typeface="Guttman Yad-Brush" panose="02010401010101010101" pitchFamily="2" charset="-79"/>
            </a:endParaRPr>
          </a:p>
          <a:p>
            <a:pPr marL="0" indent="0">
              <a:spcBef>
                <a:spcPts val="0"/>
              </a:spcBef>
              <a:buClrTx/>
              <a:buSzTx/>
              <a:buNone/>
              <a:defRPr/>
            </a:pPr>
            <a:r>
              <a:rPr lang="he-IL" sz="1700" dirty="0">
                <a:solidFill>
                  <a:schemeClr val="tx2"/>
                </a:solidFill>
                <a:latin typeface="Guttman Yad-Brush" panose="02010401010101010101" pitchFamily="2" charset="-79"/>
                <a:cs typeface="Guttman Yad-Brush" panose="02010401010101010101" pitchFamily="2" charset="-79"/>
              </a:rPr>
              <a:t>ביבליוגרפיה:</a:t>
            </a:r>
          </a:p>
          <a:p>
            <a:pPr marL="0" indent="0">
              <a:spcBef>
                <a:spcPts val="0"/>
              </a:spcBef>
              <a:buClrTx/>
              <a:buSzTx/>
              <a:buNone/>
              <a:defRPr/>
            </a:pPr>
            <a:r>
              <a:rPr lang="he-IL" sz="1700" dirty="0">
                <a:solidFill>
                  <a:schemeClr val="tx2"/>
                </a:solidFill>
                <a:latin typeface="Guttman Yad-Brush" panose="02010401010101010101" pitchFamily="2" charset="-79"/>
                <a:cs typeface="Guttman Yad-Brush" panose="02010401010101010101" pitchFamily="2" charset="-79"/>
              </a:rPr>
              <a:t>וולפסון יוסי, "האם באמת צריך גני חיות" , </a:t>
            </a:r>
            <a:r>
              <a:rPr lang="en-US" sz="1700" dirty="0" err="1">
                <a:solidFill>
                  <a:schemeClr val="tx2"/>
                </a:solidFill>
                <a:latin typeface="Guttman Yad-Brush" panose="02010401010101010101" pitchFamily="2" charset="-79"/>
                <a:cs typeface="Guttman Yad-Brush" panose="02010401010101010101" pitchFamily="2" charset="-79"/>
              </a:rPr>
              <a:t>ynet</a:t>
            </a:r>
            <a:r>
              <a:rPr lang="he-IL" sz="1700" dirty="0">
                <a:solidFill>
                  <a:schemeClr val="tx2"/>
                </a:solidFill>
                <a:latin typeface="Guttman Yad-Brush" panose="02010401010101010101" pitchFamily="2" charset="-79"/>
                <a:cs typeface="Guttman Yad-Brush" panose="02010401010101010101" pitchFamily="2" charset="-79"/>
              </a:rPr>
              <a:t>, 2008</a:t>
            </a:r>
            <a:endParaRPr lang="en-US" sz="1700" b="1" dirty="0">
              <a:solidFill>
                <a:schemeClr val="tx2"/>
              </a:solidFill>
              <a:cs typeface="Guttman Yad-Brush" panose="02010401010101010101" pitchFamily="2" charset="-79"/>
            </a:endParaRPr>
          </a:p>
          <a:p>
            <a:pPr marL="0" indent="0">
              <a:spcBef>
                <a:spcPts val="0"/>
              </a:spcBef>
              <a:buClrTx/>
              <a:buSzTx/>
              <a:buNone/>
              <a:defRPr/>
            </a:pPr>
            <a:r>
              <a:rPr lang="he-IL" sz="1700" dirty="0">
                <a:solidFill>
                  <a:schemeClr val="tx2"/>
                </a:solidFill>
                <a:latin typeface="Guttman Yad-Brush" panose="02010401010101010101" pitchFamily="2" charset="-79"/>
                <a:cs typeface="Guttman Yad-Brush" panose="02010401010101010101" pitchFamily="2" charset="-79"/>
              </a:rPr>
              <a:t>יידוב שמוליק, "צריך גני חיות – ולא הם ייעלמו" </a:t>
            </a:r>
            <a:r>
              <a:rPr lang="en-US" sz="1700" dirty="0" err="1">
                <a:solidFill>
                  <a:schemeClr val="tx2"/>
                </a:solidFill>
                <a:latin typeface="Guttman Yad-Brush" panose="02010401010101010101" pitchFamily="2" charset="-79"/>
                <a:cs typeface="Guttman Yad-Brush" panose="02010401010101010101" pitchFamily="2" charset="-79"/>
              </a:rPr>
              <a:t>ynet</a:t>
            </a:r>
            <a:r>
              <a:rPr lang="he-IL" sz="1700" dirty="0">
                <a:solidFill>
                  <a:schemeClr val="tx2"/>
                </a:solidFill>
                <a:latin typeface="Guttman Yad-Brush" panose="02010401010101010101" pitchFamily="2" charset="-79"/>
                <a:cs typeface="Guttman Yad-Brush" panose="02010401010101010101" pitchFamily="2" charset="-79"/>
              </a:rPr>
              <a:t>, 2008</a:t>
            </a:r>
          </a:p>
        </p:txBody>
      </p:sp>
      <p:pic>
        <p:nvPicPr>
          <p:cNvPr id="5" name="תמונה 4">
            <a:extLst>
              <a:ext uri="{FF2B5EF4-FFF2-40B4-BE49-F238E27FC236}">
                <a16:creationId xmlns:a16="http://schemas.microsoft.com/office/drawing/2014/main" id="{A9F5A6A1-CFB1-279B-EC61-6C8AA06C7A4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69160"/>
            <a:ext cx="1503040" cy="1503040"/>
          </a:xfrm>
          <a:prstGeom prst="rect">
            <a:avLst/>
          </a:prstGeom>
          <a:noFill/>
        </p:spPr>
      </p:pic>
    </p:spTree>
    <p:extLst>
      <p:ext uri="{BB962C8B-B14F-4D97-AF65-F5344CB8AC3E}">
        <p14:creationId xmlns:p14="http://schemas.microsoft.com/office/powerpoint/2010/main" val="4230334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p:cNvGraphicFramePr>
            <a:graphicFrameLocks noGrp="1"/>
          </p:cNvGraphicFramePr>
          <p:nvPr>
            <p:ph idx="1"/>
            <p:extLst>
              <p:ext uri="{D42A27DB-BD31-4B8C-83A1-F6EECF244321}">
                <p14:modId xmlns:p14="http://schemas.microsoft.com/office/powerpoint/2010/main" val="2333545845"/>
              </p:ext>
            </p:extLst>
          </p:nvPr>
        </p:nvGraphicFramePr>
        <p:xfrm>
          <a:off x="1307468" y="678282"/>
          <a:ext cx="9577064" cy="5501436"/>
        </p:xfrm>
        <a:graphic>
          <a:graphicData uri="http://schemas.openxmlformats.org/drawingml/2006/table">
            <a:tbl>
              <a:tblPr rtl="1" firstRow="1" firstCol="1" lastRow="1" lastCol="1" bandRow="1" bandCol="1">
                <a:tableStyleId>{EB9631B5-78F2-41C9-869B-9F39066F8104}</a:tableStyleId>
              </a:tblPr>
              <a:tblGrid>
                <a:gridCol w="2906046">
                  <a:extLst>
                    <a:ext uri="{9D8B030D-6E8A-4147-A177-3AD203B41FA5}">
                      <a16:colId xmlns:a16="http://schemas.microsoft.com/office/drawing/2014/main" val="20000"/>
                    </a:ext>
                  </a:extLst>
                </a:gridCol>
                <a:gridCol w="3136394">
                  <a:extLst>
                    <a:ext uri="{9D8B030D-6E8A-4147-A177-3AD203B41FA5}">
                      <a16:colId xmlns:a16="http://schemas.microsoft.com/office/drawing/2014/main" val="20001"/>
                    </a:ext>
                  </a:extLst>
                </a:gridCol>
                <a:gridCol w="3534624">
                  <a:extLst>
                    <a:ext uri="{9D8B030D-6E8A-4147-A177-3AD203B41FA5}">
                      <a16:colId xmlns:a16="http://schemas.microsoft.com/office/drawing/2014/main" val="20002"/>
                    </a:ext>
                  </a:extLst>
                </a:gridCol>
              </a:tblGrid>
              <a:tr h="776887">
                <a:tc>
                  <a:txBody>
                    <a:bodyPr/>
                    <a:lstStyle/>
                    <a:p>
                      <a:pPr algn="ctr" rtl="1">
                        <a:lnSpc>
                          <a:spcPts val="1800"/>
                        </a:lnSpc>
                        <a:spcAft>
                          <a:spcPts val="0"/>
                        </a:spcAft>
                      </a:pPr>
                      <a:r>
                        <a:rPr lang="he-IL" sz="1400" dirty="0">
                          <a:effectLst/>
                        </a:rPr>
                        <a:t>השמטה</a:t>
                      </a:r>
                      <a:endParaRPr lang="en-US" sz="1000" dirty="0">
                        <a:effectLst/>
                      </a:endParaRPr>
                    </a:p>
                    <a:p>
                      <a:pPr algn="r" rtl="1">
                        <a:spcAft>
                          <a:spcPts val="0"/>
                        </a:spcAft>
                      </a:pPr>
                      <a:r>
                        <a:rPr lang="he-IL" sz="1100" dirty="0">
                          <a:effectLst/>
                        </a:rPr>
                        <a:t>ותרו על עניינים אלה בטקסט המקור</a:t>
                      </a:r>
                      <a:r>
                        <a:rPr lang="he-IL" sz="1000" dirty="0">
                          <a:effectLst/>
                        </a:rPr>
                        <a:t>:</a:t>
                      </a:r>
                      <a:endParaRPr lang="en-US" sz="1000" dirty="0">
                        <a:effectLst/>
                        <a:latin typeface="Times New Roman"/>
                        <a:ea typeface="Times New Roman"/>
                        <a:cs typeface="Miriam"/>
                      </a:endParaRPr>
                    </a:p>
                  </a:txBody>
                  <a:tcPr marL="68580" marR="68580" marT="0" marB="0"/>
                </a:tc>
                <a:tc>
                  <a:txBody>
                    <a:bodyPr/>
                    <a:lstStyle/>
                    <a:p>
                      <a:pPr algn="ctr" rtl="1">
                        <a:lnSpc>
                          <a:spcPts val="1800"/>
                        </a:lnSpc>
                        <a:spcAft>
                          <a:spcPts val="0"/>
                        </a:spcAft>
                      </a:pPr>
                      <a:r>
                        <a:rPr lang="he-IL" sz="1400" dirty="0">
                          <a:effectLst/>
                        </a:rPr>
                        <a:t>הכללה</a:t>
                      </a:r>
                      <a:endParaRPr lang="en-US" sz="1000" dirty="0">
                        <a:effectLst/>
                      </a:endParaRPr>
                    </a:p>
                    <a:p>
                      <a:pPr algn="just" rtl="1">
                        <a:spcAft>
                          <a:spcPts val="0"/>
                        </a:spcAft>
                      </a:pPr>
                      <a:r>
                        <a:rPr lang="he-IL" sz="1100" dirty="0">
                          <a:effectLst/>
                        </a:rPr>
                        <a:t>נסחו הכללות, גם אם אין בטקסט המקור</a:t>
                      </a:r>
                      <a:r>
                        <a:rPr lang="he-IL" sz="1000" dirty="0">
                          <a:effectLst/>
                        </a:rPr>
                        <a:t>:</a:t>
                      </a:r>
                      <a:endParaRPr lang="en-US" sz="1000" dirty="0">
                        <a:effectLst/>
                        <a:latin typeface="Times New Roman"/>
                        <a:ea typeface="Times New Roman"/>
                        <a:cs typeface="Miriam"/>
                      </a:endParaRPr>
                    </a:p>
                  </a:txBody>
                  <a:tcPr marL="68580" marR="68580" marT="0" marB="0"/>
                </a:tc>
                <a:tc>
                  <a:txBody>
                    <a:bodyPr/>
                    <a:lstStyle/>
                    <a:p>
                      <a:pPr algn="ctr" rtl="1">
                        <a:lnSpc>
                          <a:spcPts val="1800"/>
                        </a:lnSpc>
                        <a:spcAft>
                          <a:spcPts val="0"/>
                        </a:spcAft>
                      </a:pPr>
                      <a:r>
                        <a:rPr lang="he-IL" sz="1400">
                          <a:effectLst/>
                        </a:rPr>
                        <a:t>הבניה</a:t>
                      </a:r>
                      <a:endParaRPr lang="en-US" sz="1000">
                        <a:effectLst/>
                      </a:endParaRPr>
                    </a:p>
                    <a:p>
                      <a:pPr algn="just" rtl="1">
                        <a:spcAft>
                          <a:spcPts val="0"/>
                        </a:spcAft>
                      </a:pPr>
                      <a:r>
                        <a:rPr lang="he-IL" sz="1100">
                          <a:effectLst/>
                        </a:rPr>
                        <a:t>ארגנו ובנו את טקסט הסיכום על פי מטרתכם</a:t>
                      </a:r>
                      <a:r>
                        <a:rPr lang="he-IL" sz="1000">
                          <a:effectLst/>
                        </a:rPr>
                        <a:t>:</a:t>
                      </a:r>
                      <a:endParaRPr lang="en-US" sz="1000">
                        <a:effectLst/>
                        <a:latin typeface="Times New Roman"/>
                        <a:ea typeface="Times New Roman"/>
                        <a:cs typeface="Miriam"/>
                      </a:endParaRPr>
                    </a:p>
                  </a:txBody>
                  <a:tcPr marL="68580" marR="68580" marT="0" marB="0"/>
                </a:tc>
                <a:extLst>
                  <a:ext uri="{0D108BD9-81ED-4DB2-BD59-A6C34878D82A}">
                    <a16:rowId xmlns:a16="http://schemas.microsoft.com/office/drawing/2014/main" val="10000"/>
                  </a:ext>
                </a:extLst>
              </a:tr>
              <a:tr h="4133980">
                <a:tc>
                  <a:txBody>
                    <a:bodyPr/>
                    <a:lstStyle/>
                    <a:p>
                      <a:pPr marL="0" lvl="0" indent="0" algn="r" rtl="1">
                        <a:lnSpc>
                          <a:spcPts val="1400"/>
                        </a:lnSpc>
                        <a:spcAft>
                          <a:spcPts val="0"/>
                        </a:spcAft>
                        <a:buSzPts val="1100"/>
                        <a:buFont typeface="Arial" panose="020B0604020202020204" pitchFamily="34" charset="0"/>
                        <a:buNone/>
                      </a:pPr>
                      <a:r>
                        <a:rPr lang="he-IL" sz="1100" dirty="0">
                          <a:effectLst/>
                        </a:rPr>
                        <a:t>שימושים מטפוריים (גם ניבים ופתגמים);</a:t>
                      </a:r>
                      <a:endParaRPr lang="en-US" sz="1000" dirty="0">
                        <a:effectLst/>
                      </a:endParaRPr>
                    </a:p>
                    <a:p>
                      <a:pPr marL="0" lvl="0" indent="0" algn="r" rtl="1">
                        <a:lnSpc>
                          <a:spcPts val="1400"/>
                        </a:lnSpc>
                        <a:spcAft>
                          <a:spcPts val="0"/>
                        </a:spcAft>
                        <a:buSzPts val="1100"/>
                        <a:buFont typeface="Arial" panose="020B0604020202020204" pitchFamily="34" charset="0"/>
                        <a:buNone/>
                      </a:pPr>
                      <a:r>
                        <a:rPr lang="he-IL" sz="1100" dirty="0">
                          <a:effectLst/>
                        </a:rPr>
                        <a:t>דוגמאות;</a:t>
                      </a:r>
                      <a:endParaRPr lang="en-US" sz="1000" dirty="0">
                        <a:effectLst/>
                      </a:endParaRPr>
                    </a:p>
                    <a:p>
                      <a:pPr marL="0" lvl="0" indent="0" algn="r" rtl="1">
                        <a:lnSpc>
                          <a:spcPts val="1400"/>
                        </a:lnSpc>
                        <a:spcAft>
                          <a:spcPts val="0"/>
                        </a:spcAft>
                        <a:buSzPts val="1100"/>
                        <a:buFont typeface="Arial" panose="020B0604020202020204" pitchFamily="34" charset="0"/>
                        <a:buNone/>
                      </a:pPr>
                      <a:r>
                        <a:rPr lang="he-IL" sz="1100" dirty="0">
                          <a:effectLst/>
                        </a:rPr>
                        <a:t>אנלוגיות (שאינן נושא הטקסט והובאו להבהרה);</a:t>
                      </a:r>
                      <a:endParaRPr lang="en-US" sz="1000" dirty="0">
                        <a:effectLst/>
                      </a:endParaRPr>
                    </a:p>
                    <a:p>
                      <a:pPr marL="0" lvl="0" indent="0" algn="r" rtl="1">
                        <a:lnSpc>
                          <a:spcPts val="1400"/>
                        </a:lnSpc>
                        <a:spcAft>
                          <a:spcPts val="0"/>
                        </a:spcAft>
                        <a:buSzPts val="1100"/>
                        <a:buFont typeface="Arial" panose="020B0604020202020204" pitchFamily="34" charset="0"/>
                        <a:buNone/>
                      </a:pPr>
                      <a:r>
                        <a:rPr lang="he-IL" sz="1100" dirty="0">
                          <a:effectLst/>
                        </a:rPr>
                        <a:t>ניסוחים בגוף ראשון;</a:t>
                      </a:r>
                      <a:endParaRPr lang="en-US" sz="1000" dirty="0">
                        <a:effectLst/>
                      </a:endParaRPr>
                    </a:p>
                    <a:p>
                      <a:pPr marL="0" lvl="0" indent="0" algn="r" rtl="1">
                        <a:lnSpc>
                          <a:spcPts val="1400"/>
                        </a:lnSpc>
                        <a:spcAft>
                          <a:spcPts val="0"/>
                        </a:spcAft>
                        <a:buSzPts val="1100"/>
                        <a:buFont typeface="Arial" panose="020B0604020202020204" pitchFamily="34" charset="0"/>
                        <a:buNone/>
                      </a:pPr>
                      <a:r>
                        <a:rPr lang="he-IL" sz="1100" dirty="0">
                          <a:effectLst/>
                        </a:rPr>
                        <a:t>נימות המבליטות את ה'אני' של המוען;</a:t>
                      </a:r>
                      <a:endParaRPr lang="en-US" sz="1000" dirty="0">
                        <a:effectLst/>
                      </a:endParaRPr>
                    </a:p>
                    <a:p>
                      <a:pPr marL="0" lvl="0" indent="0" algn="r" rtl="1">
                        <a:lnSpc>
                          <a:spcPts val="1400"/>
                        </a:lnSpc>
                        <a:spcAft>
                          <a:spcPts val="0"/>
                        </a:spcAft>
                        <a:buSzPts val="1100"/>
                        <a:buFont typeface="Arial" panose="020B0604020202020204" pitchFamily="34" charset="0"/>
                        <a:buNone/>
                      </a:pPr>
                      <a:r>
                        <a:rPr lang="he-IL" sz="1100" dirty="0">
                          <a:effectLst/>
                        </a:rPr>
                        <a:t>מובאות (אם הן אינן נושא הטקסט);</a:t>
                      </a:r>
                      <a:endParaRPr lang="en-US" sz="1000" dirty="0">
                        <a:effectLst/>
                      </a:endParaRPr>
                    </a:p>
                    <a:p>
                      <a:pPr marL="0" lvl="0" indent="0" algn="r" rtl="1">
                        <a:lnSpc>
                          <a:spcPts val="1400"/>
                        </a:lnSpc>
                        <a:spcAft>
                          <a:spcPts val="0"/>
                        </a:spcAft>
                        <a:buSzPts val="1100"/>
                        <a:buFont typeface="Arial" panose="020B0604020202020204" pitchFamily="34" charset="0"/>
                        <a:buNone/>
                      </a:pPr>
                      <a:r>
                        <a:rPr lang="he-IL" sz="1100" dirty="0">
                          <a:effectLst/>
                        </a:rPr>
                        <a:t>דיבור ישיר;</a:t>
                      </a:r>
                      <a:endParaRPr lang="he-IL" sz="1000" dirty="0">
                        <a:effectLst/>
                      </a:endParaRPr>
                    </a:p>
                    <a:p>
                      <a:pPr marL="0" lvl="0" indent="0" algn="r" rtl="1">
                        <a:lnSpc>
                          <a:spcPts val="1400"/>
                        </a:lnSpc>
                        <a:spcAft>
                          <a:spcPts val="0"/>
                        </a:spcAft>
                        <a:buSzPts val="1100"/>
                        <a:buFont typeface="Arial" panose="020B0604020202020204" pitchFamily="34" charset="0"/>
                        <a:buNone/>
                      </a:pPr>
                      <a:r>
                        <a:rPr lang="he-IL" sz="1100" dirty="0">
                          <a:effectLst/>
                        </a:rPr>
                        <a:t>גלישות למשלב נמוך / גבוה;</a:t>
                      </a:r>
                      <a:endParaRPr lang="en-US" sz="1000" dirty="0">
                        <a:effectLst/>
                      </a:endParaRPr>
                    </a:p>
                    <a:p>
                      <a:pPr marL="0" lvl="0" indent="0" algn="r" rtl="1">
                        <a:lnSpc>
                          <a:spcPts val="1400"/>
                        </a:lnSpc>
                        <a:spcAft>
                          <a:spcPts val="0"/>
                        </a:spcAft>
                        <a:buSzPts val="1100"/>
                        <a:buFont typeface="Arial" panose="020B0604020202020204" pitchFamily="34" charset="0"/>
                        <a:buNone/>
                      </a:pPr>
                      <a:r>
                        <a:rPr lang="he-IL" sz="1100" dirty="0">
                          <a:effectLst/>
                        </a:rPr>
                        <a:t>פרטים התומכים בהיגד-העל ומבססים אותו</a:t>
                      </a:r>
                      <a:endParaRPr lang="en-US" sz="1000" dirty="0">
                        <a:effectLst/>
                        <a:latin typeface="Times New Roman"/>
                        <a:ea typeface="Times New Roman"/>
                        <a:cs typeface="Miriam"/>
                      </a:endParaRPr>
                    </a:p>
                  </a:txBody>
                  <a:tcPr marL="68580" marR="68580" marT="0" marB="0"/>
                </a:tc>
                <a:tc>
                  <a:txBody>
                    <a:bodyPr/>
                    <a:lstStyle/>
                    <a:p>
                      <a:pPr marL="342900" lvl="0" indent="-342900" algn="r" rtl="1">
                        <a:lnSpc>
                          <a:spcPts val="1400"/>
                        </a:lnSpc>
                        <a:spcAft>
                          <a:spcPts val="0"/>
                        </a:spcAft>
                        <a:buSzPts val="1100"/>
                        <a:buFont typeface="Symbol"/>
                        <a:buChar char=""/>
                      </a:pPr>
                      <a:r>
                        <a:rPr lang="he-IL" sz="1100" dirty="0">
                          <a:effectLst/>
                        </a:rPr>
                        <a:t>ארגנו פרטים בקבוצות או במסגרת מושגית אחת;</a:t>
                      </a:r>
                      <a:endParaRPr lang="en-US" sz="1000" dirty="0">
                        <a:effectLst/>
                      </a:endParaRPr>
                    </a:p>
                    <a:p>
                      <a:pPr marL="342900" lvl="0" indent="-342900" algn="r" rtl="1">
                        <a:lnSpc>
                          <a:spcPts val="1400"/>
                        </a:lnSpc>
                        <a:spcAft>
                          <a:spcPts val="0"/>
                        </a:spcAft>
                        <a:buSzPts val="1100"/>
                        <a:buFont typeface="Symbol"/>
                        <a:buChar char=""/>
                      </a:pPr>
                      <a:r>
                        <a:rPr lang="he-IL" sz="1100" dirty="0">
                          <a:effectLst/>
                        </a:rPr>
                        <a:t>נסחו היגד-על / רעיון מרכזי / מסקנה / טענה מרכזית/ כוונת הכותב;</a:t>
                      </a:r>
                      <a:endParaRPr lang="en-US" sz="1000" dirty="0">
                        <a:effectLst/>
                      </a:endParaRPr>
                    </a:p>
                    <a:p>
                      <a:pPr marL="342900" lvl="0" indent="-342900" algn="r" rtl="1">
                        <a:lnSpc>
                          <a:spcPts val="1400"/>
                        </a:lnSpc>
                        <a:spcAft>
                          <a:spcPts val="0"/>
                        </a:spcAft>
                        <a:buSzPts val="1100"/>
                        <a:buFont typeface="Symbol"/>
                        <a:buChar char=""/>
                      </a:pPr>
                      <a:r>
                        <a:rPr lang="he-IL" sz="1100" dirty="0">
                          <a:effectLst/>
                        </a:rPr>
                        <a:t>חשפו את המסר (אם הוא סמוי ומשתמע);</a:t>
                      </a:r>
                      <a:endParaRPr lang="en-US" sz="1000" dirty="0">
                        <a:effectLst/>
                      </a:endParaRPr>
                    </a:p>
                    <a:p>
                      <a:pPr marL="342900" lvl="0" indent="-342900" algn="r" rtl="1">
                        <a:lnSpc>
                          <a:spcPts val="1400"/>
                        </a:lnSpc>
                        <a:spcAft>
                          <a:spcPts val="0"/>
                        </a:spcAft>
                        <a:buSzPts val="1100"/>
                        <a:buFont typeface="Symbol"/>
                        <a:buChar char=""/>
                      </a:pPr>
                      <a:r>
                        <a:rPr lang="he-IL" sz="1100" dirty="0">
                          <a:effectLst/>
                        </a:rPr>
                        <a:t>נסחו כותרת משנה;</a:t>
                      </a:r>
                      <a:endParaRPr lang="en-US" sz="1000" dirty="0">
                        <a:effectLst/>
                      </a:endParaRPr>
                    </a:p>
                    <a:p>
                      <a:pPr marL="342900" lvl="0" indent="-342900" algn="r" rtl="1">
                        <a:lnSpc>
                          <a:spcPts val="1400"/>
                        </a:lnSpc>
                        <a:spcAft>
                          <a:spcPts val="0"/>
                        </a:spcAft>
                        <a:buSzPts val="1100"/>
                        <a:buFont typeface="Symbol"/>
                        <a:buChar char=""/>
                      </a:pPr>
                      <a:r>
                        <a:rPr lang="he-IL" sz="1100" dirty="0">
                          <a:effectLst/>
                        </a:rPr>
                        <a:t>השתמשו בפועלי דיבור כדי להבהיר כוונות ומטרות (כמו: הכותב מתנגד / מתפעל / תומך / משווה);</a:t>
                      </a:r>
                      <a:endParaRPr lang="en-US" sz="1000" dirty="0">
                        <a:effectLst/>
                      </a:endParaRPr>
                    </a:p>
                    <a:p>
                      <a:pPr marL="342900" lvl="0" indent="-342900" algn="r" rtl="1">
                        <a:lnSpc>
                          <a:spcPts val="1400"/>
                        </a:lnSpc>
                        <a:spcAft>
                          <a:spcPts val="0"/>
                        </a:spcAft>
                        <a:buSzPts val="1100"/>
                        <a:buFont typeface="Symbol"/>
                        <a:buChar char=""/>
                      </a:pPr>
                      <a:r>
                        <a:rPr lang="he-IL" sz="1100" dirty="0">
                          <a:effectLst/>
                        </a:rPr>
                        <a:t>עמדו על המבנה ועל היחסים הלוגיים בטקסט</a:t>
                      </a:r>
                      <a:endParaRPr lang="en-US" sz="1000" dirty="0">
                        <a:effectLst/>
                        <a:latin typeface="Times New Roman"/>
                        <a:ea typeface="Times New Roman"/>
                        <a:cs typeface="Miriam"/>
                      </a:endParaRPr>
                    </a:p>
                  </a:txBody>
                  <a:tcPr marL="68580" marR="68580" marT="0" marB="0"/>
                </a:tc>
                <a:tc>
                  <a:txBody>
                    <a:bodyPr/>
                    <a:lstStyle/>
                    <a:p>
                      <a:pPr marL="342900" lvl="0" indent="-342900" algn="r" rtl="1">
                        <a:lnSpc>
                          <a:spcPts val="1400"/>
                        </a:lnSpc>
                        <a:spcAft>
                          <a:spcPts val="0"/>
                        </a:spcAft>
                        <a:buSzPts val="1100"/>
                        <a:buFont typeface="Symbol"/>
                        <a:buChar char=""/>
                      </a:pPr>
                      <a:r>
                        <a:rPr lang="he-IL" sz="1100" dirty="0">
                          <a:effectLst/>
                        </a:rPr>
                        <a:t>החליטו אם לשמור על המבנה העילי של הטקסט או לשנותו או לחשוף את מבנה התשתית (אם הוא שונה מן המבנה העילי)</a:t>
                      </a:r>
                      <a:endParaRPr lang="en-US" sz="1000" dirty="0">
                        <a:effectLst/>
                      </a:endParaRPr>
                    </a:p>
                    <a:p>
                      <a:pPr marL="342900" lvl="0" indent="-342900" algn="r" rtl="1">
                        <a:lnSpc>
                          <a:spcPts val="1400"/>
                        </a:lnSpc>
                        <a:spcAft>
                          <a:spcPts val="0"/>
                        </a:spcAft>
                        <a:buSzPts val="1100"/>
                        <a:buFont typeface="Symbol"/>
                        <a:buChar char=""/>
                      </a:pPr>
                      <a:r>
                        <a:rPr lang="he-IL" sz="1100" dirty="0">
                          <a:effectLst/>
                        </a:rPr>
                        <a:t>קבעו את היחסים הלוגיים בטקסט שייכתב (כמו בעיה ופתרון, תופעה והסברה)</a:t>
                      </a:r>
                      <a:endParaRPr lang="en-US" sz="1000" dirty="0">
                        <a:effectLst/>
                      </a:endParaRPr>
                    </a:p>
                    <a:p>
                      <a:pPr marL="342900" lvl="0" indent="-342900" algn="r" rtl="1">
                        <a:lnSpc>
                          <a:spcPts val="1400"/>
                        </a:lnSpc>
                        <a:spcAft>
                          <a:spcPts val="0"/>
                        </a:spcAft>
                        <a:buSzPts val="1100"/>
                        <a:buFont typeface="Symbol"/>
                        <a:buChar char=""/>
                      </a:pPr>
                      <a:r>
                        <a:rPr lang="he-IL" sz="1100" dirty="0">
                          <a:effectLst/>
                        </a:rPr>
                        <a:t>הבליטו במפורש את הגלובלי, את היגד-העל או את המסר;</a:t>
                      </a:r>
                      <a:endParaRPr lang="en-US" sz="1000" dirty="0">
                        <a:effectLst/>
                      </a:endParaRPr>
                    </a:p>
                    <a:p>
                      <a:pPr marL="342900" lvl="0" indent="-342900" algn="r" rtl="1">
                        <a:lnSpc>
                          <a:spcPts val="1400"/>
                        </a:lnSpc>
                        <a:spcAft>
                          <a:spcPts val="0"/>
                        </a:spcAft>
                        <a:buSzPts val="1100"/>
                        <a:buFont typeface="Symbol"/>
                        <a:buChar char=""/>
                      </a:pPr>
                      <a:r>
                        <a:rPr lang="he-IL" sz="1100" dirty="0">
                          <a:effectLst/>
                        </a:rPr>
                        <a:t>חברו פתיחה וסיום;</a:t>
                      </a:r>
                      <a:endParaRPr lang="en-US" sz="1000" dirty="0">
                        <a:effectLst/>
                      </a:endParaRPr>
                    </a:p>
                    <a:p>
                      <a:pPr marL="342900" lvl="0" indent="-342900" algn="r" rtl="1">
                        <a:lnSpc>
                          <a:spcPts val="1400"/>
                        </a:lnSpc>
                        <a:spcAft>
                          <a:spcPts val="0"/>
                        </a:spcAft>
                        <a:buSzPts val="1100"/>
                        <a:buFont typeface="Symbol"/>
                        <a:buChar char=""/>
                      </a:pPr>
                      <a:r>
                        <a:rPr lang="he-IL" sz="1100" dirty="0">
                          <a:effectLst/>
                        </a:rPr>
                        <a:t>הקפידו על אחידות סגנונית ומשלבית;</a:t>
                      </a:r>
                      <a:endParaRPr lang="en-US" sz="1000" dirty="0">
                        <a:effectLst/>
                      </a:endParaRPr>
                    </a:p>
                    <a:p>
                      <a:pPr marL="342900" lvl="0" indent="-342900" algn="r" rtl="1">
                        <a:lnSpc>
                          <a:spcPts val="1400"/>
                        </a:lnSpc>
                        <a:spcAft>
                          <a:spcPts val="0"/>
                        </a:spcAft>
                        <a:buSzPts val="1100"/>
                        <a:buFont typeface="Symbol"/>
                        <a:buChar char=""/>
                      </a:pPr>
                      <a:r>
                        <a:rPr lang="he-IL" sz="1100" dirty="0">
                          <a:effectLst/>
                        </a:rPr>
                        <a:t>נקטו נימה ניטרלית אובייקטיבית;</a:t>
                      </a:r>
                      <a:endParaRPr lang="en-US" sz="1000" dirty="0">
                        <a:effectLst/>
                      </a:endParaRPr>
                    </a:p>
                    <a:p>
                      <a:pPr marL="342900" lvl="0" indent="-342900" algn="r" rtl="1">
                        <a:lnSpc>
                          <a:spcPts val="1400"/>
                        </a:lnSpc>
                        <a:spcAft>
                          <a:spcPts val="600"/>
                        </a:spcAft>
                        <a:buSzPts val="1100"/>
                        <a:buFont typeface="Symbol"/>
                        <a:buChar char=""/>
                      </a:pPr>
                      <a:r>
                        <a:rPr lang="he-IL" sz="1100" dirty="0">
                          <a:effectLst/>
                        </a:rPr>
                        <a:t>כתבו בגוף שלישי.</a:t>
                      </a:r>
                      <a:endParaRPr lang="en-US" sz="1000" dirty="0">
                        <a:effectLst/>
                        <a:latin typeface="Times New Roman"/>
                        <a:ea typeface="Times New Roman"/>
                        <a:cs typeface="Miriam"/>
                      </a:endParaRPr>
                    </a:p>
                  </a:txBody>
                  <a:tcPr marL="68580" marR="68580" marT="0" marB="0"/>
                </a:tc>
                <a:extLst>
                  <a:ext uri="{0D108BD9-81ED-4DB2-BD59-A6C34878D82A}">
                    <a16:rowId xmlns:a16="http://schemas.microsoft.com/office/drawing/2014/main" val="10001"/>
                  </a:ext>
                </a:extLst>
              </a:tr>
              <a:tr h="590569">
                <a:tc>
                  <a:txBody>
                    <a:bodyPr/>
                    <a:lstStyle/>
                    <a:p>
                      <a:pPr algn="just" rtl="1">
                        <a:lnSpc>
                          <a:spcPts val="1400"/>
                        </a:lnSpc>
                        <a:spcAft>
                          <a:spcPts val="0"/>
                        </a:spcAft>
                      </a:pPr>
                      <a:r>
                        <a:rPr lang="he-IL" sz="1100" dirty="0">
                          <a:effectLst/>
                        </a:rPr>
                        <a:t>הבחנה בין עיקר לטפל</a:t>
                      </a:r>
                      <a:endParaRPr lang="en-US" sz="1000" dirty="0">
                        <a:effectLst/>
                        <a:latin typeface="Times New Roman"/>
                        <a:ea typeface="Times New Roman"/>
                        <a:cs typeface="Miriam"/>
                      </a:endParaRPr>
                    </a:p>
                  </a:txBody>
                  <a:tcPr marL="68580" marR="68580" marT="0" marB="0"/>
                </a:tc>
                <a:tc>
                  <a:txBody>
                    <a:bodyPr/>
                    <a:lstStyle/>
                    <a:p>
                      <a:pPr algn="just" rtl="1">
                        <a:lnSpc>
                          <a:spcPts val="1400"/>
                        </a:lnSpc>
                        <a:spcAft>
                          <a:spcPts val="0"/>
                        </a:spcAft>
                      </a:pPr>
                      <a:r>
                        <a:rPr lang="he-IL" sz="1100">
                          <a:effectLst/>
                        </a:rPr>
                        <a:t>הסתמכות על ידע רקע</a:t>
                      </a:r>
                      <a:endParaRPr lang="en-US" sz="1000">
                        <a:effectLst/>
                        <a:latin typeface="Times New Roman"/>
                        <a:ea typeface="Times New Roman"/>
                        <a:cs typeface="Miriam"/>
                      </a:endParaRPr>
                    </a:p>
                  </a:txBody>
                  <a:tcPr marL="68580" marR="68580" marT="0" marB="0"/>
                </a:tc>
                <a:tc>
                  <a:txBody>
                    <a:bodyPr/>
                    <a:lstStyle/>
                    <a:p>
                      <a:pPr algn="just" rtl="1">
                        <a:lnSpc>
                          <a:spcPts val="1400"/>
                        </a:lnSpc>
                        <a:spcAft>
                          <a:spcPts val="0"/>
                        </a:spcAft>
                      </a:pPr>
                      <a:r>
                        <a:rPr lang="he-IL" sz="1100" dirty="0">
                          <a:effectLst/>
                        </a:rPr>
                        <a:t>התחשבות בנסיבות (מטרה, נמען משוער) ובסוגה</a:t>
                      </a:r>
                      <a:endParaRPr lang="en-US" sz="1000" dirty="0">
                        <a:effectLst/>
                        <a:latin typeface="Times New Roman"/>
                        <a:ea typeface="Times New Roman"/>
                        <a:cs typeface="Miriam"/>
                      </a:endParaRPr>
                    </a:p>
                  </a:txBody>
                  <a:tcPr marL="68580" marR="68580" marT="0" marB="0"/>
                </a:tc>
                <a:extLst>
                  <a:ext uri="{0D108BD9-81ED-4DB2-BD59-A6C34878D82A}">
                    <a16:rowId xmlns:a16="http://schemas.microsoft.com/office/drawing/2014/main" val="10002"/>
                  </a:ext>
                </a:extLst>
              </a:tr>
            </a:tbl>
          </a:graphicData>
        </a:graphic>
      </p:graphicFrame>
      <p:pic>
        <p:nvPicPr>
          <p:cNvPr id="3" name="תמונה 2">
            <a:extLst>
              <a:ext uri="{FF2B5EF4-FFF2-40B4-BE49-F238E27FC236}">
                <a16:creationId xmlns:a16="http://schemas.microsoft.com/office/drawing/2014/main" id="{1733B481-63AD-8AEF-DC9A-5534993D739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69160"/>
            <a:ext cx="1503040" cy="1503040"/>
          </a:xfrm>
          <a:prstGeom prst="rect">
            <a:avLst/>
          </a:prstGeom>
          <a:noFill/>
        </p:spPr>
      </p:pic>
    </p:spTree>
    <p:extLst>
      <p:ext uri="{BB962C8B-B14F-4D97-AF65-F5344CB8AC3E}">
        <p14:creationId xmlns:p14="http://schemas.microsoft.com/office/powerpoint/2010/main" val="1337171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E5EB51A3-EEF8-8572-A702-E2FC1F6BA9D4}"/>
              </a:ext>
            </a:extLst>
          </p:cNvPr>
          <p:cNvSpPr txBox="1"/>
          <p:nvPr/>
        </p:nvSpPr>
        <p:spPr>
          <a:xfrm>
            <a:off x="0" y="-157575"/>
            <a:ext cx="12192000" cy="7152599"/>
          </a:xfrm>
          <a:prstGeom prst="rect">
            <a:avLst/>
          </a:prstGeom>
          <a:noFill/>
        </p:spPr>
        <p:txBody>
          <a:bodyPr wrap="square">
            <a:spAutoFit/>
          </a:bodyPr>
          <a:lstStyle/>
          <a:p>
            <a:pPr algn="ctr" rtl="1">
              <a:lnSpc>
                <a:spcPct val="150000"/>
              </a:lnSpc>
              <a:spcAft>
                <a:spcPts val="800"/>
              </a:spcAft>
            </a:pPr>
            <a:r>
              <a:rPr lang="he-IL" sz="4000" b="1" dirty="0">
                <a:latin typeface="Calibri" panose="020F0502020204030204" pitchFamily="34" charset="0"/>
                <a:ea typeface="Calibri" panose="020F0502020204030204" pitchFamily="34" charset="0"/>
              </a:rPr>
              <a:t>דגשים לכתיבת סקירה ביבליוגרפית</a:t>
            </a:r>
            <a:endParaRPr lang="en-US" dirty="0">
              <a:latin typeface="Calibri" panose="020F0502020204030204" pitchFamily="34" charset="0"/>
              <a:ea typeface="Calibri" panose="020F0502020204030204" pitchFamily="34" charset="0"/>
              <a:cs typeface="Arial" panose="020B0604020202020204" pitchFamily="34" charset="0"/>
            </a:endParaRPr>
          </a:p>
          <a:p>
            <a:pPr marL="342900" indent="-342900" algn="r" rtl="1">
              <a:lnSpc>
                <a:spcPct val="150000"/>
              </a:lnSpc>
              <a:buFont typeface="Arial" panose="020B0604020202020204" pitchFamily="34" charset="0"/>
              <a:buChar char="•"/>
            </a:pPr>
            <a:r>
              <a:rPr lang="he-IL" sz="2400" b="1" dirty="0">
                <a:latin typeface="Calibri" panose="020F0502020204030204" pitchFamily="34" charset="0"/>
                <a:ea typeface="Calibri" panose="020F0502020204030204" pitchFamily="34" charset="0"/>
              </a:rPr>
              <a:t>לא מתחילים לכתוב לפני שמחליטים על מבנה (ראה טבלה)</a:t>
            </a:r>
            <a:endParaRPr lang="en-US"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50000"/>
              </a:lnSpc>
            </a:pPr>
            <a:r>
              <a:rPr lang="he-IL" dirty="0">
                <a:latin typeface="Calibri" panose="020F0502020204030204" pitchFamily="34" charset="0"/>
                <a:ea typeface="Calibri" panose="020F0502020204030204" pitchFamily="34" charset="0"/>
              </a:rPr>
              <a:t>לדוגמה- אם נדרשת לתאר תהליך, רקע היסטורי, שינויים, התפתחות וכד – בחר במבנה כרונולוגי!   במבנה כרונולוגי מקדמי הארגון יהיו תיאורי זמן.</a:t>
            </a:r>
            <a:endParaRPr lang="en-US" dirty="0">
              <a:latin typeface="Calibri" panose="020F0502020204030204" pitchFamily="34" charset="0"/>
              <a:ea typeface="Calibri" panose="020F0502020204030204" pitchFamily="34" charset="0"/>
              <a:cs typeface="Arial" panose="020B0604020202020204" pitchFamily="34" charset="0"/>
            </a:endParaRPr>
          </a:p>
          <a:p>
            <a:pPr marL="742950" indent="-285750" algn="r" rtl="1">
              <a:lnSpc>
                <a:spcPct val="150000"/>
              </a:lnSpc>
              <a:buFont typeface="Arial" panose="020B0604020202020204" pitchFamily="34" charset="0"/>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342900" indent="-342900" algn="r" rtl="1">
              <a:lnSpc>
                <a:spcPct val="150000"/>
              </a:lnSpc>
              <a:buFont typeface="Arial" panose="020B0604020202020204" pitchFamily="34" charset="0"/>
              <a:buChar char="•"/>
            </a:pPr>
            <a:r>
              <a:rPr lang="he-IL" sz="2400" b="1" dirty="0">
                <a:latin typeface="Calibri" panose="020F0502020204030204" pitchFamily="34" charset="0"/>
                <a:ea typeface="Calibri" panose="020F0502020204030204" pitchFamily="34" charset="0"/>
              </a:rPr>
              <a:t>אסור לוותר על הפתיחה</a:t>
            </a:r>
            <a:r>
              <a:rPr lang="he-IL" sz="2400" dirty="0">
                <a:latin typeface="Calibri" panose="020F0502020204030204" pitchFamily="34" charset="0"/>
                <a:ea typeface="Calibri" panose="020F0502020204030204" pitchFamily="34" charset="0"/>
              </a:rPr>
              <a:t> </a:t>
            </a:r>
            <a:r>
              <a:rPr lang="he-IL" dirty="0">
                <a:latin typeface="Calibri" panose="020F0502020204030204" pitchFamily="34" charset="0"/>
                <a:ea typeface="Calibri" panose="020F0502020204030204" pitchFamily="34" charset="0"/>
              </a:rPr>
              <a:t>- בפתיחה יש להציג את כל רכיבי הסקירה, ללא התייחסות למאמרים או לכותבי המאמר, הרי בסקירה הנושא בנדון במרכז ולא המאמרים או הכותבים.</a:t>
            </a:r>
            <a:endParaRPr lang="en-US" dirty="0">
              <a:latin typeface="Calibri" panose="020F0502020204030204" pitchFamily="34" charset="0"/>
              <a:ea typeface="Calibri" panose="020F0502020204030204" pitchFamily="34" charset="0"/>
              <a:cs typeface="Arial" panose="020B0604020202020204" pitchFamily="34" charset="0"/>
            </a:endParaRPr>
          </a:p>
          <a:p>
            <a:pPr marL="742950" indent="-285750" algn="r" rtl="1">
              <a:lnSpc>
                <a:spcPct val="150000"/>
              </a:lnSpc>
              <a:buFont typeface="Arial" panose="020B0604020202020204" pitchFamily="34" charset="0"/>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342900" indent="-342900" algn="r" rtl="1">
              <a:lnSpc>
                <a:spcPct val="150000"/>
              </a:lnSpc>
              <a:buFont typeface="Arial" panose="020B0604020202020204" pitchFamily="34" charset="0"/>
              <a:buChar char="•"/>
            </a:pPr>
            <a:r>
              <a:rPr lang="he-IL" dirty="0">
                <a:latin typeface="Calibri" panose="020F0502020204030204" pitchFamily="34" charset="0"/>
                <a:ea typeface="Calibri" panose="020F0502020204030204" pitchFamily="34" charset="0"/>
              </a:rPr>
              <a:t>ישנן דרכים שונות לאתר את המידע הרצוי לסקירה, מומלץ ביותר להכין טבלה על פי התבחינים, למלא אותה ולהדגיש את </a:t>
            </a:r>
            <a:r>
              <a:rPr lang="he-IL" sz="2400" b="1" dirty="0">
                <a:latin typeface="Calibri" panose="020F0502020204030204" pitchFamily="34" charset="0"/>
                <a:ea typeface="Calibri" panose="020F0502020204030204" pitchFamily="34" charset="0"/>
              </a:rPr>
              <a:t>המאחד והמייחד</a:t>
            </a:r>
            <a:r>
              <a:rPr lang="he-IL" dirty="0">
                <a:latin typeface="Calibri" panose="020F0502020204030204" pitchFamily="34" charset="0"/>
                <a:ea typeface="Calibri" panose="020F0502020204030204" pitchFamily="34" charset="0"/>
              </a:rPr>
              <a:t>.</a:t>
            </a:r>
            <a:endParaRPr lang="en-US"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50000"/>
              </a:lnSpc>
            </a:pPr>
            <a:r>
              <a:rPr lang="he-IL" dirty="0">
                <a:latin typeface="Calibri" panose="020F0502020204030204" pitchFamily="34" charset="0"/>
                <a:ea typeface="Calibri" panose="020F0502020204030204" pitchFamily="34" charset="0"/>
              </a:rPr>
              <a:t>למרות האמור אין צורך לכתוב בטבלה את כל המידע – מספיק לכתוב בנקודות ולבדוק מאחד / מייחד. בסקירה הסופית הרחיבו על פי המידע שהדגשת במאמרים.</a:t>
            </a:r>
            <a:endParaRPr lang="en-US"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50000"/>
              </a:lnSpc>
            </a:pPr>
            <a:endParaRPr lang="en-US" dirty="0">
              <a:latin typeface="Calibri" panose="020F0502020204030204" pitchFamily="34" charset="0"/>
              <a:ea typeface="Calibri" panose="020F0502020204030204" pitchFamily="34" charset="0"/>
              <a:cs typeface="Arial" panose="020B0604020202020204" pitchFamily="34" charset="0"/>
            </a:endParaRPr>
          </a:p>
          <a:p>
            <a:pPr marL="342900" indent="-342900" algn="r" rtl="1">
              <a:lnSpc>
                <a:spcPct val="150000"/>
              </a:lnSpc>
              <a:spcAft>
                <a:spcPts val="800"/>
              </a:spcAft>
              <a:buFont typeface="Arial" panose="020B0604020202020204" pitchFamily="34" charset="0"/>
              <a:buChar char="•"/>
            </a:pPr>
            <a:r>
              <a:rPr lang="he-IL" dirty="0">
                <a:latin typeface="Calibri" panose="020F0502020204030204" pitchFamily="34" charset="0"/>
                <a:ea typeface="Calibri" panose="020F0502020204030204" pitchFamily="34" charset="0"/>
              </a:rPr>
              <a:t>אם בשני מאמרים מוצג מידע שמתייחס לרכיב תוכן זהה- </a:t>
            </a:r>
            <a:r>
              <a:rPr lang="he-IL" sz="2400" b="1" dirty="0">
                <a:latin typeface="Calibri" panose="020F0502020204030204" pitchFamily="34" charset="0"/>
                <a:ea typeface="Calibri" panose="020F0502020204030204" pitchFamily="34" charset="0"/>
              </a:rPr>
              <a:t>הצג אותו יחד!</a:t>
            </a:r>
            <a:endParaRPr lang="en-US" dirty="0">
              <a:latin typeface="Calibri" panose="020F0502020204030204" pitchFamily="34" charset="0"/>
              <a:ea typeface="Calibri" panose="020F0502020204030204" pitchFamily="34" charset="0"/>
              <a:cs typeface="Arial" panose="020B0604020202020204" pitchFamily="34" charset="0"/>
            </a:endParaRPr>
          </a:p>
        </p:txBody>
      </p:sp>
      <p:pic>
        <p:nvPicPr>
          <p:cNvPr id="4" name="תמונה 3">
            <a:extLst>
              <a:ext uri="{FF2B5EF4-FFF2-40B4-BE49-F238E27FC236}">
                <a16:creationId xmlns:a16="http://schemas.microsoft.com/office/drawing/2014/main" id="{75C7FAF4-E24C-2D55-948F-FADA00F533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503040" cy="1503040"/>
          </a:xfrm>
          <a:prstGeom prst="rect">
            <a:avLst/>
          </a:prstGeom>
          <a:noFill/>
        </p:spPr>
      </p:pic>
    </p:spTree>
    <p:extLst>
      <p:ext uri="{BB962C8B-B14F-4D97-AF65-F5344CB8AC3E}">
        <p14:creationId xmlns:p14="http://schemas.microsoft.com/office/powerpoint/2010/main" val="1928969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5D218CD3-02EC-BCCC-6A8E-C8A88A0BD5F9}"/>
              </a:ext>
            </a:extLst>
          </p:cNvPr>
          <p:cNvSpPr txBox="1"/>
          <p:nvPr/>
        </p:nvSpPr>
        <p:spPr>
          <a:xfrm>
            <a:off x="983432" y="404664"/>
            <a:ext cx="11017224" cy="5982022"/>
          </a:xfrm>
          <a:prstGeom prst="rect">
            <a:avLst/>
          </a:prstGeom>
          <a:noFill/>
        </p:spPr>
        <p:txBody>
          <a:bodyPr wrap="square">
            <a:spAutoFit/>
          </a:bodyPr>
          <a:lstStyle/>
          <a:p>
            <a:pPr marL="342900" lvl="0" indent="-342900" algn="r" rtl="1">
              <a:lnSpc>
                <a:spcPct val="150000"/>
              </a:lnSpc>
              <a:spcAft>
                <a:spcPts val="800"/>
              </a:spcAft>
              <a:buFont typeface="Arial" panose="020B0604020202020204" pitchFamily="34" charset="0"/>
              <a:buChar char="•"/>
            </a:pPr>
            <a:r>
              <a:rPr lang="he-IL" sz="2400" b="1" dirty="0">
                <a:latin typeface="Calibri" panose="020F0502020204030204" pitchFamily="34" charset="0"/>
                <a:ea typeface="Calibri" panose="020F0502020204030204" pitchFamily="34" charset="0"/>
              </a:rPr>
              <a:t>כתוב בהכללות</a:t>
            </a:r>
            <a:r>
              <a:rPr lang="he-IL" dirty="0">
                <a:latin typeface="Calibri" panose="020F0502020204030204" pitchFamily="34" charset="0"/>
                <a:ea typeface="Calibri" panose="020F0502020204030204" pitchFamily="34" charset="0"/>
              </a:rPr>
              <a:t>- אל תחזור על מידע פעמיים גם אם הדברים נאמרו בשני טקסטים שונים!</a:t>
            </a:r>
            <a:endParaRPr lang="en-US"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50000"/>
              </a:lnSpc>
              <a:spcAft>
                <a:spcPts val="800"/>
              </a:spcAft>
            </a:pPr>
            <a:r>
              <a:rPr lang="he-IL" dirty="0">
                <a:latin typeface="Calibri" panose="020F0502020204030204" pitchFamily="34" charset="0"/>
                <a:ea typeface="Calibri" panose="020F0502020204030204" pitchFamily="34" charset="0"/>
              </a:rPr>
              <a:t>אריק כהן (2017) </a:t>
            </a:r>
            <a:r>
              <a:rPr lang="he-IL" dirty="0" err="1">
                <a:latin typeface="Calibri" panose="020F0502020204030204" pitchFamily="34" charset="0"/>
                <a:ea typeface="Calibri" panose="020F0502020204030204" pitchFamily="34" charset="0"/>
              </a:rPr>
              <a:t>ובנצ</a:t>
            </a:r>
            <a:r>
              <a:rPr lang="he-IL" dirty="0">
                <a:latin typeface="Calibri" panose="020F0502020204030204" pitchFamily="34" charset="0"/>
                <a:ea typeface="Calibri" panose="020F0502020204030204" pitchFamily="34" charset="0"/>
              </a:rPr>
              <a:t>' </a:t>
            </a:r>
            <a:r>
              <a:rPr lang="he-IL" dirty="0" err="1">
                <a:latin typeface="Calibri" panose="020F0502020204030204" pitchFamily="34" charset="0"/>
                <a:ea typeface="Calibri" panose="020F0502020204030204" pitchFamily="34" charset="0"/>
              </a:rPr>
              <a:t>אבולאפיה</a:t>
            </a:r>
            <a:r>
              <a:rPr lang="he-IL" dirty="0">
                <a:latin typeface="Calibri" panose="020F0502020204030204" pitchFamily="34" charset="0"/>
                <a:ea typeface="Calibri" panose="020F0502020204030204" pitchFamily="34" charset="0"/>
              </a:rPr>
              <a:t> (2016) מסכימים ש.......</a:t>
            </a:r>
            <a:endParaRPr lang="en-US" dirty="0">
              <a:latin typeface="Calibri" panose="020F0502020204030204" pitchFamily="34" charset="0"/>
              <a:ea typeface="Calibri" panose="020F0502020204030204" pitchFamily="34" charset="0"/>
              <a:cs typeface="Arial" panose="020B0604020202020204" pitchFamily="34" charset="0"/>
            </a:endParaRPr>
          </a:p>
          <a:p>
            <a:pPr marL="285750" indent="-285750" algn="r" rtl="1">
              <a:lnSpc>
                <a:spcPct val="150000"/>
              </a:lnSpc>
              <a:spcAft>
                <a:spcPts val="800"/>
              </a:spcAft>
              <a:buFont typeface="Arial" panose="020B0604020202020204" pitchFamily="34" charset="0"/>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285750" lvl="0" indent="-285750" algn="r" rtl="1">
              <a:lnSpc>
                <a:spcPct val="150000"/>
              </a:lnSpc>
              <a:buFont typeface="Arial" panose="020B0604020202020204" pitchFamily="34" charset="0"/>
              <a:buChar char="•"/>
            </a:pPr>
            <a:r>
              <a:rPr lang="he-IL" dirty="0">
                <a:latin typeface="Calibri" panose="020F0502020204030204" pitchFamily="34" charset="0"/>
                <a:ea typeface="Calibri" panose="020F0502020204030204" pitchFamily="34" charset="0"/>
              </a:rPr>
              <a:t>כמובן הקפד </a:t>
            </a:r>
            <a:r>
              <a:rPr lang="he-IL" sz="2400" b="1" dirty="0">
                <a:latin typeface="Calibri" panose="020F0502020204030204" pitchFamily="34" charset="0"/>
                <a:ea typeface="Calibri" panose="020F0502020204030204" pitchFamily="34" charset="0"/>
              </a:rPr>
              <a:t>לשייך את הדברים לאומרם</a:t>
            </a:r>
            <a:r>
              <a:rPr lang="he-IL" dirty="0">
                <a:latin typeface="Calibri" panose="020F0502020204030204" pitchFamily="34" charset="0"/>
                <a:ea typeface="Calibri" panose="020F0502020204030204" pitchFamily="34" charset="0"/>
              </a:rPr>
              <a:t>, כדי לשמור על כתיבה רציפה אל תכתוב שיוך לכותבים יותר מפעמיים בפסקה.</a:t>
            </a:r>
            <a:endParaRPr lang="en-US" dirty="0">
              <a:latin typeface="Calibri" panose="020F0502020204030204" pitchFamily="34" charset="0"/>
              <a:ea typeface="Calibri" panose="020F0502020204030204" pitchFamily="34" charset="0"/>
              <a:cs typeface="Arial" panose="020B0604020202020204" pitchFamily="34" charset="0"/>
            </a:endParaRPr>
          </a:p>
          <a:p>
            <a:pPr marL="742950" indent="-285750" algn="r" rtl="1">
              <a:lnSpc>
                <a:spcPct val="107000"/>
              </a:lnSpc>
              <a:buFont typeface="Arial" panose="020B0604020202020204" pitchFamily="34" charset="0"/>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buFont typeface="Arial" panose="020B0604020202020204" pitchFamily="34" charset="0"/>
              <a:buChar char="•"/>
            </a:pPr>
            <a:r>
              <a:rPr lang="he-IL" sz="2400" b="1" dirty="0">
                <a:latin typeface="Calibri" panose="020F0502020204030204" pitchFamily="34" charset="0"/>
                <a:ea typeface="Calibri" panose="020F0502020204030204" pitchFamily="34" charset="0"/>
              </a:rPr>
              <a:t>דרכי מסירה: </a:t>
            </a:r>
            <a:r>
              <a:rPr lang="he-IL" dirty="0">
                <a:latin typeface="Calibri" panose="020F0502020204030204" pitchFamily="34" charset="0"/>
                <a:ea typeface="Calibri" panose="020F0502020204030204" pitchFamily="34" charset="0"/>
              </a:rPr>
              <a:t>הסגרים, </a:t>
            </a:r>
            <a:r>
              <a:rPr lang="he-IL" b="1" dirty="0">
                <a:latin typeface="Calibri" panose="020F0502020204030204" pitchFamily="34" charset="0"/>
                <a:ea typeface="Calibri" panose="020F0502020204030204" pitchFamily="34" charset="0"/>
              </a:rPr>
              <a:t>סוף פסקה</a:t>
            </a:r>
            <a:r>
              <a:rPr lang="he-IL" dirty="0">
                <a:latin typeface="Calibri" panose="020F0502020204030204" pitchFamily="34" charset="0"/>
                <a:ea typeface="Calibri" panose="020F0502020204030204" pitchFamily="34" charset="0"/>
              </a:rPr>
              <a:t>, ציטוט ישיר, ציטוט עקיף.</a:t>
            </a:r>
            <a:endParaRPr lang="en-US" dirty="0">
              <a:latin typeface="Calibri" panose="020F0502020204030204" pitchFamily="34" charset="0"/>
              <a:ea typeface="Calibri" panose="020F0502020204030204" pitchFamily="34" charset="0"/>
              <a:cs typeface="Arial" panose="020B0604020202020204" pitchFamily="34" charset="0"/>
            </a:endParaRPr>
          </a:p>
          <a:p>
            <a:pPr marL="742950" indent="-285750" algn="r" rtl="1">
              <a:lnSpc>
                <a:spcPct val="107000"/>
              </a:lnSpc>
              <a:buFont typeface="Arial" panose="020B0604020202020204" pitchFamily="34" charset="0"/>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buFont typeface="Arial" panose="020B0604020202020204" pitchFamily="34" charset="0"/>
              <a:buChar char="•"/>
            </a:pPr>
            <a:r>
              <a:rPr lang="he-IL" sz="2400" b="1" dirty="0">
                <a:latin typeface="Calibri" panose="020F0502020204030204" pitchFamily="34" charset="0"/>
                <a:ea typeface="Calibri" panose="020F0502020204030204" pitchFamily="34" charset="0"/>
              </a:rPr>
              <a:t>גוון את פעלי האמירה</a:t>
            </a:r>
            <a:r>
              <a:rPr lang="he-IL" dirty="0">
                <a:latin typeface="Calibri" panose="020F0502020204030204" pitchFamily="34" charset="0"/>
                <a:ea typeface="Calibri" panose="020F0502020204030204" pitchFamily="34" charset="0"/>
              </a:rPr>
              <a:t>: טוען, מתנגד, מסכים, מזהיר, מבקר, מצהיר , מוקיע, משבח, מדגים, ממליץ</a:t>
            </a:r>
          </a:p>
          <a:p>
            <a:pPr marL="342900" lvl="0" indent="-342900" algn="r" rtl="1">
              <a:lnSpc>
                <a:spcPct val="150000"/>
              </a:lnSpc>
              <a:buFont typeface="Arial" panose="020B0604020202020204" pitchFamily="34" charset="0"/>
              <a:buChar char="•"/>
            </a:pPr>
            <a:r>
              <a:rPr lang="he-IL" sz="3200" b="1" dirty="0">
                <a:latin typeface="Calibri" panose="020F0502020204030204" pitchFamily="34" charset="0"/>
                <a:ea typeface="Calibri" panose="020F0502020204030204" pitchFamily="34" charset="0"/>
                <a:cs typeface="Arial" panose="020B0604020202020204" pitchFamily="34" charset="0"/>
              </a:rPr>
              <a:t>ביבליוגרפיה: </a:t>
            </a:r>
            <a:r>
              <a:rPr lang="he-IL" dirty="0">
                <a:latin typeface="Calibri" panose="020F0502020204030204" pitchFamily="34" charset="0"/>
                <a:ea typeface="Calibri" panose="020F0502020204030204" pitchFamily="34" charset="0"/>
                <a:cs typeface="Arial" panose="020B0604020202020204" pitchFamily="34" charset="0"/>
              </a:rPr>
              <a:t>שמות המחברים יופיעו על פי סדר אלף-בית של שמות המשפחה וללא מספור</a:t>
            </a:r>
          </a:p>
          <a:p>
            <a:pPr lvl="0" algn="r" rtl="1">
              <a:lnSpc>
                <a:spcPct val="150000"/>
              </a:lnSpc>
            </a:pPr>
            <a:r>
              <a:rPr lang="he-IL" dirty="0">
                <a:latin typeface="Calibri" panose="020F0502020204030204" pitchFamily="34" charset="0"/>
                <a:ea typeface="Calibri" panose="020F0502020204030204" pitchFamily="34" charset="0"/>
                <a:cs typeface="Arial" panose="020B0604020202020204" pitchFamily="34" charset="0"/>
              </a:rPr>
              <a:t>     הרישום יכלול את כל הפריטים : שם משפחה שם פרטי, שנה, שם המאמר, מקום הפרסום</a:t>
            </a:r>
          </a:p>
          <a:p>
            <a:pPr marL="342900" lvl="0" indent="-342900" algn="r" rtl="1">
              <a:lnSpc>
                <a:spcPct val="150000"/>
              </a:lnSpc>
              <a:buFont typeface="Arial" panose="020B0604020202020204" pitchFamily="34" charset="0"/>
              <a:buChar char="•"/>
            </a:pPr>
            <a:endParaRPr lang="en-US" dirty="0">
              <a:latin typeface="Calibri" panose="020F0502020204030204" pitchFamily="34" charset="0"/>
              <a:ea typeface="Calibri" panose="020F0502020204030204" pitchFamily="34" charset="0"/>
              <a:cs typeface="Arial" panose="020B0604020202020204" pitchFamily="34" charset="0"/>
            </a:endParaRPr>
          </a:p>
        </p:txBody>
      </p:sp>
      <p:pic>
        <p:nvPicPr>
          <p:cNvPr id="4" name="תמונה 3">
            <a:extLst>
              <a:ext uri="{FF2B5EF4-FFF2-40B4-BE49-F238E27FC236}">
                <a16:creationId xmlns:a16="http://schemas.microsoft.com/office/drawing/2014/main" id="{F09159B9-893C-8971-F0A4-9DF2A81C91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69160"/>
            <a:ext cx="1503040" cy="1503040"/>
          </a:xfrm>
          <a:prstGeom prst="rect">
            <a:avLst/>
          </a:prstGeom>
          <a:noFill/>
        </p:spPr>
      </p:pic>
    </p:spTree>
    <p:extLst>
      <p:ext uri="{BB962C8B-B14F-4D97-AF65-F5344CB8AC3E}">
        <p14:creationId xmlns:p14="http://schemas.microsoft.com/office/powerpoint/2010/main" val="1835908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AE8C8BE-35A6-6994-956B-F746AFEBE9A2}"/>
              </a:ext>
            </a:extLst>
          </p:cNvPr>
          <p:cNvSpPr>
            <a:spLocks noGrp="1"/>
          </p:cNvSpPr>
          <p:nvPr>
            <p:ph type="title"/>
          </p:nvPr>
        </p:nvSpPr>
        <p:spPr/>
        <p:txBody>
          <a:bodyPr>
            <a:normAutofit/>
          </a:bodyPr>
          <a:lstStyle/>
          <a:p>
            <a:pPr algn="ctr"/>
            <a:r>
              <a:rPr lang="he-IL" sz="6600" dirty="0"/>
              <a:t>בהצלחה לכולם</a:t>
            </a:r>
          </a:p>
        </p:txBody>
      </p:sp>
      <p:pic>
        <p:nvPicPr>
          <p:cNvPr id="5" name="תמונה 4">
            <a:extLst>
              <a:ext uri="{FF2B5EF4-FFF2-40B4-BE49-F238E27FC236}">
                <a16:creationId xmlns:a16="http://schemas.microsoft.com/office/drawing/2014/main" id="{2D400C4E-456A-9EF9-1712-2B47034AAD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7653" y="594359"/>
            <a:ext cx="5710845" cy="5710845"/>
          </a:xfrm>
          <a:prstGeom prst="rect">
            <a:avLst/>
          </a:prstGeom>
          <a:noFill/>
        </p:spPr>
      </p:pic>
    </p:spTree>
    <p:extLst>
      <p:ext uri="{BB962C8B-B14F-4D97-AF65-F5344CB8AC3E}">
        <p14:creationId xmlns:p14="http://schemas.microsoft.com/office/powerpoint/2010/main" val="3480704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type="title"/>
          </p:nvPr>
        </p:nvSpPr>
        <p:spPr>
          <a:xfrm>
            <a:off x="3033882" y="1988840"/>
            <a:ext cx="7239000" cy="3108960"/>
          </a:xfrm>
        </p:spPr>
        <p:txBody>
          <a:bodyPr anchor="b">
            <a:normAutofit/>
          </a:bodyPr>
          <a:lstStyle/>
          <a:p>
            <a:pPr algn="ctr"/>
            <a:r>
              <a:rPr lang="he-IL" sz="5400" dirty="0"/>
              <a:t>סיכום הוא דרך הצגת המידע שנאמר במאמר באופן מעובד ומשוכתב.</a:t>
            </a:r>
          </a:p>
        </p:txBody>
      </p:sp>
      <p:pic>
        <p:nvPicPr>
          <p:cNvPr id="6" name="תמונה 5">
            <a:extLst>
              <a:ext uri="{FF2B5EF4-FFF2-40B4-BE49-F238E27FC236}">
                <a16:creationId xmlns:a16="http://schemas.microsoft.com/office/drawing/2014/main" id="{4E7DB560-C193-026D-1FDF-5694245770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69160"/>
            <a:ext cx="1503040" cy="1503040"/>
          </a:xfrm>
          <a:prstGeom prst="rect">
            <a:avLst/>
          </a:prstGeom>
          <a:noFill/>
        </p:spPr>
      </p:pic>
    </p:spTree>
    <p:extLst>
      <p:ext uri="{BB962C8B-B14F-4D97-AF65-F5344CB8AC3E}">
        <p14:creationId xmlns:p14="http://schemas.microsoft.com/office/powerpoint/2010/main" val="3796231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chor="ctr">
            <a:noAutofit/>
          </a:bodyPr>
          <a:lstStyle/>
          <a:p>
            <a:pPr algn="ctr"/>
            <a:br>
              <a:rPr lang="he-IL" sz="6000" dirty="0"/>
            </a:br>
            <a:r>
              <a:rPr lang="he-IL" sz="6000" dirty="0"/>
              <a:t>סוגי סיכומים</a:t>
            </a:r>
            <a:br>
              <a:rPr lang="he-IL" sz="6000" dirty="0"/>
            </a:br>
            <a:endParaRPr lang="he-IL" sz="6000" dirty="0"/>
          </a:p>
        </p:txBody>
      </p:sp>
      <p:sp>
        <p:nvSpPr>
          <p:cNvPr id="3" name="מציין מיקום תוכן 2"/>
          <p:cNvSpPr>
            <a:spLocks noGrp="1"/>
          </p:cNvSpPr>
          <p:nvPr>
            <p:ph idx="1"/>
          </p:nvPr>
        </p:nvSpPr>
        <p:spPr/>
        <p:txBody>
          <a:bodyPr>
            <a:normAutofit fontScale="92500"/>
          </a:bodyPr>
          <a:lstStyle/>
          <a:p>
            <a:r>
              <a:rPr lang="he-IL" sz="4000" b="1" dirty="0">
                <a:solidFill>
                  <a:srgbClr val="FF0000"/>
                </a:solidFill>
              </a:rPr>
              <a:t>סיכום כולל                                                            </a:t>
            </a:r>
            <a:r>
              <a:rPr lang="he-IL" sz="3000" b="1" dirty="0">
                <a:solidFill>
                  <a:schemeClr val="tx1"/>
                </a:solidFill>
              </a:rPr>
              <a:t>דוגמה להוראה: </a:t>
            </a:r>
            <a:r>
              <a:rPr lang="he-IL" sz="3200" dirty="0">
                <a:solidFill>
                  <a:schemeClr val="tx1"/>
                </a:solidFill>
              </a:rPr>
              <a:t>סכם את המאמר.</a:t>
            </a:r>
          </a:p>
          <a:p>
            <a:r>
              <a:rPr lang="he-IL" sz="4000" b="1" dirty="0">
                <a:solidFill>
                  <a:srgbClr val="FF0000"/>
                </a:solidFill>
              </a:rPr>
              <a:t>סיכום בורר       </a:t>
            </a:r>
          </a:p>
          <a:p>
            <a:pPr marL="0" indent="0">
              <a:buNone/>
            </a:pPr>
            <a:r>
              <a:rPr lang="he-IL" sz="3200" dirty="0"/>
              <a:t> </a:t>
            </a:r>
            <a:r>
              <a:rPr lang="he-IL" sz="3200" b="1" dirty="0">
                <a:solidFill>
                  <a:schemeClr val="tx1"/>
                </a:solidFill>
              </a:rPr>
              <a:t>דוגמה להוראה: </a:t>
            </a:r>
            <a:r>
              <a:rPr lang="he-IL" sz="3200" dirty="0">
                <a:solidFill>
                  <a:schemeClr val="tx2"/>
                </a:solidFill>
              </a:rPr>
              <a:t>סכם את הבעיה המוצגת במאמר ואת פתרונותיה.</a:t>
            </a:r>
          </a:p>
          <a:p>
            <a:r>
              <a:rPr lang="he-IL" sz="4000" b="1" dirty="0">
                <a:solidFill>
                  <a:srgbClr val="FF0000"/>
                </a:solidFill>
              </a:rPr>
              <a:t>סיכום ממזג </a:t>
            </a:r>
            <a:r>
              <a:rPr lang="he-IL" sz="3200" dirty="0"/>
              <a:t>(מאמר + קטע נלווה, תמונה/ תרשים וכדומה)</a:t>
            </a:r>
          </a:p>
          <a:p>
            <a:pPr marL="0" indent="0">
              <a:buNone/>
            </a:pPr>
            <a:r>
              <a:rPr lang="he-IL" sz="3200" b="1" dirty="0">
                <a:solidFill>
                  <a:schemeClr val="tx1"/>
                </a:solidFill>
              </a:rPr>
              <a:t>דוגמה להוראה: </a:t>
            </a:r>
            <a:r>
              <a:rPr lang="he-IL" sz="3200" dirty="0">
                <a:solidFill>
                  <a:schemeClr val="tx2"/>
                </a:solidFill>
              </a:rPr>
              <a:t>סכם את הבעיה המוצגת במאמרים ואת פתרונותיה.</a:t>
            </a:r>
          </a:p>
          <a:p>
            <a:pPr marL="0" indent="0">
              <a:buNone/>
            </a:pPr>
            <a:endParaRPr lang="he-IL" sz="3200" dirty="0"/>
          </a:p>
        </p:txBody>
      </p:sp>
      <p:pic>
        <p:nvPicPr>
          <p:cNvPr id="5" name="תמונה 4">
            <a:extLst>
              <a:ext uri="{FF2B5EF4-FFF2-40B4-BE49-F238E27FC236}">
                <a16:creationId xmlns:a16="http://schemas.microsoft.com/office/drawing/2014/main" id="{483B5E51-B8FA-EB1F-5639-7AA4EB9892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69160"/>
            <a:ext cx="1503040" cy="1503040"/>
          </a:xfrm>
          <a:prstGeom prst="rect">
            <a:avLst/>
          </a:prstGeom>
          <a:noFill/>
        </p:spPr>
      </p:pic>
    </p:spTree>
    <p:extLst>
      <p:ext uri="{BB962C8B-B14F-4D97-AF65-F5344CB8AC3E}">
        <p14:creationId xmlns:p14="http://schemas.microsoft.com/office/powerpoint/2010/main" val="98526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6600" dirty="0"/>
              <a:t>כללי כתיבת סיכום</a:t>
            </a:r>
          </a:p>
        </p:txBody>
      </p:sp>
      <p:sp>
        <p:nvSpPr>
          <p:cNvPr id="3" name="מציין מיקום תוכן 2"/>
          <p:cNvSpPr>
            <a:spLocks noGrp="1"/>
          </p:cNvSpPr>
          <p:nvPr>
            <p:ph idx="1"/>
          </p:nvPr>
        </p:nvSpPr>
        <p:spPr/>
        <p:txBody>
          <a:bodyPr>
            <a:normAutofit lnSpcReduction="10000"/>
          </a:bodyPr>
          <a:lstStyle/>
          <a:p>
            <a:r>
              <a:rPr lang="he-IL" sz="2800" dirty="0"/>
              <a:t>על מנת לסכם את הטקסט יש להבינו כראוי, על כן לפני הסיכום יש לקרוא את המאמר בהעמקה.</a:t>
            </a:r>
          </a:p>
          <a:p>
            <a:r>
              <a:rPr lang="he-IL" sz="2800" dirty="0"/>
              <a:t>אין להוסיף מידע על הנאמר במאמרים.</a:t>
            </a:r>
          </a:p>
          <a:p>
            <a:r>
              <a:rPr lang="he-IL" sz="2800" dirty="0"/>
              <a:t>אין לכתוב דעה אישית (של המסכם) בסיכום.</a:t>
            </a:r>
          </a:p>
          <a:p>
            <a:r>
              <a:rPr lang="he-IL" sz="2800" dirty="0"/>
              <a:t>יש לנסח את הסיכום בהיגדים מכלילים ולא בדוגמאות, חזרות ואמצעים רטוריים.</a:t>
            </a:r>
          </a:p>
          <a:p>
            <a:r>
              <a:rPr lang="he-IL" sz="2800" dirty="0"/>
              <a:t>יש לנסח את המאמר בגוף שלישי.</a:t>
            </a:r>
          </a:p>
          <a:p>
            <a:r>
              <a:rPr lang="he-IL" sz="2800" dirty="0"/>
              <a:t>כמו בכל כתיבה- יש להקפיד על תקינות, פיסוק וניסוח.</a:t>
            </a:r>
          </a:p>
        </p:txBody>
      </p:sp>
      <p:pic>
        <p:nvPicPr>
          <p:cNvPr id="5" name="תמונה 4">
            <a:extLst>
              <a:ext uri="{FF2B5EF4-FFF2-40B4-BE49-F238E27FC236}">
                <a16:creationId xmlns:a16="http://schemas.microsoft.com/office/drawing/2014/main" id="{6F0C1567-848C-B298-775B-46916474FB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69160"/>
            <a:ext cx="1503040" cy="1503040"/>
          </a:xfrm>
          <a:prstGeom prst="rect">
            <a:avLst/>
          </a:prstGeom>
          <a:noFill/>
        </p:spPr>
      </p:pic>
    </p:spTree>
    <p:extLst>
      <p:ext uri="{BB962C8B-B14F-4D97-AF65-F5344CB8AC3E}">
        <p14:creationId xmlns:p14="http://schemas.microsoft.com/office/powerpoint/2010/main" val="987187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a:t>דגשים לתהליך הכתיבה</a:t>
            </a:r>
          </a:p>
        </p:txBody>
      </p:sp>
      <p:sp>
        <p:nvSpPr>
          <p:cNvPr id="3" name="מציין מיקום תוכן 2"/>
          <p:cNvSpPr>
            <a:spLocks noGrp="1"/>
          </p:cNvSpPr>
          <p:nvPr>
            <p:ph idx="1"/>
          </p:nvPr>
        </p:nvSpPr>
        <p:spPr/>
        <p:txBody>
          <a:bodyPr>
            <a:normAutofit fontScale="92500" lnSpcReduction="20000"/>
          </a:bodyPr>
          <a:lstStyle/>
          <a:p>
            <a:pPr lvl="0"/>
            <a:r>
              <a:rPr lang="he-IL" sz="1600" b="1" dirty="0"/>
              <a:t>השמטה</a:t>
            </a:r>
            <a:r>
              <a:rPr lang="he-IL" sz="1600" dirty="0"/>
              <a:t> – הפחתת מידע שאינו חיוני למטרת הסיכום.</a:t>
            </a:r>
            <a:endParaRPr lang="en-US" sz="1600" dirty="0"/>
          </a:p>
          <a:p>
            <a:pPr lvl="0"/>
            <a:r>
              <a:rPr lang="he-IL" sz="1600" b="1" dirty="0"/>
              <a:t>הכללה</a:t>
            </a:r>
            <a:r>
              <a:rPr lang="he-IL" sz="1600" dirty="0"/>
              <a:t> – ניסוח מכליל של מידע משותף מהטקסטים השונים </a:t>
            </a:r>
            <a:endParaRPr lang="en-US" sz="1600" dirty="0"/>
          </a:p>
          <a:p>
            <a:pPr marL="0" indent="0">
              <a:buNone/>
            </a:pPr>
            <a:r>
              <a:rPr lang="he-IL" sz="1600" dirty="0"/>
              <a:t> והימנעות מחזרה על אותם רעיונות מפי כותבים שונים.</a:t>
            </a:r>
            <a:endParaRPr lang="en-US" sz="1600" dirty="0"/>
          </a:p>
          <a:p>
            <a:pPr lvl="0"/>
            <a:r>
              <a:rPr lang="he-IL" sz="1600" b="1" dirty="0"/>
              <a:t>הבניה מחדש</a:t>
            </a:r>
            <a:r>
              <a:rPr lang="he-IL" sz="1600" dirty="0"/>
              <a:t> – בנייה מחודשת  של הטקסט על פי מטרות המיזוג.</a:t>
            </a:r>
          </a:p>
          <a:p>
            <a:pPr lvl="0"/>
            <a:r>
              <a:rPr lang="he-IL" sz="1600" b="1" dirty="0"/>
              <a:t>הצגת המאחד</a:t>
            </a:r>
            <a:r>
              <a:rPr lang="he-IL" sz="1600" dirty="0"/>
              <a:t> </a:t>
            </a:r>
            <a:r>
              <a:rPr lang="he-IL" sz="1600" b="1" dirty="0"/>
              <a:t>והמייחד.</a:t>
            </a:r>
          </a:p>
          <a:p>
            <a:pPr lvl="0"/>
            <a:r>
              <a:rPr lang="he-IL" sz="1600" dirty="0"/>
              <a:t> שמירה על </a:t>
            </a:r>
            <a:r>
              <a:rPr lang="he-IL" sz="1600" b="1" dirty="0"/>
              <a:t>מהימנות</a:t>
            </a:r>
            <a:r>
              <a:rPr lang="he-IL" sz="1600" dirty="0"/>
              <a:t> מקורות המידע.</a:t>
            </a:r>
            <a:endParaRPr lang="en-US" sz="1600" dirty="0"/>
          </a:p>
          <a:p>
            <a:pPr lvl="0"/>
            <a:r>
              <a:rPr lang="he-IL" sz="1600" dirty="0"/>
              <a:t>הימנעות </a:t>
            </a:r>
            <a:r>
              <a:rPr lang="he-IL" sz="1600" b="1" dirty="0"/>
              <a:t>מהעתקה גורפת </a:t>
            </a:r>
            <a:r>
              <a:rPr lang="he-IL" sz="1600" dirty="0"/>
              <a:t>של חלקים גדולים ממקורות המידע השונים-הקפדה על </a:t>
            </a:r>
            <a:r>
              <a:rPr lang="he-IL" sz="1600" b="1" dirty="0"/>
              <a:t>העתקה מושכלת.</a:t>
            </a:r>
            <a:endParaRPr lang="en-US" sz="1600" dirty="0"/>
          </a:p>
          <a:p>
            <a:pPr lvl="0"/>
            <a:r>
              <a:rPr lang="he-IL" sz="1600" b="1" dirty="0"/>
              <a:t>אזכור</a:t>
            </a:r>
            <a:r>
              <a:rPr lang="he-IL" sz="1600" dirty="0"/>
              <a:t> מקורות המידע בגוף הטקסט.</a:t>
            </a:r>
            <a:endParaRPr lang="en-US" sz="1600" dirty="0"/>
          </a:p>
          <a:p>
            <a:pPr lvl="0"/>
            <a:r>
              <a:rPr lang="he-IL" sz="1600" dirty="0"/>
              <a:t>שימוש </a:t>
            </a:r>
            <a:r>
              <a:rPr lang="he-IL" sz="1600" b="1" dirty="0"/>
              <a:t>בדרכי מסירה  </a:t>
            </a:r>
            <a:r>
              <a:rPr lang="he-IL" sz="1600" dirty="0"/>
              <a:t>שונות , כגון דיבור ישיר, דיבור עקיף והסגרים (לא חייב לגוון )</a:t>
            </a:r>
            <a:endParaRPr lang="en-US" sz="1600" dirty="0"/>
          </a:p>
          <a:p>
            <a:pPr lvl="0"/>
            <a:r>
              <a:rPr lang="he-IL" sz="1600" dirty="0"/>
              <a:t>שימוש מדויק </a:t>
            </a:r>
            <a:r>
              <a:rPr lang="he-IL" sz="1600" b="1" dirty="0"/>
              <a:t>בפועלי אמירה </a:t>
            </a:r>
            <a:r>
              <a:rPr lang="he-IL" sz="1600" dirty="0"/>
              <a:t>כגון טוען, סוקר, משווה, מדגים, מתאר, מצביע, מוסר, מדווח, מונה, מגדיר, ממיין, מסווג, מוכיח, מתווכח, דן,  משכנע, מציע, חושב, סבור, מייחס, מוסיף, מציג, מחזיק בדעה, מפנה אצבע מאשימה, מבסס, מציין, סבור, מטיל אחריות וכד'.</a:t>
            </a:r>
            <a:endParaRPr lang="en-US" sz="1600" dirty="0"/>
          </a:p>
          <a:p>
            <a:r>
              <a:rPr lang="he-IL" sz="1600" b="1" dirty="0"/>
              <a:t>רישום ביבליוגרפי  </a:t>
            </a:r>
            <a:r>
              <a:rPr lang="he-IL" sz="1600" dirty="0"/>
              <a:t>על פי המוסכמות האקדמיות. (שם המחבר/ים; שנת הפרסום; שם המאמר / שם הספר; בימת הפרסום)</a:t>
            </a:r>
            <a:endParaRPr lang="en-US" sz="1600" dirty="0"/>
          </a:p>
          <a:p>
            <a:pPr lvl="0"/>
            <a:endParaRPr lang="en-US" sz="1600" dirty="0"/>
          </a:p>
          <a:p>
            <a:endParaRPr lang="he-IL" sz="1600" dirty="0"/>
          </a:p>
        </p:txBody>
      </p:sp>
      <p:pic>
        <p:nvPicPr>
          <p:cNvPr id="5" name="תמונה 4">
            <a:extLst>
              <a:ext uri="{FF2B5EF4-FFF2-40B4-BE49-F238E27FC236}">
                <a16:creationId xmlns:a16="http://schemas.microsoft.com/office/drawing/2014/main" id="{E32E574B-4314-E7C5-A2AA-0FF1EAD365F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69160"/>
            <a:ext cx="1503040" cy="1503040"/>
          </a:xfrm>
          <a:prstGeom prst="rect">
            <a:avLst/>
          </a:prstGeom>
          <a:noFill/>
        </p:spPr>
      </p:pic>
    </p:spTree>
    <p:extLst>
      <p:ext uri="{BB962C8B-B14F-4D97-AF65-F5344CB8AC3E}">
        <p14:creationId xmlns:p14="http://schemas.microsoft.com/office/powerpoint/2010/main" val="3365027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935760" y="320040"/>
            <a:ext cx="3888432" cy="444664"/>
          </a:xfrm>
        </p:spPr>
        <p:txBody>
          <a:bodyPr>
            <a:normAutofit fontScale="90000"/>
          </a:bodyPr>
          <a:lstStyle/>
          <a:p>
            <a:pPr algn="ctr"/>
            <a:r>
              <a:rPr lang="he-IL" dirty="0"/>
              <a:t>מחוון 25 נקודות</a:t>
            </a:r>
          </a:p>
        </p:txBody>
      </p:sp>
      <p:graphicFrame>
        <p:nvGraphicFramePr>
          <p:cNvPr id="6" name="מציין מיקום תוכן 5"/>
          <p:cNvGraphicFramePr>
            <a:graphicFrameLocks noGrp="1"/>
          </p:cNvGraphicFramePr>
          <p:nvPr>
            <p:ph idx="1"/>
            <p:extLst>
              <p:ext uri="{D42A27DB-BD31-4B8C-83A1-F6EECF244321}">
                <p14:modId xmlns:p14="http://schemas.microsoft.com/office/powerpoint/2010/main" val="1942397315"/>
              </p:ext>
            </p:extLst>
          </p:nvPr>
        </p:nvGraphicFramePr>
        <p:xfrm>
          <a:off x="1631504" y="764704"/>
          <a:ext cx="8928992" cy="5786400"/>
        </p:xfrm>
        <a:graphic>
          <a:graphicData uri="http://schemas.openxmlformats.org/drawingml/2006/table">
            <a:tbl>
              <a:tblPr rtl="1" firstRow="1" bandRow="1">
                <a:tableStyleId>{C4B1156A-380E-4F78-BDF5-A606A8083BF9}</a:tableStyleId>
              </a:tblPr>
              <a:tblGrid>
                <a:gridCol w="1849179">
                  <a:extLst>
                    <a:ext uri="{9D8B030D-6E8A-4147-A177-3AD203B41FA5}">
                      <a16:colId xmlns:a16="http://schemas.microsoft.com/office/drawing/2014/main" val="20000"/>
                    </a:ext>
                  </a:extLst>
                </a:gridCol>
                <a:gridCol w="5755723">
                  <a:extLst>
                    <a:ext uri="{9D8B030D-6E8A-4147-A177-3AD203B41FA5}">
                      <a16:colId xmlns:a16="http://schemas.microsoft.com/office/drawing/2014/main" val="20001"/>
                    </a:ext>
                  </a:extLst>
                </a:gridCol>
                <a:gridCol w="1324090">
                  <a:extLst>
                    <a:ext uri="{9D8B030D-6E8A-4147-A177-3AD203B41FA5}">
                      <a16:colId xmlns:a16="http://schemas.microsoft.com/office/drawing/2014/main" val="20002"/>
                    </a:ext>
                  </a:extLst>
                </a:gridCol>
              </a:tblGrid>
              <a:tr h="360036">
                <a:tc>
                  <a:txBody>
                    <a:bodyPr/>
                    <a:lstStyle/>
                    <a:p>
                      <a:pPr algn="r" rtl="1">
                        <a:lnSpc>
                          <a:spcPts val="1900"/>
                        </a:lnSpc>
                        <a:spcBef>
                          <a:spcPts val="285"/>
                        </a:spcBef>
                        <a:spcAft>
                          <a:spcPts val="285"/>
                        </a:spcAft>
                        <a:tabLst>
                          <a:tab pos="179705" algn="l"/>
                        </a:tabLst>
                      </a:pPr>
                      <a:r>
                        <a:rPr lang="he-IL" sz="1400" b="1" dirty="0">
                          <a:effectLst/>
                        </a:rPr>
                        <a:t>הבנת המטלה 1</a:t>
                      </a:r>
                      <a:endParaRPr lang="en-US" sz="1600" b="1"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a:effectLst/>
                        </a:rPr>
                        <a:t>כתיבה על הנושא ללא חריגות לפחות 70 מילים</a:t>
                      </a:r>
                      <a:endParaRPr lang="en-US" sz="1200"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a:solidFill>
                            <a:schemeClr val="dk1"/>
                          </a:solidFill>
                          <a:effectLst/>
                        </a:rPr>
                        <a:t>1</a:t>
                      </a:r>
                      <a:endParaRPr lang="en-US" sz="1400" dirty="0">
                        <a:solidFill>
                          <a:srgbClr val="000000"/>
                        </a:solidFill>
                        <a:effectLst/>
                        <a:latin typeface="David"/>
                        <a:ea typeface="Times New Roman"/>
                        <a:cs typeface="Times New Roman"/>
                      </a:endParaRPr>
                    </a:p>
                  </a:txBody>
                  <a:tcPr marL="68580" marR="68580" marT="0" marB="0"/>
                </a:tc>
                <a:extLst>
                  <a:ext uri="{0D108BD9-81ED-4DB2-BD59-A6C34878D82A}">
                    <a16:rowId xmlns:a16="http://schemas.microsoft.com/office/drawing/2014/main" val="10000"/>
                  </a:ext>
                </a:extLst>
              </a:tr>
              <a:tr h="488580">
                <a:tc rowSpan="6">
                  <a:txBody>
                    <a:bodyPr/>
                    <a:lstStyle/>
                    <a:p>
                      <a:pPr algn="r" rtl="1">
                        <a:lnSpc>
                          <a:spcPts val="1900"/>
                        </a:lnSpc>
                        <a:spcBef>
                          <a:spcPts val="285"/>
                        </a:spcBef>
                        <a:spcAft>
                          <a:spcPts val="285"/>
                        </a:spcAft>
                        <a:tabLst>
                          <a:tab pos="179705" algn="l"/>
                        </a:tabLst>
                      </a:pPr>
                      <a:r>
                        <a:rPr lang="he-IL" sz="1400" b="1" dirty="0">
                          <a:effectLst/>
                        </a:rPr>
                        <a:t>תוכן</a:t>
                      </a:r>
                      <a:endParaRPr lang="en-US" sz="1600" b="1" dirty="0">
                        <a:effectLst/>
                      </a:endParaRPr>
                    </a:p>
                    <a:p>
                      <a:pPr algn="r" rtl="1">
                        <a:lnSpc>
                          <a:spcPts val="1900"/>
                        </a:lnSpc>
                        <a:spcBef>
                          <a:spcPts val="285"/>
                        </a:spcBef>
                        <a:spcAft>
                          <a:spcPts val="285"/>
                        </a:spcAft>
                        <a:tabLst>
                          <a:tab pos="179705" algn="l"/>
                        </a:tabLst>
                      </a:pPr>
                      <a:r>
                        <a:rPr lang="he-IL" sz="1400" b="1" dirty="0">
                          <a:effectLst/>
                        </a:rPr>
                        <a:t>ומבנה</a:t>
                      </a:r>
                      <a:endParaRPr lang="en-US" sz="1600" b="1" dirty="0">
                        <a:effectLst/>
                      </a:endParaRPr>
                    </a:p>
                    <a:p>
                      <a:pPr algn="r" rtl="1">
                        <a:lnSpc>
                          <a:spcPts val="1900"/>
                        </a:lnSpc>
                        <a:spcBef>
                          <a:spcPts val="285"/>
                        </a:spcBef>
                        <a:spcAft>
                          <a:spcPts val="285"/>
                        </a:spcAft>
                        <a:tabLst>
                          <a:tab pos="179705" algn="l"/>
                        </a:tabLst>
                      </a:pPr>
                      <a:r>
                        <a:rPr lang="he-IL" sz="1400" b="1" dirty="0">
                          <a:effectLst/>
                        </a:rPr>
                        <a:t>15</a:t>
                      </a:r>
                      <a:endParaRPr lang="en-US" sz="1600" b="1"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a:effectLst/>
                        </a:rPr>
                        <a:t>הצגת כל המידע הרלוונטי</a:t>
                      </a:r>
                      <a:r>
                        <a:rPr lang="he-IL" sz="1200" baseline="0" dirty="0">
                          <a:effectLst/>
                        </a:rPr>
                        <a:t> ע"פ דרישת הסיכום ( דעות/ נימוקים/ בעיות/פתרונות / תופעה/ תיאור)</a:t>
                      </a:r>
                      <a:endParaRPr lang="en-US" sz="1200"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a:effectLst/>
                        </a:rPr>
                        <a:t>6</a:t>
                      </a:r>
                      <a:endParaRPr lang="en-US" sz="1400" dirty="0">
                        <a:solidFill>
                          <a:srgbClr val="000000"/>
                        </a:solidFill>
                        <a:effectLst/>
                        <a:latin typeface="David"/>
                        <a:ea typeface="Times New Roman"/>
                        <a:cs typeface="Times New Roman"/>
                      </a:endParaRPr>
                    </a:p>
                  </a:txBody>
                  <a:tcPr marL="68580" marR="68580" marT="0" marB="0"/>
                </a:tc>
                <a:extLst>
                  <a:ext uri="{0D108BD9-81ED-4DB2-BD59-A6C34878D82A}">
                    <a16:rowId xmlns:a16="http://schemas.microsoft.com/office/drawing/2014/main" val="10001"/>
                  </a:ext>
                </a:extLst>
              </a:tr>
              <a:tr h="411482">
                <a:tc vMerge="1">
                  <a:txBody>
                    <a:bodyPr/>
                    <a:lstStyle/>
                    <a:p>
                      <a:pPr rtl="1"/>
                      <a:endParaRPr lang="he-IL"/>
                    </a:p>
                  </a:txBody>
                  <a:tcPr/>
                </a:tc>
                <a:tc>
                  <a:txBody>
                    <a:bodyPr/>
                    <a:lstStyle/>
                    <a:p>
                      <a:pPr algn="r" rtl="1">
                        <a:lnSpc>
                          <a:spcPts val="1900"/>
                        </a:lnSpc>
                        <a:spcBef>
                          <a:spcPts val="285"/>
                        </a:spcBef>
                        <a:spcAft>
                          <a:spcPts val="285"/>
                        </a:spcAft>
                        <a:tabLst>
                          <a:tab pos="179705" algn="l"/>
                        </a:tabLst>
                      </a:pPr>
                      <a:r>
                        <a:rPr lang="he-IL" sz="1200" b="1" dirty="0">
                          <a:effectLst/>
                        </a:rPr>
                        <a:t>השמטה</a:t>
                      </a:r>
                      <a:r>
                        <a:rPr lang="he-IL" sz="1200" dirty="0">
                          <a:effectLst/>
                        </a:rPr>
                        <a:t> – הכותב השמיט מידע שאינו למטרת הסיכום.</a:t>
                      </a:r>
                      <a:endParaRPr lang="en-US" sz="1200"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a:effectLst/>
                        </a:rPr>
                        <a:t>2</a:t>
                      </a:r>
                      <a:endParaRPr lang="en-US" sz="1400" dirty="0">
                        <a:solidFill>
                          <a:srgbClr val="000000"/>
                        </a:solidFill>
                        <a:effectLst/>
                        <a:latin typeface="David"/>
                        <a:ea typeface="Times New Roman"/>
                        <a:cs typeface="Times New Roman"/>
                      </a:endParaRPr>
                    </a:p>
                  </a:txBody>
                  <a:tcPr marL="68580" marR="68580" marT="0" marB="0"/>
                </a:tc>
                <a:extLst>
                  <a:ext uri="{0D108BD9-81ED-4DB2-BD59-A6C34878D82A}">
                    <a16:rowId xmlns:a16="http://schemas.microsoft.com/office/drawing/2014/main" val="10002"/>
                  </a:ext>
                </a:extLst>
              </a:tr>
              <a:tr h="411482">
                <a:tc vMerge="1">
                  <a:txBody>
                    <a:bodyPr/>
                    <a:lstStyle/>
                    <a:p>
                      <a:pPr rtl="1"/>
                      <a:endParaRPr lang="he-IL"/>
                    </a:p>
                  </a:txBody>
                  <a:tcPr/>
                </a:tc>
                <a:tc>
                  <a:txBody>
                    <a:bodyPr/>
                    <a:lstStyle/>
                    <a:p>
                      <a:pPr lvl="0"/>
                      <a:r>
                        <a:rPr lang="he-IL" sz="1200" b="1" dirty="0">
                          <a:effectLst/>
                        </a:rPr>
                        <a:t>הכללה-</a:t>
                      </a:r>
                      <a:r>
                        <a:rPr lang="he-IL" sz="1200" dirty="0">
                          <a:effectLst/>
                        </a:rPr>
                        <a:t>  הכותב הקפיד על </a:t>
                      </a:r>
                      <a:r>
                        <a:rPr lang="he-IL" sz="1200" dirty="0"/>
                        <a:t>ניסוח מכליל של מידע משותף מהטקסטים השונים  ונמנע מחזרה על אותם רעיונות מפי כותבים שונים.</a:t>
                      </a:r>
                      <a:endParaRPr lang="en-US" sz="1200"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a:effectLst/>
                        </a:rPr>
                        <a:t>1</a:t>
                      </a:r>
                      <a:endParaRPr lang="en-US" sz="1400" dirty="0">
                        <a:solidFill>
                          <a:srgbClr val="000000"/>
                        </a:solidFill>
                        <a:effectLst/>
                        <a:latin typeface="David"/>
                        <a:ea typeface="Times New Roman"/>
                        <a:cs typeface="Times New Roman"/>
                      </a:endParaRPr>
                    </a:p>
                  </a:txBody>
                  <a:tcPr marL="68580" marR="68580" marT="0" marB="0"/>
                </a:tc>
                <a:extLst>
                  <a:ext uri="{0D108BD9-81ED-4DB2-BD59-A6C34878D82A}">
                    <a16:rowId xmlns:a16="http://schemas.microsoft.com/office/drawing/2014/main" val="10003"/>
                  </a:ext>
                </a:extLst>
              </a:tr>
              <a:tr h="411482">
                <a:tc vMerge="1">
                  <a:txBody>
                    <a:bodyPr/>
                    <a:lstStyle/>
                    <a:p>
                      <a:pPr rtl="1"/>
                      <a:endParaRPr lang="he-IL"/>
                    </a:p>
                  </a:txBody>
                  <a:tcPr/>
                </a:tc>
                <a:tc>
                  <a:txBody>
                    <a:bodyPr/>
                    <a:lstStyle/>
                    <a:p>
                      <a:pPr algn="r" rtl="1">
                        <a:lnSpc>
                          <a:spcPts val="1900"/>
                        </a:lnSpc>
                        <a:spcBef>
                          <a:spcPts val="285"/>
                        </a:spcBef>
                        <a:spcAft>
                          <a:spcPts val="285"/>
                        </a:spcAft>
                        <a:tabLst>
                          <a:tab pos="179705" algn="l"/>
                        </a:tabLst>
                      </a:pPr>
                      <a:r>
                        <a:rPr lang="he-IL" sz="1200" baseline="0" dirty="0">
                          <a:effectLst/>
                        </a:rPr>
                        <a:t>הכותב שמר על </a:t>
                      </a:r>
                      <a:r>
                        <a:rPr lang="he-IL" sz="1200" b="1" baseline="0" dirty="0">
                          <a:effectLst/>
                        </a:rPr>
                        <a:t>מהימנות</a:t>
                      </a:r>
                      <a:r>
                        <a:rPr lang="he-IL" sz="1200" baseline="0" dirty="0">
                          <a:effectLst/>
                        </a:rPr>
                        <a:t> המקורות</a:t>
                      </a:r>
                      <a:endParaRPr lang="en-US" sz="1200"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a:solidFill>
                            <a:schemeClr val="dk1"/>
                          </a:solidFill>
                          <a:effectLst/>
                        </a:rPr>
                        <a:t>1</a:t>
                      </a:r>
                      <a:endParaRPr lang="en-US" sz="1400" dirty="0">
                        <a:solidFill>
                          <a:srgbClr val="000000"/>
                        </a:solidFill>
                        <a:effectLst/>
                        <a:latin typeface="David"/>
                        <a:ea typeface="Times New Roman"/>
                        <a:cs typeface="Times New Roman"/>
                      </a:endParaRPr>
                    </a:p>
                  </a:txBody>
                  <a:tcPr marL="68580" marR="68580" marT="0" marB="0"/>
                </a:tc>
                <a:extLst>
                  <a:ext uri="{0D108BD9-81ED-4DB2-BD59-A6C34878D82A}">
                    <a16:rowId xmlns:a16="http://schemas.microsoft.com/office/drawing/2014/main" val="10004"/>
                  </a:ext>
                </a:extLst>
              </a:tr>
              <a:tr h="411482">
                <a:tc vMerge="1">
                  <a:txBody>
                    <a:bodyPr/>
                    <a:lstStyle/>
                    <a:p>
                      <a:pPr rtl="1"/>
                      <a:endParaRPr lang="he-IL"/>
                    </a:p>
                  </a:txBody>
                  <a:tcPr/>
                </a:tc>
                <a:tc>
                  <a:txBody>
                    <a:bodyPr/>
                    <a:lstStyle/>
                    <a:p>
                      <a:pPr algn="r" rtl="1">
                        <a:lnSpc>
                          <a:spcPts val="1900"/>
                        </a:lnSpc>
                        <a:spcBef>
                          <a:spcPts val="285"/>
                        </a:spcBef>
                        <a:spcAft>
                          <a:spcPts val="285"/>
                        </a:spcAft>
                        <a:tabLst>
                          <a:tab pos="179705" algn="l"/>
                        </a:tabLst>
                      </a:pPr>
                      <a:r>
                        <a:rPr lang="he-IL" sz="1200" dirty="0">
                          <a:effectLst/>
                        </a:rPr>
                        <a:t>הכותב יצר טקסט </a:t>
                      </a:r>
                      <a:r>
                        <a:rPr lang="he-IL" sz="1200" b="1" dirty="0">
                          <a:effectLst/>
                        </a:rPr>
                        <a:t>עצמאי</a:t>
                      </a:r>
                      <a:r>
                        <a:rPr lang="he-IL" sz="1200" dirty="0">
                          <a:effectLst/>
                        </a:rPr>
                        <a:t> לא</a:t>
                      </a:r>
                      <a:r>
                        <a:rPr lang="he-IL" sz="1200" baseline="0" dirty="0">
                          <a:effectLst/>
                        </a:rPr>
                        <a:t> </a:t>
                      </a:r>
                      <a:r>
                        <a:rPr lang="he-IL" sz="1200" baseline="0" dirty="0" err="1">
                          <a:effectLst/>
                        </a:rPr>
                        <a:t>מהוקשר</a:t>
                      </a:r>
                      <a:r>
                        <a:rPr lang="he-IL" sz="1200" baseline="0" dirty="0">
                          <a:effectLst/>
                        </a:rPr>
                        <a:t> המציג את הנושא</a:t>
                      </a:r>
                      <a:endParaRPr lang="en-US" sz="1200"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a:effectLst/>
                        </a:rPr>
                        <a:t>2</a:t>
                      </a:r>
                      <a:endParaRPr lang="en-US" sz="1400" dirty="0">
                        <a:solidFill>
                          <a:srgbClr val="000000"/>
                        </a:solidFill>
                        <a:effectLst/>
                        <a:latin typeface="David"/>
                        <a:ea typeface="Times New Roman"/>
                        <a:cs typeface="Times New Roman"/>
                      </a:endParaRPr>
                    </a:p>
                  </a:txBody>
                  <a:tcPr marL="68580" marR="68580" marT="0" marB="0"/>
                </a:tc>
                <a:extLst>
                  <a:ext uri="{0D108BD9-81ED-4DB2-BD59-A6C34878D82A}">
                    <a16:rowId xmlns:a16="http://schemas.microsoft.com/office/drawing/2014/main" val="10005"/>
                  </a:ext>
                </a:extLst>
              </a:tr>
              <a:tr h="411482">
                <a:tc vMerge="1">
                  <a:txBody>
                    <a:bodyPr/>
                    <a:lstStyle/>
                    <a:p>
                      <a:pPr rtl="1"/>
                      <a:endParaRPr lang="he-IL"/>
                    </a:p>
                  </a:txBody>
                  <a:tcPr/>
                </a:tc>
                <a:tc>
                  <a:txBody>
                    <a:bodyPr/>
                    <a:lstStyle/>
                    <a:p>
                      <a:pPr algn="r" rtl="1">
                        <a:lnSpc>
                          <a:spcPts val="1900"/>
                        </a:lnSpc>
                        <a:spcBef>
                          <a:spcPts val="285"/>
                        </a:spcBef>
                        <a:spcAft>
                          <a:spcPts val="285"/>
                        </a:spcAft>
                        <a:tabLst>
                          <a:tab pos="179705" algn="l"/>
                        </a:tabLst>
                      </a:pPr>
                      <a:r>
                        <a:rPr lang="he-IL" sz="1200" dirty="0">
                          <a:effectLst/>
                        </a:rPr>
                        <a:t>הכתיבה  </a:t>
                      </a:r>
                      <a:r>
                        <a:rPr lang="he-IL" sz="1200" b="1" dirty="0">
                          <a:effectLst/>
                        </a:rPr>
                        <a:t>לכידה ומקושרת </a:t>
                      </a:r>
                      <a:r>
                        <a:rPr lang="he-IL" sz="1200" dirty="0">
                          <a:effectLst/>
                        </a:rPr>
                        <a:t>(שימוש בקשרים לוגיים המתאימים למבנה)</a:t>
                      </a:r>
                      <a:endParaRPr lang="en-US" sz="1200"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a:effectLst/>
                        </a:rPr>
                        <a:t>3</a:t>
                      </a:r>
                      <a:endParaRPr lang="en-US" sz="1400" dirty="0">
                        <a:solidFill>
                          <a:srgbClr val="000000"/>
                        </a:solidFill>
                        <a:effectLst/>
                        <a:latin typeface="David"/>
                        <a:ea typeface="Times New Roman"/>
                        <a:cs typeface="Times New Roman"/>
                      </a:endParaRPr>
                    </a:p>
                  </a:txBody>
                  <a:tcPr marL="68580" marR="68580" marT="0" marB="0"/>
                </a:tc>
                <a:extLst>
                  <a:ext uri="{0D108BD9-81ED-4DB2-BD59-A6C34878D82A}">
                    <a16:rowId xmlns:a16="http://schemas.microsoft.com/office/drawing/2014/main" val="10006"/>
                  </a:ext>
                </a:extLst>
              </a:tr>
              <a:tr h="411482">
                <a:tc rowSpan="3">
                  <a:txBody>
                    <a:bodyPr/>
                    <a:lstStyle/>
                    <a:p>
                      <a:pPr algn="r" rtl="1">
                        <a:lnSpc>
                          <a:spcPts val="1900"/>
                        </a:lnSpc>
                        <a:spcBef>
                          <a:spcPts val="285"/>
                        </a:spcBef>
                        <a:spcAft>
                          <a:spcPts val="285"/>
                        </a:spcAft>
                        <a:tabLst>
                          <a:tab pos="179705" algn="l"/>
                        </a:tabLst>
                      </a:pPr>
                      <a:r>
                        <a:rPr lang="he-IL" sz="1600" b="1" dirty="0">
                          <a:effectLst/>
                        </a:rPr>
                        <a:t>אזכור מקורות המידע ודרכי מסירה</a:t>
                      </a:r>
                    </a:p>
                    <a:p>
                      <a:pPr algn="r" rtl="1">
                        <a:lnSpc>
                          <a:spcPts val="1900"/>
                        </a:lnSpc>
                        <a:spcBef>
                          <a:spcPts val="285"/>
                        </a:spcBef>
                        <a:spcAft>
                          <a:spcPts val="285"/>
                        </a:spcAft>
                        <a:tabLst>
                          <a:tab pos="179705" algn="l"/>
                        </a:tabLst>
                      </a:pPr>
                      <a:r>
                        <a:rPr lang="he-IL" sz="1600" b="1" dirty="0">
                          <a:effectLst/>
                        </a:rPr>
                        <a:t>3</a:t>
                      </a:r>
                      <a:endParaRPr lang="en-US" sz="1600" b="1"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b="1" dirty="0"/>
                        <a:t>אזכור</a:t>
                      </a:r>
                      <a:r>
                        <a:rPr lang="he-IL" sz="1200" dirty="0"/>
                        <a:t> מקורות המידע בגוף הטקסט- </a:t>
                      </a:r>
                      <a:r>
                        <a:rPr lang="he-IL" sz="1200" dirty="0">
                          <a:effectLst/>
                        </a:rPr>
                        <a:t>המידע מיוחס לכותבים </a:t>
                      </a:r>
                      <a:endParaRPr lang="en-US" sz="1200"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400" dirty="0">
                          <a:effectLst/>
                        </a:rPr>
                        <a:t>1</a:t>
                      </a:r>
                      <a:endParaRPr lang="en-US" sz="1400" dirty="0">
                        <a:solidFill>
                          <a:srgbClr val="000000"/>
                        </a:solidFill>
                        <a:effectLst/>
                        <a:latin typeface="David"/>
                        <a:ea typeface="Times New Roman"/>
                        <a:cs typeface="Times New Roman"/>
                      </a:endParaRPr>
                    </a:p>
                  </a:txBody>
                  <a:tcPr marL="68580" marR="68580" marT="0" marB="0"/>
                </a:tc>
                <a:extLst>
                  <a:ext uri="{0D108BD9-81ED-4DB2-BD59-A6C34878D82A}">
                    <a16:rowId xmlns:a16="http://schemas.microsoft.com/office/drawing/2014/main" val="10007"/>
                  </a:ext>
                </a:extLst>
              </a:tr>
              <a:tr h="411482">
                <a:tc vMerge="1">
                  <a:txBody>
                    <a:bodyPr/>
                    <a:lstStyle/>
                    <a:p>
                      <a:pPr algn="r" rtl="1">
                        <a:lnSpc>
                          <a:spcPts val="1900"/>
                        </a:lnSpc>
                        <a:spcBef>
                          <a:spcPts val="285"/>
                        </a:spcBef>
                        <a:spcAft>
                          <a:spcPts val="285"/>
                        </a:spcAft>
                        <a:tabLst>
                          <a:tab pos="179705" algn="l"/>
                        </a:tabLst>
                      </a:pPr>
                      <a:endParaRPr lang="en-US" sz="1400"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a:effectLst/>
                        </a:rPr>
                        <a:t>נעשה שימוש </a:t>
                      </a:r>
                      <a:r>
                        <a:rPr lang="he-IL" sz="1200" b="1" dirty="0">
                          <a:effectLst/>
                        </a:rPr>
                        <a:t>בדרכי מסירה ופעלי אמירה</a:t>
                      </a:r>
                      <a:endParaRPr lang="en-US" sz="1200" b="1"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400" dirty="0">
                          <a:effectLst/>
                        </a:rPr>
                        <a:t>1</a:t>
                      </a:r>
                      <a:endParaRPr lang="en-US" sz="1400" dirty="0">
                        <a:solidFill>
                          <a:srgbClr val="000000"/>
                        </a:solidFill>
                        <a:effectLst/>
                        <a:latin typeface="David"/>
                        <a:ea typeface="Times New Roman"/>
                        <a:cs typeface="Times New Roman"/>
                      </a:endParaRPr>
                    </a:p>
                  </a:txBody>
                  <a:tcPr marL="68580" marR="68580" marT="0" marB="0"/>
                </a:tc>
                <a:extLst>
                  <a:ext uri="{0D108BD9-81ED-4DB2-BD59-A6C34878D82A}">
                    <a16:rowId xmlns:a16="http://schemas.microsoft.com/office/drawing/2014/main" val="10008"/>
                  </a:ext>
                </a:extLst>
              </a:tr>
              <a:tr h="411482">
                <a:tc vMerge="1">
                  <a:txBody>
                    <a:bodyPr/>
                    <a:lstStyle/>
                    <a:p>
                      <a:pPr algn="r" rtl="1">
                        <a:lnSpc>
                          <a:spcPts val="1900"/>
                        </a:lnSpc>
                        <a:spcBef>
                          <a:spcPts val="285"/>
                        </a:spcBef>
                        <a:spcAft>
                          <a:spcPts val="285"/>
                        </a:spcAft>
                        <a:tabLst>
                          <a:tab pos="179705" algn="l"/>
                        </a:tabLst>
                      </a:pPr>
                      <a:endParaRPr lang="en-US" sz="1400"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a:effectLst/>
                        </a:rPr>
                        <a:t>הכותב</a:t>
                      </a:r>
                      <a:r>
                        <a:rPr lang="he-IL" sz="1200" baseline="0" dirty="0">
                          <a:effectLst/>
                        </a:rPr>
                        <a:t> הקפיד על  </a:t>
                      </a:r>
                      <a:r>
                        <a:rPr lang="he-IL" sz="1200" b="1" dirty="0"/>
                        <a:t>רישום ביבליוגרפי  </a:t>
                      </a:r>
                      <a:r>
                        <a:rPr lang="he-IL" sz="1200" dirty="0"/>
                        <a:t>על פי המוסכמות האקדמיות</a:t>
                      </a:r>
                      <a:r>
                        <a:rPr lang="he-IL" sz="1200" baseline="0" dirty="0">
                          <a:effectLst/>
                        </a:rPr>
                        <a:t> </a:t>
                      </a:r>
                      <a:endParaRPr lang="en-US" sz="1200"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400" dirty="0">
                          <a:effectLst/>
                        </a:rPr>
                        <a:t>1</a:t>
                      </a:r>
                      <a:endParaRPr lang="en-US" sz="1400" dirty="0">
                        <a:solidFill>
                          <a:srgbClr val="000000"/>
                        </a:solidFill>
                        <a:effectLst/>
                        <a:latin typeface="David"/>
                        <a:ea typeface="Times New Roman"/>
                        <a:cs typeface="Times New Roman"/>
                      </a:endParaRPr>
                    </a:p>
                  </a:txBody>
                  <a:tcPr marL="68580" marR="68580" marT="0" marB="0"/>
                </a:tc>
                <a:extLst>
                  <a:ext uri="{0D108BD9-81ED-4DB2-BD59-A6C34878D82A}">
                    <a16:rowId xmlns:a16="http://schemas.microsoft.com/office/drawing/2014/main" val="10009"/>
                  </a:ext>
                </a:extLst>
              </a:tr>
              <a:tr h="411482">
                <a:tc rowSpan="4">
                  <a:txBody>
                    <a:bodyPr/>
                    <a:lstStyle/>
                    <a:p>
                      <a:pPr algn="r" rtl="1">
                        <a:lnSpc>
                          <a:spcPts val="1900"/>
                        </a:lnSpc>
                        <a:spcBef>
                          <a:spcPts val="285"/>
                        </a:spcBef>
                        <a:spcAft>
                          <a:spcPts val="285"/>
                        </a:spcAft>
                        <a:tabLst>
                          <a:tab pos="179705" algn="l"/>
                        </a:tabLst>
                      </a:pPr>
                      <a:r>
                        <a:rPr lang="he-IL" sz="1400" b="1" dirty="0">
                          <a:effectLst/>
                        </a:rPr>
                        <a:t>לשון מבע ותקינות</a:t>
                      </a:r>
                      <a:endParaRPr lang="en-US" sz="1600" b="1" dirty="0">
                        <a:effectLst/>
                      </a:endParaRPr>
                    </a:p>
                    <a:p>
                      <a:pPr algn="r" rtl="1">
                        <a:lnSpc>
                          <a:spcPts val="1900"/>
                        </a:lnSpc>
                        <a:spcBef>
                          <a:spcPts val="285"/>
                        </a:spcBef>
                        <a:spcAft>
                          <a:spcPts val="285"/>
                        </a:spcAft>
                        <a:tabLst>
                          <a:tab pos="179705" algn="l"/>
                        </a:tabLst>
                      </a:pPr>
                      <a:r>
                        <a:rPr lang="he-IL" sz="1400" b="1" dirty="0">
                          <a:effectLst/>
                        </a:rPr>
                        <a:t>6</a:t>
                      </a:r>
                      <a:endParaRPr lang="en-US" sz="1600" b="1"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a:effectLst/>
                        </a:rPr>
                        <a:t>משלב- הקפדה על כתיבה במשלב בינוני-גבוה ללא שימוש בסלנג</a:t>
                      </a:r>
                      <a:endParaRPr lang="en-US" sz="1200" dirty="0">
                        <a:solidFill>
                          <a:srgbClr val="000000"/>
                        </a:solidFill>
                        <a:effectLst/>
                        <a:latin typeface="David"/>
                        <a:ea typeface="Times New Roman"/>
                        <a:cs typeface="Times New Roman"/>
                      </a:endParaRPr>
                    </a:p>
                  </a:txBody>
                  <a:tcPr marL="68580" marR="68580" marT="0" marB="0"/>
                </a:tc>
                <a:tc rowSpan="4">
                  <a:txBody>
                    <a:bodyPr/>
                    <a:lstStyle/>
                    <a:p>
                      <a:pPr algn="r" rtl="1">
                        <a:lnSpc>
                          <a:spcPts val="1900"/>
                        </a:lnSpc>
                        <a:spcBef>
                          <a:spcPts val="285"/>
                        </a:spcBef>
                        <a:spcAft>
                          <a:spcPts val="285"/>
                        </a:spcAft>
                        <a:tabLst>
                          <a:tab pos="179705" algn="l"/>
                        </a:tabLst>
                      </a:pPr>
                      <a:r>
                        <a:rPr lang="he-IL" sz="1400" dirty="0">
                          <a:effectLst/>
                        </a:rPr>
                        <a:t>6</a:t>
                      </a:r>
                      <a:endParaRPr lang="en-US" sz="1400" dirty="0">
                        <a:solidFill>
                          <a:srgbClr val="000000"/>
                        </a:solidFill>
                        <a:effectLst/>
                        <a:latin typeface="David"/>
                        <a:ea typeface="Times New Roman"/>
                        <a:cs typeface="Times New Roman"/>
                      </a:endParaRPr>
                    </a:p>
                  </a:txBody>
                  <a:tcPr marL="68580" marR="68580" marT="0" marB="0"/>
                </a:tc>
                <a:extLst>
                  <a:ext uri="{0D108BD9-81ED-4DB2-BD59-A6C34878D82A}">
                    <a16:rowId xmlns:a16="http://schemas.microsoft.com/office/drawing/2014/main" val="10010"/>
                  </a:ext>
                </a:extLst>
              </a:tr>
              <a:tr h="411482">
                <a:tc vMerge="1">
                  <a:txBody>
                    <a:bodyPr/>
                    <a:lstStyle/>
                    <a:p>
                      <a:pPr rtl="1"/>
                      <a:endParaRPr lang="he-IL"/>
                    </a:p>
                  </a:txBody>
                  <a:tcPr/>
                </a:tc>
                <a:tc>
                  <a:txBody>
                    <a:bodyPr/>
                    <a:lstStyle/>
                    <a:p>
                      <a:pPr algn="r" rtl="1">
                        <a:lnSpc>
                          <a:spcPts val="1900"/>
                        </a:lnSpc>
                        <a:spcBef>
                          <a:spcPts val="285"/>
                        </a:spcBef>
                        <a:spcAft>
                          <a:spcPts val="285"/>
                        </a:spcAft>
                        <a:tabLst>
                          <a:tab pos="179705" algn="l"/>
                        </a:tabLst>
                      </a:pPr>
                      <a:r>
                        <a:rPr lang="he-IL" sz="1200" dirty="0">
                          <a:effectLst/>
                        </a:rPr>
                        <a:t>פיסוק- שימוש הולם בסימני הפיסוק</a:t>
                      </a:r>
                      <a:endParaRPr lang="en-US" sz="1200" dirty="0">
                        <a:solidFill>
                          <a:srgbClr val="000000"/>
                        </a:solidFill>
                        <a:effectLst/>
                        <a:latin typeface="David"/>
                        <a:ea typeface="Times New Roman"/>
                        <a:cs typeface="Times New Roman"/>
                      </a:endParaRPr>
                    </a:p>
                  </a:txBody>
                  <a:tcPr marL="68580" marR="68580" marT="0" marB="0"/>
                </a:tc>
                <a:tc vMerge="1">
                  <a:txBody>
                    <a:bodyPr/>
                    <a:lstStyle/>
                    <a:p>
                      <a:pPr rtl="1"/>
                      <a:endParaRPr lang="he-IL"/>
                    </a:p>
                  </a:txBody>
                  <a:tcPr/>
                </a:tc>
                <a:extLst>
                  <a:ext uri="{0D108BD9-81ED-4DB2-BD59-A6C34878D82A}">
                    <a16:rowId xmlns:a16="http://schemas.microsoft.com/office/drawing/2014/main" val="10011"/>
                  </a:ext>
                </a:extLst>
              </a:tr>
              <a:tr h="411482">
                <a:tc vMerge="1">
                  <a:txBody>
                    <a:bodyPr/>
                    <a:lstStyle/>
                    <a:p>
                      <a:pPr rtl="1"/>
                      <a:endParaRPr lang="he-IL"/>
                    </a:p>
                  </a:txBody>
                  <a:tcPr/>
                </a:tc>
                <a:tc>
                  <a:txBody>
                    <a:bodyPr/>
                    <a:lstStyle/>
                    <a:p>
                      <a:pPr algn="r" rtl="1">
                        <a:lnSpc>
                          <a:spcPts val="1900"/>
                        </a:lnSpc>
                        <a:spcBef>
                          <a:spcPts val="285"/>
                        </a:spcBef>
                        <a:spcAft>
                          <a:spcPts val="285"/>
                        </a:spcAft>
                        <a:tabLst>
                          <a:tab pos="179705" algn="l"/>
                        </a:tabLst>
                      </a:pPr>
                      <a:r>
                        <a:rPr lang="he-IL" sz="1200" dirty="0">
                          <a:effectLst/>
                        </a:rPr>
                        <a:t>כתיב-  כתיב ללא שגיאות</a:t>
                      </a:r>
                      <a:endParaRPr lang="en-US" sz="1400" dirty="0">
                        <a:solidFill>
                          <a:srgbClr val="000000"/>
                        </a:solidFill>
                        <a:effectLst/>
                        <a:latin typeface="David"/>
                        <a:ea typeface="Times New Roman"/>
                        <a:cs typeface="Times New Roman"/>
                      </a:endParaRPr>
                    </a:p>
                  </a:txBody>
                  <a:tcPr marL="68580" marR="68580" marT="0" marB="0"/>
                </a:tc>
                <a:tc vMerge="1">
                  <a:txBody>
                    <a:bodyPr/>
                    <a:lstStyle/>
                    <a:p>
                      <a:pPr rtl="1"/>
                      <a:endParaRPr lang="he-IL"/>
                    </a:p>
                  </a:txBody>
                  <a:tcPr/>
                </a:tc>
                <a:extLst>
                  <a:ext uri="{0D108BD9-81ED-4DB2-BD59-A6C34878D82A}">
                    <a16:rowId xmlns:a16="http://schemas.microsoft.com/office/drawing/2014/main" val="10012"/>
                  </a:ext>
                </a:extLst>
              </a:tr>
              <a:tr h="411482">
                <a:tc vMerge="1">
                  <a:txBody>
                    <a:bodyPr/>
                    <a:lstStyle/>
                    <a:p>
                      <a:pPr rtl="1"/>
                      <a:endParaRPr lang="he-IL"/>
                    </a:p>
                  </a:txBody>
                  <a:tcPr/>
                </a:tc>
                <a:tc>
                  <a:txBody>
                    <a:bodyPr/>
                    <a:lstStyle/>
                    <a:p>
                      <a:pPr algn="r" rtl="1">
                        <a:lnSpc>
                          <a:spcPts val="1900"/>
                        </a:lnSpc>
                        <a:spcBef>
                          <a:spcPts val="285"/>
                        </a:spcBef>
                        <a:spcAft>
                          <a:spcPts val="285"/>
                        </a:spcAft>
                        <a:tabLst>
                          <a:tab pos="179705" algn="l"/>
                        </a:tabLst>
                      </a:pPr>
                      <a:r>
                        <a:rPr lang="he-IL" sz="1200" dirty="0">
                          <a:effectLst/>
                        </a:rPr>
                        <a:t>התאם</a:t>
                      </a:r>
                      <a:r>
                        <a:rPr lang="he-IL" sz="1200" baseline="0" dirty="0">
                          <a:effectLst/>
                        </a:rPr>
                        <a:t> ותקינות תחבירית</a:t>
                      </a:r>
                      <a:endParaRPr lang="en-US" sz="1400" dirty="0">
                        <a:solidFill>
                          <a:srgbClr val="000000"/>
                        </a:solidFill>
                        <a:effectLst/>
                        <a:latin typeface="David"/>
                        <a:ea typeface="Times New Roman"/>
                        <a:cs typeface="Times New Roman"/>
                      </a:endParaRPr>
                    </a:p>
                  </a:txBody>
                  <a:tcPr marL="68580" marR="68580" marT="0" marB="0"/>
                </a:tc>
                <a:tc vMerge="1">
                  <a:txBody>
                    <a:bodyPr/>
                    <a:lstStyle/>
                    <a:p>
                      <a:pPr rtl="1"/>
                      <a:endParaRPr lang="he-IL" dirty="0"/>
                    </a:p>
                  </a:txBody>
                  <a:tcPr/>
                </a:tc>
                <a:extLst>
                  <a:ext uri="{0D108BD9-81ED-4DB2-BD59-A6C34878D82A}">
                    <a16:rowId xmlns:a16="http://schemas.microsoft.com/office/drawing/2014/main" val="10013"/>
                  </a:ext>
                </a:extLst>
              </a:tr>
            </a:tbl>
          </a:graphicData>
        </a:graphic>
      </p:graphicFrame>
      <p:pic>
        <p:nvPicPr>
          <p:cNvPr id="5" name="תמונה 4">
            <a:extLst>
              <a:ext uri="{FF2B5EF4-FFF2-40B4-BE49-F238E27FC236}">
                <a16:creationId xmlns:a16="http://schemas.microsoft.com/office/drawing/2014/main" id="{6C3055F4-43C6-5AA8-2FE3-44E85CE69D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69160"/>
            <a:ext cx="1503040" cy="1503040"/>
          </a:xfrm>
          <a:prstGeom prst="rect">
            <a:avLst/>
          </a:prstGeom>
          <a:noFill/>
        </p:spPr>
      </p:pic>
    </p:spTree>
    <p:extLst>
      <p:ext uri="{BB962C8B-B14F-4D97-AF65-F5344CB8AC3E}">
        <p14:creationId xmlns:p14="http://schemas.microsoft.com/office/powerpoint/2010/main" val="3721652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6600" dirty="0"/>
              <a:t>הטיוטה לסיכום ממזג</a:t>
            </a:r>
            <a:endParaRPr lang="he-IL" dirty="0"/>
          </a:p>
        </p:txBody>
      </p:sp>
      <p:sp>
        <p:nvSpPr>
          <p:cNvPr id="5" name="מציין מיקום תוכן 4"/>
          <p:cNvSpPr>
            <a:spLocks noGrp="1"/>
          </p:cNvSpPr>
          <p:nvPr>
            <p:ph idx="1"/>
          </p:nvPr>
        </p:nvSpPr>
        <p:spPr/>
        <p:txBody>
          <a:bodyPr>
            <a:normAutofit/>
          </a:bodyPr>
          <a:lstStyle/>
          <a:p>
            <a:r>
              <a:rPr lang="he-IL" sz="4000" dirty="0"/>
              <a:t>לאחר פיענוח המטלה יש להציגה בטבלה</a:t>
            </a:r>
          </a:p>
          <a:p>
            <a:r>
              <a:rPr lang="he-IL" sz="4000" dirty="0"/>
              <a:t>בכותרת הטבלה נכתוב את השמות של כותבי המאמרים.</a:t>
            </a:r>
          </a:p>
          <a:p>
            <a:r>
              <a:rPr lang="he-IL" sz="4000" dirty="0"/>
              <a:t>בעמודה הראשונה נכתוב את התבחינים שהופיעו במטלה. </a:t>
            </a:r>
          </a:p>
        </p:txBody>
      </p:sp>
      <p:pic>
        <p:nvPicPr>
          <p:cNvPr id="6" name="תמונה 5">
            <a:extLst>
              <a:ext uri="{FF2B5EF4-FFF2-40B4-BE49-F238E27FC236}">
                <a16:creationId xmlns:a16="http://schemas.microsoft.com/office/drawing/2014/main" id="{893BC6BC-68FB-8E4F-056B-73DCEF5D0D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69160"/>
            <a:ext cx="1503040" cy="1503040"/>
          </a:xfrm>
          <a:prstGeom prst="rect">
            <a:avLst/>
          </a:prstGeom>
          <a:noFill/>
        </p:spPr>
      </p:pic>
    </p:spTree>
    <p:extLst>
      <p:ext uri="{BB962C8B-B14F-4D97-AF65-F5344CB8AC3E}">
        <p14:creationId xmlns:p14="http://schemas.microsoft.com/office/powerpoint/2010/main" val="2751778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p:cNvGraphicFramePr>
            <a:graphicFrameLocks/>
          </p:cNvGraphicFramePr>
          <p:nvPr>
            <p:extLst>
              <p:ext uri="{D42A27DB-BD31-4B8C-83A1-F6EECF244321}">
                <p14:modId xmlns:p14="http://schemas.microsoft.com/office/powerpoint/2010/main" val="1904145631"/>
              </p:ext>
            </p:extLst>
          </p:nvPr>
        </p:nvGraphicFramePr>
        <p:xfrm>
          <a:off x="2476500" y="681818"/>
          <a:ext cx="7239000" cy="2560320"/>
        </p:xfrm>
        <a:graphic>
          <a:graphicData uri="http://schemas.openxmlformats.org/drawingml/2006/table">
            <a:tbl>
              <a:tblPr rtl="1" firstRow="1" bandRow="1">
                <a:tableStyleId>{00A15C55-8517-42AA-B614-E9B94910E393}</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370840">
                <a:tc>
                  <a:txBody>
                    <a:bodyPr/>
                    <a:lstStyle/>
                    <a:p>
                      <a:pPr rtl="1"/>
                      <a:endParaRPr lang="he-IL" sz="3600" dirty="0"/>
                    </a:p>
                  </a:txBody>
                  <a:tcPr/>
                </a:tc>
                <a:tc>
                  <a:txBody>
                    <a:bodyPr/>
                    <a:lstStyle/>
                    <a:p>
                      <a:pPr rtl="1"/>
                      <a:r>
                        <a:rPr lang="he-IL" sz="3600" dirty="0"/>
                        <a:t>כותב א</a:t>
                      </a:r>
                    </a:p>
                  </a:txBody>
                  <a:tcPr/>
                </a:tc>
                <a:tc>
                  <a:txBody>
                    <a:bodyPr/>
                    <a:lstStyle/>
                    <a:p>
                      <a:pPr rtl="1"/>
                      <a:r>
                        <a:rPr lang="he-IL" sz="3600" dirty="0"/>
                        <a:t>כותב ב</a:t>
                      </a:r>
                    </a:p>
                  </a:txBody>
                  <a:tcPr/>
                </a:tc>
                <a:extLst>
                  <a:ext uri="{0D108BD9-81ED-4DB2-BD59-A6C34878D82A}">
                    <a16:rowId xmlns:a16="http://schemas.microsoft.com/office/drawing/2014/main" val="10000"/>
                  </a:ext>
                </a:extLst>
              </a:tr>
              <a:tr h="370840">
                <a:tc>
                  <a:txBody>
                    <a:bodyPr/>
                    <a:lstStyle/>
                    <a:p>
                      <a:pPr rtl="1"/>
                      <a:r>
                        <a:rPr lang="he-IL" sz="3200" dirty="0"/>
                        <a:t>תבחין 1</a:t>
                      </a:r>
                    </a:p>
                  </a:txBody>
                  <a:tcPr/>
                </a:tc>
                <a:tc>
                  <a:txBody>
                    <a:bodyPr/>
                    <a:lstStyle/>
                    <a:p>
                      <a:pPr rtl="1"/>
                      <a:endParaRPr lang="he-IL" sz="3600" dirty="0"/>
                    </a:p>
                  </a:txBody>
                  <a:tcPr/>
                </a:tc>
                <a:tc>
                  <a:txBody>
                    <a:bodyPr/>
                    <a:lstStyle/>
                    <a:p>
                      <a:pPr rtl="1"/>
                      <a:endParaRPr lang="he-IL" sz="3600"/>
                    </a:p>
                  </a:txBody>
                  <a:tcPr/>
                </a:tc>
                <a:extLst>
                  <a:ext uri="{0D108BD9-81ED-4DB2-BD59-A6C34878D82A}">
                    <a16:rowId xmlns:a16="http://schemas.microsoft.com/office/drawing/2014/main" val="10001"/>
                  </a:ext>
                </a:extLst>
              </a:tr>
              <a:tr h="370840">
                <a:tc>
                  <a:txBody>
                    <a:bodyPr/>
                    <a:lstStyle/>
                    <a:p>
                      <a:pPr rtl="1"/>
                      <a:r>
                        <a:rPr lang="he-IL" sz="3600" dirty="0"/>
                        <a:t>תבחין 2</a:t>
                      </a:r>
                    </a:p>
                  </a:txBody>
                  <a:tcPr/>
                </a:tc>
                <a:tc>
                  <a:txBody>
                    <a:bodyPr/>
                    <a:lstStyle/>
                    <a:p>
                      <a:pPr rtl="1"/>
                      <a:endParaRPr lang="he-IL" sz="3600" dirty="0"/>
                    </a:p>
                  </a:txBody>
                  <a:tcPr/>
                </a:tc>
                <a:tc>
                  <a:txBody>
                    <a:bodyPr/>
                    <a:lstStyle/>
                    <a:p>
                      <a:pPr rtl="1"/>
                      <a:endParaRPr lang="he-IL" sz="3600" dirty="0"/>
                    </a:p>
                  </a:txBody>
                  <a:tcPr/>
                </a:tc>
                <a:extLst>
                  <a:ext uri="{0D108BD9-81ED-4DB2-BD59-A6C34878D82A}">
                    <a16:rowId xmlns:a16="http://schemas.microsoft.com/office/drawing/2014/main" val="10002"/>
                  </a:ext>
                </a:extLst>
              </a:tr>
              <a:tr h="370840">
                <a:tc>
                  <a:txBody>
                    <a:bodyPr/>
                    <a:lstStyle/>
                    <a:p>
                      <a:pPr rtl="1"/>
                      <a:endParaRPr lang="he-IL" sz="3600" dirty="0"/>
                    </a:p>
                  </a:txBody>
                  <a:tcPr/>
                </a:tc>
                <a:tc>
                  <a:txBody>
                    <a:bodyPr/>
                    <a:lstStyle/>
                    <a:p>
                      <a:pPr rtl="1"/>
                      <a:endParaRPr lang="he-IL" sz="3600"/>
                    </a:p>
                  </a:txBody>
                  <a:tcPr/>
                </a:tc>
                <a:tc>
                  <a:txBody>
                    <a:bodyPr/>
                    <a:lstStyle/>
                    <a:p>
                      <a:pPr rtl="1"/>
                      <a:endParaRPr lang="he-IL" sz="3600" dirty="0"/>
                    </a:p>
                  </a:txBody>
                  <a:tcPr/>
                </a:tc>
                <a:extLst>
                  <a:ext uri="{0D108BD9-81ED-4DB2-BD59-A6C34878D82A}">
                    <a16:rowId xmlns:a16="http://schemas.microsoft.com/office/drawing/2014/main" val="10003"/>
                  </a:ext>
                </a:extLst>
              </a:tr>
            </a:tbl>
          </a:graphicData>
        </a:graphic>
      </p:graphicFrame>
      <p:sp>
        <p:nvSpPr>
          <p:cNvPr id="6" name="TextBox 5"/>
          <p:cNvSpPr txBox="1"/>
          <p:nvPr/>
        </p:nvSpPr>
        <p:spPr>
          <a:xfrm>
            <a:off x="2711624" y="3645025"/>
            <a:ext cx="5976664" cy="1384995"/>
          </a:xfrm>
          <a:prstGeom prst="rect">
            <a:avLst/>
          </a:prstGeom>
          <a:noFill/>
        </p:spPr>
        <p:txBody>
          <a:bodyPr wrap="square" rtlCol="1">
            <a:spAutoFit/>
          </a:bodyPr>
          <a:lstStyle/>
          <a:p>
            <a:r>
              <a:rPr lang="he-IL" sz="2800" dirty="0"/>
              <a:t>לאחר בניית הטבלה </a:t>
            </a:r>
            <a:r>
              <a:rPr lang="he-IL" sz="2800" b="1" dirty="0"/>
              <a:t>נשמיט</a:t>
            </a:r>
            <a:r>
              <a:rPr lang="he-IL" sz="2800" dirty="0"/>
              <a:t> את המידע העודף </a:t>
            </a:r>
            <a:r>
              <a:rPr lang="he-IL" sz="2800" b="1" dirty="0"/>
              <a:t>ונברור</a:t>
            </a:r>
            <a:r>
              <a:rPr lang="he-IL" sz="2800" dirty="0"/>
              <a:t> רק את התכנים המתאימים לתבחינים ונמלא את הטבלה</a:t>
            </a:r>
          </a:p>
        </p:txBody>
      </p:sp>
      <p:pic>
        <p:nvPicPr>
          <p:cNvPr id="8" name="תמונה 7">
            <a:extLst>
              <a:ext uri="{FF2B5EF4-FFF2-40B4-BE49-F238E27FC236}">
                <a16:creationId xmlns:a16="http://schemas.microsoft.com/office/drawing/2014/main" id="{F4FAF73F-B8EB-B7C3-DCDF-0E24FC3831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69160"/>
            <a:ext cx="1503040" cy="1503040"/>
          </a:xfrm>
          <a:prstGeom prst="rect">
            <a:avLst/>
          </a:prstGeom>
          <a:noFill/>
        </p:spPr>
      </p:pic>
    </p:spTree>
    <p:extLst>
      <p:ext uri="{BB962C8B-B14F-4D97-AF65-F5344CB8AC3E}">
        <p14:creationId xmlns:p14="http://schemas.microsoft.com/office/powerpoint/2010/main" val="1476452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pPr marL="0" indent="0">
              <a:buNone/>
            </a:pPr>
            <a:r>
              <a:rPr lang="he-IL" sz="3600" dirty="0"/>
              <a:t>כתבו </a:t>
            </a:r>
            <a:r>
              <a:rPr lang="he-IL" sz="3600" b="1" dirty="0"/>
              <a:t>סיכום</a:t>
            </a:r>
            <a:r>
              <a:rPr lang="he-IL" sz="3600" dirty="0"/>
              <a:t> של שני הטקסטים, </a:t>
            </a:r>
            <a:r>
              <a:rPr lang="he-IL" sz="3600" dirty="0">
                <a:highlight>
                  <a:srgbClr val="FFFF00"/>
                </a:highlight>
              </a:rPr>
              <a:t>והציגו בו את </a:t>
            </a:r>
            <a:r>
              <a:rPr lang="he-IL" sz="3600" b="1" dirty="0">
                <a:highlight>
                  <a:srgbClr val="FFFF00"/>
                </a:highlight>
              </a:rPr>
              <a:t>הטענה העיקרית</a:t>
            </a:r>
            <a:r>
              <a:rPr lang="he-IL" sz="3600" dirty="0"/>
              <a:t>  של </a:t>
            </a:r>
            <a:r>
              <a:rPr lang="ar-SA" sz="3600" dirty="0" err="1"/>
              <a:t>יוסי</a:t>
            </a:r>
            <a:r>
              <a:rPr lang="ar-SA" sz="3600" dirty="0"/>
              <a:t> </a:t>
            </a:r>
            <a:r>
              <a:rPr lang="ar-SA" sz="3600" dirty="0" err="1"/>
              <a:t>וולפסון</a:t>
            </a:r>
            <a:r>
              <a:rPr lang="he-IL" sz="3600" dirty="0"/>
              <a:t> כלפי גני החיות </a:t>
            </a:r>
          </a:p>
          <a:p>
            <a:pPr marL="0" indent="0">
              <a:buNone/>
            </a:pPr>
            <a:r>
              <a:rPr lang="he-IL" sz="3600" dirty="0">
                <a:highlight>
                  <a:srgbClr val="00FFFF"/>
                </a:highlight>
              </a:rPr>
              <a:t>ואת </a:t>
            </a:r>
            <a:r>
              <a:rPr lang="he-IL" sz="3600" b="1" dirty="0">
                <a:highlight>
                  <a:srgbClr val="00FFFF"/>
                </a:highlight>
              </a:rPr>
              <a:t>תגובתו</a:t>
            </a:r>
            <a:r>
              <a:rPr lang="he-IL" sz="3600" dirty="0">
                <a:highlight>
                  <a:srgbClr val="00FFFF"/>
                </a:highlight>
              </a:rPr>
              <a:t> של </a:t>
            </a:r>
            <a:r>
              <a:rPr lang="ar-SA" sz="3600" dirty="0" err="1">
                <a:highlight>
                  <a:srgbClr val="00FFFF"/>
                </a:highlight>
              </a:rPr>
              <a:t>שמוליק</a:t>
            </a:r>
            <a:r>
              <a:rPr lang="ar-SA" sz="3600" dirty="0">
                <a:highlight>
                  <a:srgbClr val="00FFFF"/>
                </a:highlight>
              </a:rPr>
              <a:t> </a:t>
            </a:r>
            <a:r>
              <a:rPr lang="ar-SA" sz="3600" dirty="0" err="1">
                <a:highlight>
                  <a:srgbClr val="00FFFF"/>
                </a:highlight>
              </a:rPr>
              <a:t>ידוב</a:t>
            </a:r>
            <a:r>
              <a:rPr lang="ar-SA" sz="3600" dirty="0"/>
              <a:t> </a:t>
            </a:r>
            <a:r>
              <a:rPr lang="he-IL" sz="3600" dirty="0"/>
              <a:t> על טענה זו.</a:t>
            </a:r>
            <a:endParaRPr lang="en-US" sz="3600" dirty="0"/>
          </a:p>
          <a:p>
            <a:pPr marL="0" indent="0">
              <a:buNone/>
            </a:pPr>
            <a:r>
              <a:rPr lang="he-IL" sz="3600" dirty="0"/>
              <a:t>בסיכומכם כתבו </a:t>
            </a:r>
            <a:r>
              <a:rPr lang="he-IL" sz="3600" b="1" dirty="0"/>
              <a:t>נימוק</a:t>
            </a:r>
            <a:r>
              <a:rPr lang="he-IL" sz="3600" dirty="0"/>
              <a:t> אחד לפחות של כל אחד מהם. </a:t>
            </a:r>
            <a:endParaRPr lang="en-US" sz="3600" dirty="0"/>
          </a:p>
          <a:p>
            <a:endParaRPr lang="he-IL" dirty="0"/>
          </a:p>
        </p:txBody>
      </p:sp>
      <p:sp>
        <p:nvSpPr>
          <p:cNvPr id="4" name="TextBox 3"/>
          <p:cNvSpPr txBox="1"/>
          <p:nvPr/>
        </p:nvSpPr>
        <p:spPr>
          <a:xfrm>
            <a:off x="3575720" y="1124745"/>
            <a:ext cx="5256584" cy="646331"/>
          </a:xfrm>
          <a:prstGeom prst="rect">
            <a:avLst/>
          </a:prstGeom>
          <a:noFill/>
        </p:spPr>
        <p:txBody>
          <a:bodyPr wrap="square" rtlCol="1">
            <a:spAutoFit/>
          </a:bodyPr>
          <a:lstStyle/>
          <a:p>
            <a:pPr algn="ctr"/>
            <a:r>
              <a:rPr lang="he-IL" dirty="0"/>
              <a:t>דוגמה על פי מיצ"ב תשע"ג</a:t>
            </a:r>
          </a:p>
          <a:p>
            <a:endParaRPr lang="he-IL" dirty="0"/>
          </a:p>
        </p:txBody>
      </p:sp>
      <p:pic>
        <p:nvPicPr>
          <p:cNvPr id="7" name="תמונה 6">
            <a:extLst>
              <a:ext uri="{FF2B5EF4-FFF2-40B4-BE49-F238E27FC236}">
                <a16:creationId xmlns:a16="http://schemas.microsoft.com/office/drawing/2014/main" id="{F118C7AA-5EDB-083B-973F-096DCB4E119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69160"/>
            <a:ext cx="1503040" cy="1503040"/>
          </a:xfrm>
          <a:prstGeom prst="rect">
            <a:avLst/>
          </a:prstGeom>
          <a:noFill/>
        </p:spPr>
      </p:pic>
    </p:spTree>
    <p:extLst>
      <p:ext uri="{BB962C8B-B14F-4D97-AF65-F5344CB8AC3E}">
        <p14:creationId xmlns:p14="http://schemas.microsoft.com/office/powerpoint/2010/main" val="2863548263"/>
      </p:ext>
    </p:extLst>
  </p:cSld>
  <p:clrMapOvr>
    <a:masterClrMapping/>
  </p:clrMapOvr>
</p:sld>
</file>

<file path=ppt/theme/theme1.xml><?xml version="1.0" encoding="utf-8"?>
<a:theme xmlns:a="http://schemas.openxmlformats.org/drawingml/2006/main" name="מבט לאחור">
  <a:themeElements>
    <a:clrScheme name="התאמה אישית 1">
      <a:dk1>
        <a:sysClr val="windowText" lastClr="000000"/>
      </a:dk1>
      <a:lt1>
        <a:sysClr val="window" lastClr="FFFFFF"/>
      </a:lt1>
      <a:dk2>
        <a:srgbClr val="323232"/>
      </a:dk2>
      <a:lt2>
        <a:srgbClr val="E3DED1"/>
      </a:lt2>
      <a:accent1>
        <a:srgbClr val="FF5050"/>
      </a:accent1>
      <a:accent2>
        <a:srgbClr val="FFC000"/>
      </a:accent2>
      <a:accent3>
        <a:srgbClr val="00B050"/>
      </a:accent3>
      <a:accent4>
        <a:srgbClr val="00B0F0"/>
      </a:accent4>
      <a:accent5>
        <a:srgbClr val="9768D1"/>
      </a:accent5>
      <a:accent6>
        <a:srgbClr val="EFECCA"/>
      </a:accent6>
      <a:hlink>
        <a:srgbClr val="25064C"/>
      </a:hlink>
      <a:folHlink>
        <a:srgbClr val="36175E"/>
      </a:folHlink>
    </a:clrScheme>
    <a:fontScheme name="מבט לאחור">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מבט לאחור">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298</TotalTime>
  <Words>1381</Words>
  <Application>Microsoft Office PowerPoint</Application>
  <PresentationFormat>מסך רחב</PresentationFormat>
  <Paragraphs>157</Paragraphs>
  <Slides>19</Slides>
  <Notes>0</Notes>
  <HiddenSlides>0</HiddenSlides>
  <MMClips>0</MMClips>
  <ScaleCrop>false</ScaleCrop>
  <HeadingPairs>
    <vt:vector size="6" baseType="variant">
      <vt:variant>
        <vt:lpstr>גופנים בשימוש</vt:lpstr>
      </vt:variant>
      <vt:variant>
        <vt:i4>7</vt:i4>
      </vt:variant>
      <vt:variant>
        <vt:lpstr>ערכת נושא</vt:lpstr>
      </vt:variant>
      <vt:variant>
        <vt:i4>1</vt:i4>
      </vt:variant>
      <vt:variant>
        <vt:lpstr>כותרות שקופיות</vt:lpstr>
      </vt:variant>
      <vt:variant>
        <vt:i4>19</vt:i4>
      </vt:variant>
    </vt:vector>
  </HeadingPairs>
  <TitlesOfParts>
    <vt:vector size="27" baseType="lpstr">
      <vt:lpstr>Arial</vt:lpstr>
      <vt:lpstr>Calibri</vt:lpstr>
      <vt:lpstr>Calibri Light</vt:lpstr>
      <vt:lpstr>David</vt:lpstr>
      <vt:lpstr>Guttman Yad-Brush</vt:lpstr>
      <vt:lpstr>Symbol</vt:lpstr>
      <vt:lpstr>Times New Roman</vt:lpstr>
      <vt:lpstr>מבט לאחור</vt:lpstr>
      <vt:lpstr>כתיבת סיכום ממזג חט"ב ישיבת צוות תשע"ז</vt:lpstr>
      <vt:lpstr>סיכום הוא דרך הצגת המידע שנאמר במאמר באופן מעובד ומשוכתב.</vt:lpstr>
      <vt:lpstr> סוגי סיכומים </vt:lpstr>
      <vt:lpstr>כללי כתיבת סיכום</vt:lpstr>
      <vt:lpstr>דגשים לתהליך הכתיבה</vt:lpstr>
      <vt:lpstr>מחוון 25 נקודות</vt:lpstr>
      <vt:lpstr>הטיוטה לסיכום ממזג</vt:lpstr>
      <vt:lpstr>מצגת של PowerPoint‏</vt:lpstr>
      <vt:lpstr>מצגת של PowerPoint‏</vt:lpstr>
      <vt:lpstr>הטיוטה</vt:lpstr>
      <vt:lpstr>מה המאחד ומה המייחד?</vt:lpstr>
      <vt:lpstr>      פתיחה-  בפתיחה נציג את הנושא הנדון ואת התבחינים </vt:lpstr>
      <vt:lpstr>גוף הסיכום </vt:lpstr>
      <vt:lpstr>סיום</vt:lpstr>
      <vt:lpstr>דוגמה לסיכום מלא:</vt:lpstr>
      <vt:lpstr>מצגת של PowerPoint‏</vt:lpstr>
      <vt:lpstr>מצגת של PowerPoint‏</vt:lpstr>
      <vt:lpstr>מצגת של PowerPoint‏</vt:lpstr>
      <vt:lpstr>בהצלחה לכולם</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כתיבת סיכום ממזג</dc:title>
  <dc:creator>שי</dc:creator>
  <cp:lastModifiedBy>מירב שראל</cp:lastModifiedBy>
  <cp:revision>32</cp:revision>
  <dcterms:created xsi:type="dcterms:W3CDTF">2013-11-18T04:32:05Z</dcterms:created>
  <dcterms:modified xsi:type="dcterms:W3CDTF">2022-12-01T10:03:05Z</dcterms:modified>
</cp:coreProperties>
</file>